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6" r:id="rId3"/>
    <p:sldId id="257" r:id="rId4"/>
    <p:sldId id="261" r:id="rId5"/>
    <p:sldId id="258" r:id="rId6"/>
    <p:sldId id="259" r:id="rId7"/>
    <p:sldId id="260"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4E55A46-C7DA-401C-8209-5CF4D0076464}" type="datetimeFigureOut">
              <a:rPr lang="en-US" smtClean="0"/>
              <a:t>8/10/2014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3FC2C9E-BF13-4662-8DB3-237BC1A227FC}"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E55A46-C7DA-401C-8209-5CF4D0076464}" type="datetimeFigureOut">
              <a:rPr lang="en-US" smtClean="0"/>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C2C9E-BF13-4662-8DB3-237BC1A227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E55A46-C7DA-401C-8209-5CF4D0076464}" type="datetimeFigureOut">
              <a:rPr lang="en-US" smtClean="0"/>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C2C9E-BF13-4662-8DB3-237BC1A227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E55A46-C7DA-401C-8209-5CF4D0076464}" type="datetimeFigureOut">
              <a:rPr lang="en-US" smtClean="0"/>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C2C9E-BF13-4662-8DB3-237BC1A227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E55A46-C7DA-401C-8209-5CF4D0076464}" type="datetimeFigureOut">
              <a:rPr lang="en-US" smtClean="0"/>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3FC2C9E-BF13-4662-8DB3-237BC1A227F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E55A46-C7DA-401C-8209-5CF4D0076464}" type="datetimeFigureOut">
              <a:rPr lang="en-US" smtClean="0"/>
              <a:t>8/10/2014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FC2C9E-BF13-4662-8DB3-237BC1A227F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4E55A46-C7DA-401C-8209-5CF4D0076464}" type="datetimeFigureOut">
              <a:rPr lang="en-US" smtClean="0"/>
              <a:t>8/10/2014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FC2C9E-BF13-4662-8DB3-237BC1A227F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4E55A46-C7DA-401C-8209-5CF4D0076464}" type="datetimeFigureOut">
              <a:rPr lang="en-US" smtClean="0"/>
              <a:t>8/10/2014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FC2C9E-BF13-4662-8DB3-237BC1A227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E55A46-C7DA-401C-8209-5CF4D0076464}" type="datetimeFigureOut">
              <a:rPr lang="en-US" smtClean="0"/>
              <a:t>8/10/2014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FC2C9E-BF13-4662-8DB3-237BC1A227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E55A46-C7DA-401C-8209-5CF4D0076464}" type="datetimeFigureOut">
              <a:rPr lang="en-US" smtClean="0"/>
              <a:t>8/10/2014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FC2C9E-BF13-4662-8DB3-237BC1A227F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E55A46-C7DA-401C-8209-5CF4D0076464}" type="datetimeFigureOut">
              <a:rPr lang="en-US" smtClean="0"/>
              <a:t>8/10/2014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FC2C9E-BF13-4662-8DB3-237BC1A227F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6000"/>
            <a:lum/>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E55A46-C7DA-401C-8209-5CF4D0076464}" type="datetimeFigureOut">
              <a:rPr lang="en-US" smtClean="0"/>
              <a:t>8/10/2014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3FC2C9E-BF13-4662-8DB3-237BC1A227F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Bell Work</a:t>
            </a:r>
            <a:endParaRPr lang="en-US" dirty="0">
              <a:solidFill>
                <a:schemeClr val="bg1"/>
              </a:solidFill>
            </a:endParaRPr>
          </a:p>
        </p:txBody>
      </p:sp>
      <p:sp>
        <p:nvSpPr>
          <p:cNvPr id="3" name="Content Placeholder 2"/>
          <p:cNvSpPr>
            <a:spLocks noGrp="1"/>
          </p:cNvSpPr>
          <p:nvPr>
            <p:ph idx="1"/>
          </p:nvPr>
        </p:nvSpPr>
        <p:spPr/>
        <p:txBody>
          <a:bodyPr/>
          <a:lstStyle/>
          <a:p>
            <a:pPr marL="651510" indent="-514350">
              <a:buFont typeface="+mj-lt"/>
              <a:buAutoNum type="arabicPeriod"/>
            </a:pPr>
            <a:r>
              <a:rPr lang="en-US" dirty="0" smtClean="0">
                <a:solidFill>
                  <a:schemeClr val="bg1"/>
                </a:solidFill>
              </a:rPr>
              <a:t>Buddha</a:t>
            </a:r>
          </a:p>
          <a:p>
            <a:pPr marL="651510" indent="-514350">
              <a:buFont typeface="+mj-lt"/>
              <a:buAutoNum type="arabicPeriod"/>
            </a:pPr>
            <a:endParaRPr lang="en-US" dirty="0">
              <a:solidFill>
                <a:schemeClr val="bg1"/>
              </a:solidFill>
            </a:endParaRPr>
          </a:p>
          <a:p>
            <a:pPr marL="651510" indent="-514350">
              <a:buFont typeface="+mj-lt"/>
              <a:buAutoNum type="arabicPeriod"/>
            </a:pPr>
            <a:r>
              <a:rPr lang="en-US" dirty="0" smtClean="0">
                <a:solidFill>
                  <a:schemeClr val="bg1"/>
                </a:solidFill>
              </a:rPr>
              <a:t>The Four Noble Truths</a:t>
            </a:r>
          </a:p>
          <a:p>
            <a:pPr marL="651510" indent="-514350">
              <a:buFont typeface="+mj-lt"/>
              <a:buAutoNum type="arabicPeriod"/>
            </a:pPr>
            <a:endParaRPr lang="en-US" dirty="0">
              <a:solidFill>
                <a:schemeClr val="bg1"/>
              </a:solidFill>
            </a:endParaRPr>
          </a:p>
          <a:p>
            <a:pPr marL="651510" indent="-514350">
              <a:buFont typeface="+mj-lt"/>
              <a:buAutoNum type="arabicPeriod"/>
            </a:pPr>
            <a:r>
              <a:rPr lang="en-US" dirty="0" smtClean="0">
                <a:solidFill>
                  <a:schemeClr val="bg1"/>
                </a:solidFill>
              </a:rPr>
              <a:t>Judaism</a:t>
            </a:r>
          </a:p>
          <a:p>
            <a:pPr marL="651510" indent="-514350">
              <a:buFont typeface="+mj-lt"/>
              <a:buAutoNum type="arabicPeriod"/>
            </a:pPr>
            <a:endParaRPr lang="en-US" dirty="0">
              <a:solidFill>
                <a:schemeClr val="bg1"/>
              </a:solidFill>
            </a:endParaRPr>
          </a:p>
          <a:p>
            <a:pPr marL="651510" indent="-514350">
              <a:buFont typeface="+mj-lt"/>
              <a:buAutoNum type="arabicPeriod"/>
            </a:pPr>
            <a:r>
              <a:rPr lang="en-US" dirty="0" smtClean="0">
                <a:solidFill>
                  <a:schemeClr val="bg1"/>
                </a:solidFill>
              </a:rPr>
              <a:t>Covenant</a:t>
            </a:r>
          </a:p>
          <a:p>
            <a:pPr marL="651510" indent="-514350">
              <a:buFont typeface="+mj-lt"/>
              <a:buAutoNum type="arabicPeriod"/>
            </a:pPr>
            <a:endParaRPr lang="en-US" dirty="0">
              <a:solidFill>
                <a:schemeClr val="bg1"/>
              </a:solidFill>
            </a:endParaRPr>
          </a:p>
          <a:p>
            <a:pPr marL="651510" indent="-514350">
              <a:buFont typeface="+mj-lt"/>
              <a:buAutoNum type="arabicPeriod"/>
            </a:pPr>
            <a:r>
              <a:rPr lang="en-US" dirty="0" smtClean="0">
                <a:solidFill>
                  <a:schemeClr val="bg1"/>
                </a:solidFill>
              </a:rPr>
              <a:t>Patriarch</a:t>
            </a:r>
            <a:endParaRPr lang="en-US" dirty="0">
              <a:solidFill>
                <a:schemeClr val="bg1"/>
              </a:solidFill>
            </a:endParaRPr>
          </a:p>
        </p:txBody>
      </p:sp>
    </p:spTree>
    <p:extLst>
      <p:ext uri="{BB962C8B-B14F-4D97-AF65-F5344CB8AC3E}">
        <p14:creationId xmlns:p14="http://schemas.microsoft.com/office/powerpoint/2010/main" val="440086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Eightfold Path </a:t>
            </a:r>
            <a:endParaRPr lang="en-US" dirty="0">
              <a:solidFill>
                <a:schemeClr val="bg1"/>
              </a:solidFill>
            </a:endParaRPr>
          </a:p>
        </p:txBody>
      </p:sp>
      <p:sp>
        <p:nvSpPr>
          <p:cNvPr id="3" name="Content Placeholder 2"/>
          <p:cNvSpPr>
            <a:spLocks noGrp="1"/>
          </p:cNvSpPr>
          <p:nvPr>
            <p:ph idx="1"/>
          </p:nvPr>
        </p:nvSpPr>
        <p:spPr/>
        <p:txBody>
          <a:bodyPr>
            <a:normAutofit fontScale="77500" lnSpcReduction="20000"/>
          </a:bodyPr>
          <a:lstStyle/>
          <a:p>
            <a:pPr>
              <a:buClrTx/>
            </a:pPr>
            <a:r>
              <a:rPr lang="en-US" dirty="0" smtClean="0">
                <a:solidFill>
                  <a:schemeClr val="bg1"/>
                </a:solidFill>
              </a:rPr>
              <a:t>Eightfold path is a series of steps that Buddhists believe leads to enlightenment and salvation.  It includes the following:</a:t>
            </a:r>
          </a:p>
          <a:p>
            <a:pPr marL="651510" indent="-514350">
              <a:buClrTx/>
              <a:buFont typeface="+mj-lt"/>
              <a:buAutoNum type="arabicPeriod"/>
            </a:pPr>
            <a:r>
              <a:rPr lang="en-US" dirty="0" smtClean="0">
                <a:solidFill>
                  <a:schemeClr val="bg1"/>
                </a:solidFill>
              </a:rPr>
              <a:t>Right view, or accepting the reality of the four noble truths.</a:t>
            </a:r>
          </a:p>
          <a:p>
            <a:pPr marL="651510" indent="-514350">
              <a:buClrTx/>
              <a:buFont typeface="+mj-lt"/>
              <a:buAutoNum type="arabicPeriod"/>
            </a:pPr>
            <a:r>
              <a:rPr lang="en-US" dirty="0" smtClean="0">
                <a:solidFill>
                  <a:schemeClr val="bg1"/>
                </a:solidFill>
              </a:rPr>
              <a:t>Right attitude, or striving for moderation in all </a:t>
            </a:r>
            <a:r>
              <a:rPr lang="en-US" dirty="0" smtClean="0">
                <a:solidFill>
                  <a:schemeClr val="bg1"/>
                </a:solidFill>
              </a:rPr>
              <a:t>things.</a:t>
            </a:r>
          </a:p>
          <a:p>
            <a:pPr marL="651510" indent="-514350">
              <a:buClrTx/>
              <a:buFont typeface="+mj-lt"/>
              <a:buAutoNum type="arabicPeriod"/>
            </a:pPr>
            <a:r>
              <a:rPr lang="en-US" dirty="0" smtClean="0">
                <a:solidFill>
                  <a:schemeClr val="bg1"/>
                </a:solidFill>
              </a:rPr>
              <a:t>Right </a:t>
            </a:r>
            <a:r>
              <a:rPr lang="en-US" dirty="0" smtClean="0">
                <a:solidFill>
                  <a:schemeClr val="bg1"/>
                </a:solidFill>
              </a:rPr>
              <a:t>speech, or avoiding lies, boasts, and hurtful </a:t>
            </a:r>
            <a:r>
              <a:rPr lang="en-US" dirty="0" smtClean="0">
                <a:solidFill>
                  <a:schemeClr val="bg1"/>
                </a:solidFill>
              </a:rPr>
              <a:t>words.</a:t>
            </a:r>
          </a:p>
          <a:p>
            <a:pPr marL="651510" indent="-514350">
              <a:buClrTx/>
              <a:buFont typeface="+mj-lt"/>
              <a:buAutoNum type="arabicPeriod"/>
            </a:pPr>
            <a:r>
              <a:rPr lang="en-US" dirty="0" smtClean="0">
                <a:solidFill>
                  <a:schemeClr val="bg1"/>
                </a:solidFill>
              </a:rPr>
              <a:t>Right </a:t>
            </a:r>
            <a:r>
              <a:rPr lang="en-US" dirty="0" smtClean="0">
                <a:solidFill>
                  <a:schemeClr val="bg1"/>
                </a:solidFill>
              </a:rPr>
              <a:t>action, or treating others </a:t>
            </a:r>
            <a:r>
              <a:rPr lang="en-US" dirty="0" smtClean="0">
                <a:solidFill>
                  <a:schemeClr val="bg1"/>
                </a:solidFill>
              </a:rPr>
              <a:t>fairly.</a:t>
            </a:r>
          </a:p>
          <a:p>
            <a:pPr marL="651510" indent="-514350">
              <a:buClrTx/>
              <a:buFont typeface="+mj-lt"/>
              <a:buAutoNum type="arabicPeriod"/>
            </a:pPr>
            <a:r>
              <a:rPr lang="en-US" dirty="0" smtClean="0">
                <a:solidFill>
                  <a:schemeClr val="bg1"/>
                </a:solidFill>
              </a:rPr>
              <a:t>Right </a:t>
            </a:r>
            <a:r>
              <a:rPr lang="en-US" dirty="0" smtClean="0">
                <a:solidFill>
                  <a:schemeClr val="bg1"/>
                </a:solidFill>
              </a:rPr>
              <a:t>livelihood, or avoiding jobs that could bring harm to </a:t>
            </a:r>
            <a:r>
              <a:rPr lang="en-US" dirty="0" smtClean="0">
                <a:solidFill>
                  <a:schemeClr val="bg1"/>
                </a:solidFill>
              </a:rPr>
              <a:t>others.</a:t>
            </a:r>
          </a:p>
          <a:p>
            <a:pPr marL="651510" indent="-514350">
              <a:buClrTx/>
              <a:buFont typeface="+mj-lt"/>
              <a:buAutoNum type="arabicPeriod"/>
            </a:pPr>
            <a:r>
              <a:rPr lang="en-US" dirty="0" smtClean="0">
                <a:solidFill>
                  <a:schemeClr val="bg1"/>
                </a:solidFill>
              </a:rPr>
              <a:t>Right </a:t>
            </a:r>
            <a:r>
              <a:rPr lang="en-US" dirty="0" smtClean="0">
                <a:solidFill>
                  <a:schemeClr val="bg1"/>
                </a:solidFill>
              </a:rPr>
              <a:t>effort, or constantly trying to improve </a:t>
            </a:r>
            <a:r>
              <a:rPr lang="en-US" dirty="0" smtClean="0">
                <a:solidFill>
                  <a:schemeClr val="bg1"/>
                </a:solidFill>
              </a:rPr>
              <a:t>oneself.</a:t>
            </a:r>
          </a:p>
          <a:p>
            <a:pPr marL="651510" indent="-514350">
              <a:buClrTx/>
              <a:buFont typeface="+mj-lt"/>
              <a:buAutoNum type="arabicPeriod"/>
            </a:pPr>
            <a:r>
              <a:rPr lang="en-US" dirty="0" smtClean="0">
                <a:solidFill>
                  <a:schemeClr val="bg1"/>
                </a:solidFill>
              </a:rPr>
              <a:t>Right </a:t>
            </a:r>
            <a:r>
              <a:rPr lang="en-US" dirty="0" smtClean="0">
                <a:solidFill>
                  <a:schemeClr val="bg1"/>
                </a:solidFill>
              </a:rPr>
              <a:t>mindfulness, or remaining aware of the world around </a:t>
            </a:r>
            <a:r>
              <a:rPr lang="en-US" dirty="0" smtClean="0">
                <a:solidFill>
                  <a:schemeClr val="bg1"/>
                </a:solidFill>
              </a:rPr>
              <a:t>one.</a:t>
            </a:r>
          </a:p>
          <a:p>
            <a:pPr marL="651510" indent="-514350">
              <a:buClrTx/>
              <a:buFont typeface="+mj-lt"/>
              <a:buAutoNum type="arabicPeriod"/>
            </a:pPr>
            <a:r>
              <a:rPr lang="en-US" dirty="0" smtClean="0">
                <a:solidFill>
                  <a:schemeClr val="bg1"/>
                </a:solidFill>
              </a:rPr>
              <a:t>Right </a:t>
            </a:r>
            <a:r>
              <a:rPr lang="en-US" dirty="0" smtClean="0">
                <a:solidFill>
                  <a:schemeClr val="bg1"/>
                </a:solidFill>
              </a:rPr>
              <a:t>concentration, or ignoring temptation and discomfort while meditating.</a:t>
            </a:r>
          </a:p>
          <a:p>
            <a:endParaRPr lang="en-US" dirty="0">
              <a:solidFill>
                <a:schemeClr val="bg1"/>
              </a:solidFill>
            </a:endParaRPr>
          </a:p>
        </p:txBody>
      </p:sp>
    </p:spTree>
    <p:extLst>
      <p:ext uri="{BB962C8B-B14F-4D97-AF65-F5344CB8AC3E}">
        <p14:creationId xmlns:p14="http://schemas.microsoft.com/office/powerpoint/2010/main" val="3167631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Nirvana</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a:buClrTx/>
            </a:pPr>
            <a:r>
              <a:rPr lang="en-US" dirty="0" smtClean="0">
                <a:solidFill>
                  <a:schemeClr val="bg1"/>
                </a:solidFill>
              </a:rPr>
              <a:t>Buddha taught that those who followed the Eightfold path could attain </a:t>
            </a:r>
            <a:r>
              <a:rPr lang="en-US" dirty="0" smtClean="0">
                <a:solidFill>
                  <a:schemeClr val="bg1"/>
                </a:solidFill>
              </a:rPr>
              <a:t>nirvana.</a:t>
            </a:r>
          </a:p>
          <a:p>
            <a:pPr>
              <a:buClrTx/>
            </a:pPr>
            <a:r>
              <a:rPr lang="en-US" dirty="0" smtClean="0">
                <a:solidFill>
                  <a:schemeClr val="bg1"/>
                </a:solidFill>
              </a:rPr>
              <a:t>Nirvana- </a:t>
            </a:r>
            <a:r>
              <a:rPr lang="en-US" dirty="0" smtClean="0">
                <a:solidFill>
                  <a:schemeClr val="bg1"/>
                </a:solidFill>
              </a:rPr>
              <a:t>a state of perfect peace in which the soul would be free from suffering forever.  Those who do not attain Nirvana will be reborn to live through the cycle of suffering </a:t>
            </a:r>
            <a:r>
              <a:rPr lang="en-US" dirty="0" smtClean="0">
                <a:solidFill>
                  <a:schemeClr val="bg1"/>
                </a:solidFill>
              </a:rPr>
              <a:t>again.</a:t>
            </a:r>
          </a:p>
          <a:p>
            <a:pPr>
              <a:buClrTx/>
            </a:pPr>
            <a:r>
              <a:rPr lang="en-US" dirty="0" smtClean="0">
                <a:solidFill>
                  <a:schemeClr val="bg1"/>
                </a:solidFill>
              </a:rPr>
              <a:t>The </a:t>
            </a:r>
            <a:r>
              <a:rPr lang="en-US" dirty="0" smtClean="0">
                <a:solidFill>
                  <a:schemeClr val="bg1"/>
                </a:solidFill>
              </a:rPr>
              <a:t>basic teachings of the Eightfold Path can also be expressed as the Middle Way.  The Middle Way advises people to live in moderation, avoiding extremes of either comfort or discomfort.</a:t>
            </a:r>
            <a:endParaRPr lang="en-US" dirty="0">
              <a:solidFill>
                <a:schemeClr val="bg1"/>
              </a:solidFill>
            </a:endParaRPr>
          </a:p>
        </p:txBody>
      </p:sp>
    </p:spTree>
    <p:extLst>
      <p:ext uri="{BB962C8B-B14F-4D97-AF65-F5344CB8AC3E}">
        <p14:creationId xmlns:p14="http://schemas.microsoft.com/office/powerpoint/2010/main" val="693452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Divisions of Buddhism</a:t>
            </a:r>
            <a:endParaRPr lang="en-US" dirty="0">
              <a:solidFill>
                <a:schemeClr val="bg1"/>
              </a:solidFill>
            </a:endParaRPr>
          </a:p>
        </p:txBody>
      </p:sp>
      <p:sp>
        <p:nvSpPr>
          <p:cNvPr id="3" name="Content Placeholder 2"/>
          <p:cNvSpPr>
            <a:spLocks noGrp="1"/>
          </p:cNvSpPr>
          <p:nvPr>
            <p:ph idx="1"/>
          </p:nvPr>
        </p:nvSpPr>
        <p:spPr/>
        <p:txBody>
          <a:bodyPr>
            <a:normAutofit fontScale="85000" lnSpcReduction="10000"/>
          </a:bodyPr>
          <a:lstStyle/>
          <a:p>
            <a:pPr>
              <a:buClrTx/>
            </a:pPr>
            <a:r>
              <a:rPr lang="en-US" dirty="0" smtClean="0">
                <a:solidFill>
                  <a:schemeClr val="bg1"/>
                </a:solidFill>
              </a:rPr>
              <a:t>After Buddha’s death, three main traditions formed- Theravada, Mahayana, and Tibetan Buddhism.  Each believed they were the way of </a:t>
            </a:r>
            <a:r>
              <a:rPr lang="en-US" dirty="0" smtClean="0">
                <a:solidFill>
                  <a:schemeClr val="bg1"/>
                </a:solidFill>
              </a:rPr>
              <a:t>Buddha.</a:t>
            </a:r>
          </a:p>
          <a:p>
            <a:pPr>
              <a:buClrTx/>
            </a:pPr>
            <a:r>
              <a:rPr lang="en-US" dirty="0" smtClean="0">
                <a:solidFill>
                  <a:schemeClr val="bg1"/>
                </a:solidFill>
              </a:rPr>
              <a:t>Theravada-means </a:t>
            </a:r>
            <a:r>
              <a:rPr lang="en-US" dirty="0" smtClean="0">
                <a:solidFill>
                  <a:schemeClr val="bg1"/>
                </a:solidFill>
              </a:rPr>
              <a:t>Way of the Elders, is the </a:t>
            </a:r>
            <a:r>
              <a:rPr lang="en-US" dirty="0" smtClean="0">
                <a:solidFill>
                  <a:schemeClr val="bg1"/>
                </a:solidFill>
              </a:rPr>
              <a:t>oldest.</a:t>
            </a:r>
          </a:p>
          <a:p>
            <a:pPr>
              <a:buClrTx/>
            </a:pPr>
            <a:r>
              <a:rPr lang="en-US" dirty="0" smtClean="0">
                <a:solidFill>
                  <a:schemeClr val="bg1"/>
                </a:solidFill>
              </a:rPr>
              <a:t>Mahayana </a:t>
            </a:r>
            <a:r>
              <a:rPr lang="en-US" dirty="0" smtClean="0">
                <a:solidFill>
                  <a:schemeClr val="bg1"/>
                </a:solidFill>
              </a:rPr>
              <a:t>teaches that people can help each other find enlightenment.  According to these teachings, you do not have to be a monk or nun to reach nirvana.  Anyone can do it with some help.  Those that help have found nirvana but not traveled on and are call </a:t>
            </a:r>
            <a:r>
              <a:rPr lang="en-US" dirty="0" smtClean="0">
                <a:solidFill>
                  <a:schemeClr val="bg1"/>
                </a:solidFill>
              </a:rPr>
              <a:t>Bodhisattvas.</a:t>
            </a:r>
          </a:p>
          <a:p>
            <a:pPr>
              <a:buClrTx/>
            </a:pPr>
            <a:r>
              <a:rPr lang="en-US" dirty="0" smtClean="0">
                <a:solidFill>
                  <a:schemeClr val="bg1"/>
                </a:solidFill>
              </a:rPr>
              <a:t>The </a:t>
            </a:r>
            <a:r>
              <a:rPr lang="en-US" dirty="0" smtClean="0">
                <a:solidFill>
                  <a:schemeClr val="bg1"/>
                </a:solidFill>
              </a:rPr>
              <a:t>third is tradition is Tibetan Buddhism and it shares many teachings with Mahayana.  Tibetan Buddhists believe that they can reach Nirvana in a single lifetime.</a:t>
            </a:r>
            <a:endParaRPr lang="en-US" dirty="0">
              <a:solidFill>
                <a:schemeClr val="bg1"/>
              </a:solidFill>
            </a:endParaRPr>
          </a:p>
        </p:txBody>
      </p:sp>
    </p:spTree>
    <p:extLst>
      <p:ext uri="{BB962C8B-B14F-4D97-AF65-F5344CB8AC3E}">
        <p14:creationId xmlns:p14="http://schemas.microsoft.com/office/powerpoint/2010/main" val="431121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onmarkproductions.com/assets/images/spread-of-buddhism-map-copyright-buddhanet-T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066800"/>
            <a:ext cx="6684967"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288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Buddhism</a:t>
            </a:r>
            <a:endParaRPr lang="en-US"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Where: Northeastern India</a:t>
            </a:r>
          </a:p>
          <a:p>
            <a:r>
              <a:rPr lang="en-US" dirty="0">
                <a:solidFill>
                  <a:schemeClr val="bg1"/>
                </a:solidFill>
              </a:rPr>
              <a:t>When: 520 BC</a:t>
            </a:r>
          </a:p>
          <a:p>
            <a:r>
              <a:rPr lang="en-US" dirty="0">
                <a:solidFill>
                  <a:schemeClr val="bg1"/>
                </a:solidFill>
              </a:rPr>
              <a:t>Founder: Siddhartha Gautama</a:t>
            </a:r>
          </a:p>
          <a:p>
            <a:r>
              <a:rPr lang="en-US" dirty="0">
                <a:solidFill>
                  <a:schemeClr val="bg1"/>
                </a:solidFill>
              </a:rPr>
              <a:t>Sacred Laws/Duties: Eightfold Path/5 precepts</a:t>
            </a:r>
          </a:p>
          <a:p>
            <a:r>
              <a:rPr lang="en-US" dirty="0">
                <a:solidFill>
                  <a:schemeClr val="bg1"/>
                </a:solidFill>
              </a:rPr>
              <a:t>Place of Worship: Temple/Meditation Hall</a:t>
            </a:r>
          </a:p>
          <a:p>
            <a:r>
              <a:rPr lang="en-US" dirty="0">
                <a:solidFill>
                  <a:schemeClr val="bg1"/>
                </a:solidFill>
              </a:rPr>
              <a:t>Name of Followers: Buddhist</a:t>
            </a:r>
          </a:p>
          <a:p>
            <a:r>
              <a:rPr lang="en-US" dirty="0">
                <a:solidFill>
                  <a:schemeClr val="bg1"/>
                </a:solidFill>
              </a:rPr>
              <a:t>World Rank: 4th</a:t>
            </a:r>
          </a:p>
          <a:p>
            <a:r>
              <a:rPr lang="en-US" dirty="0" smtClean="0">
                <a:solidFill>
                  <a:schemeClr val="bg1"/>
                </a:solidFill>
              </a:rPr>
              <a:t>Practicing: 350 Millions Plus</a:t>
            </a:r>
            <a:endParaRPr lang="en-US" dirty="0">
              <a:solidFill>
                <a:schemeClr val="bg1"/>
              </a:solidFill>
            </a:endParaRPr>
          </a:p>
        </p:txBody>
      </p:sp>
    </p:spTree>
    <p:extLst>
      <p:ext uri="{BB962C8B-B14F-4D97-AF65-F5344CB8AC3E}">
        <p14:creationId xmlns:p14="http://schemas.microsoft.com/office/powerpoint/2010/main" val="915011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8188570" cy="990600"/>
          </a:xfrm>
        </p:spPr>
        <p:txBody>
          <a:bodyPr/>
          <a:lstStyle/>
          <a:p>
            <a:r>
              <a:rPr lang="en-US" dirty="0" smtClean="0">
                <a:solidFill>
                  <a:schemeClr val="bg1"/>
                </a:solidFill>
              </a:rPr>
              <a:t>Buddhism</a:t>
            </a:r>
            <a:endParaRPr lang="en-US" dirty="0">
              <a:solidFill>
                <a:schemeClr val="bg1"/>
              </a:solidFill>
            </a:endParaRPr>
          </a:p>
        </p:txBody>
      </p:sp>
      <p:pic>
        <p:nvPicPr>
          <p:cNvPr id="1026" name="Picture 2" descr="http://thepulpit.freedomblogging.com/files/2008/11/buddha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990600"/>
            <a:ext cx="5334000" cy="5737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8221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Main Idea</a:t>
            </a:r>
            <a:endParaRPr lang="en-US" dirty="0">
              <a:solidFill>
                <a:schemeClr val="bg1"/>
              </a:solidFill>
            </a:endParaRPr>
          </a:p>
        </p:txBody>
      </p:sp>
      <p:sp>
        <p:nvSpPr>
          <p:cNvPr id="3" name="Content Placeholder 2"/>
          <p:cNvSpPr>
            <a:spLocks noGrp="1"/>
          </p:cNvSpPr>
          <p:nvPr>
            <p:ph idx="1"/>
          </p:nvPr>
        </p:nvSpPr>
        <p:spPr>
          <a:xfrm>
            <a:off x="457200" y="1600200"/>
            <a:ext cx="8229600" cy="2057400"/>
          </a:xfrm>
        </p:spPr>
        <p:txBody>
          <a:bodyPr/>
          <a:lstStyle/>
          <a:p>
            <a:r>
              <a:rPr lang="en-US" dirty="0" smtClean="0">
                <a:solidFill>
                  <a:schemeClr val="bg1"/>
                </a:solidFill>
              </a:rPr>
              <a:t>Buddhism, which teaches people that they can escape the suffering of the world through the Buddha’s teachings, developed in India and spread to other parts of Asia and the world.</a:t>
            </a:r>
            <a:endParaRPr lang="en-US" dirty="0">
              <a:solidFill>
                <a:schemeClr val="bg1"/>
              </a:solidFill>
            </a:endParaRPr>
          </a:p>
        </p:txBody>
      </p:sp>
    </p:spTree>
    <p:extLst>
      <p:ext uri="{BB962C8B-B14F-4D97-AF65-F5344CB8AC3E}">
        <p14:creationId xmlns:p14="http://schemas.microsoft.com/office/powerpoint/2010/main" val="929695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Key Terms and People</a:t>
            </a:r>
            <a:endParaRPr lang="en-US" dirty="0">
              <a:solidFill>
                <a:schemeClr val="bg1"/>
              </a:solidFill>
            </a:endParaRPr>
          </a:p>
        </p:txBody>
      </p:sp>
      <p:sp>
        <p:nvSpPr>
          <p:cNvPr id="3" name="Content Placeholder 2"/>
          <p:cNvSpPr>
            <a:spLocks noGrp="1"/>
          </p:cNvSpPr>
          <p:nvPr>
            <p:ph idx="1"/>
          </p:nvPr>
        </p:nvSpPr>
        <p:spPr/>
        <p:txBody>
          <a:bodyPr/>
          <a:lstStyle/>
          <a:p>
            <a:pPr>
              <a:buClrTx/>
            </a:pPr>
            <a:r>
              <a:rPr lang="en-US" dirty="0" smtClean="0">
                <a:solidFill>
                  <a:schemeClr val="bg1"/>
                </a:solidFill>
              </a:rPr>
              <a:t>Buddhism</a:t>
            </a:r>
          </a:p>
          <a:p>
            <a:pPr>
              <a:buClrTx/>
            </a:pPr>
            <a:r>
              <a:rPr lang="en-US" dirty="0" smtClean="0">
                <a:solidFill>
                  <a:schemeClr val="bg1"/>
                </a:solidFill>
              </a:rPr>
              <a:t>Buddha</a:t>
            </a:r>
            <a:endParaRPr lang="en-US" dirty="0">
              <a:solidFill>
                <a:schemeClr val="bg1"/>
              </a:solidFill>
            </a:endParaRPr>
          </a:p>
          <a:p>
            <a:pPr>
              <a:buClrTx/>
            </a:pPr>
            <a:r>
              <a:rPr lang="en-US" dirty="0" smtClean="0">
                <a:solidFill>
                  <a:schemeClr val="bg1"/>
                </a:solidFill>
              </a:rPr>
              <a:t>Four </a:t>
            </a:r>
            <a:r>
              <a:rPr lang="en-US" dirty="0" smtClean="0">
                <a:solidFill>
                  <a:schemeClr val="bg1"/>
                </a:solidFill>
              </a:rPr>
              <a:t>Noble </a:t>
            </a:r>
            <a:r>
              <a:rPr lang="en-US" dirty="0" smtClean="0">
                <a:solidFill>
                  <a:schemeClr val="bg1"/>
                </a:solidFill>
              </a:rPr>
              <a:t>Truths</a:t>
            </a:r>
          </a:p>
          <a:p>
            <a:pPr>
              <a:buClrTx/>
            </a:pPr>
            <a:r>
              <a:rPr lang="en-US" dirty="0" smtClean="0">
                <a:solidFill>
                  <a:schemeClr val="bg1"/>
                </a:solidFill>
              </a:rPr>
              <a:t>Eightfold Path</a:t>
            </a:r>
          </a:p>
          <a:p>
            <a:pPr>
              <a:buClrTx/>
            </a:pPr>
            <a:r>
              <a:rPr lang="en-US" dirty="0" smtClean="0">
                <a:solidFill>
                  <a:schemeClr val="bg1"/>
                </a:solidFill>
              </a:rPr>
              <a:t>Nirvana</a:t>
            </a:r>
            <a:endParaRPr lang="en-US" dirty="0">
              <a:solidFill>
                <a:schemeClr val="bg1"/>
              </a:solidFill>
            </a:endParaRPr>
          </a:p>
          <a:p>
            <a:pPr>
              <a:buClrTx/>
            </a:pPr>
            <a:r>
              <a:rPr lang="en-US" dirty="0" smtClean="0">
                <a:solidFill>
                  <a:schemeClr val="bg1"/>
                </a:solidFill>
              </a:rPr>
              <a:t>Middle </a:t>
            </a:r>
            <a:r>
              <a:rPr lang="en-US" dirty="0" smtClean="0">
                <a:solidFill>
                  <a:schemeClr val="bg1"/>
                </a:solidFill>
              </a:rPr>
              <a:t>Way</a:t>
            </a:r>
            <a:endParaRPr lang="en-US" dirty="0">
              <a:solidFill>
                <a:schemeClr val="bg1"/>
              </a:solidFill>
            </a:endParaRPr>
          </a:p>
        </p:txBody>
      </p:sp>
    </p:spTree>
    <p:extLst>
      <p:ext uri="{BB962C8B-B14F-4D97-AF65-F5344CB8AC3E}">
        <p14:creationId xmlns:p14="http://schemas.microsoft.com/office/powerpoint/2010/main" val="2143309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The Life of Buddha</a:t>
            </a:r>
            <a:endParaRPr lang="en-US" dirty="0">
              <a:solidFill>
                <a:schemeClr val="bg1"/>
              </a:solidFill>
            </a:endParaRPr>
          </a:p>
        </p:txBody>
      </p:sp>
      <p:sp>
        <p:nvSpPr>
          <p:cNvPr id="3" name="Content Placeholder 2"/>
          <p:cNvSpPr>
            <a:spLocks noGrp="1"/>
          </p:cNvSpPr>
          <p:nvPr>
            <p:ph idx="1"/>
          </p:nvPr>
        </p:nvSpPr>
        <p:spPr/>
        <p:txBody>
          <a:bodyPr>
            <a:normAutofit fontScale="70000" lnSpcReduction="20000"/>
          </a:bodyPr>
          <a:lstStyle/>
          <a:p>
            <a:pPr>
              <a:buClrTx/>
            </a:pPr>
            <a:r>
              <a:rPr lang="en-US" dirty="0" smtClean="0">
                <a:solidFill>
                  <a:schemeClr val="bg1"/>
                </a:solidFill>
              </a:rPr>
              <a:t>Buddhism, like Hinduism, was founded in Ancient </a:t>
            </a:r>
            <a:r>
              <a:rPr lang="en-US" dirty="0" smtClean="0">
                <a:solidFill>
                  <a:schemeClr val="bg1"/>
                </a:solidFill>
              </a:rPr>
              <a:t>India.</a:t>
            </a:r>
          </a:p>
          <a:p>
            <a:pPr>
              <a:buClrTx/>
            </a:pPr>
            <a:r>
              <a:rPr lang="en-US" dirty="0" smtClean="0">
                <a:solidFill>
                  <a:schemeClr val="bg1"/>
                </a:solidFill>
              </a:rPr>
              <a:t>Unlike </a:t>
            </a:r>
            <a:r>
              <a:rPr lang="en-US" dirty="0" smtClean="0">
                <a:solidFill>
                  <a:schemeClr val="bg1"/>
                </a:solidFill>
              </a:rPr>
              <a:t>Hinduism, Buddhism can be traced back to the teachings of a single founder, Siddhartha Gautama- AKA </a:t>
            </a:r>
            <a:r>
              <a:rPr lang="en-US" dirty="0" smtClean="0">
                <a:solidFill>
                  <a:schemeClr val="bg1"/>
                </a:solidFill>
              </a:rPr>
              <a:t>Buddha</a:t>
            </a:r>
          </a:p>
          <a:p>
            <a:pPr>
              <a:buClrTx/>
            </a:pPr>
            <a:r>
              <a:rPr lang="en-US" dirty="0" smtClean="0">
                <a:solidFill>
                  <a:schemeClr val="bg1"/>
                </a:solidFill>
              </a:rPr>
              <a:t>Much </a:t>
            </a:r>
            <a:r>
              <a:rPr lang="en-US" dirty="0" smtClean="0">
                <a:solidFill>
                  <a:schemeClr val="bg1"/>
                </a:solidFill>
              </a:rPr>
              <a:t>of what is know about Buddha is from written text, many of which were written centuries after his </a:t>
            </a:r>
            <a:r>
              <a:rPr lang="en-US" dirty="0" smtClean="0">
                <a:solidFill>
                  <a:schemeClr val="bg1"/>
                </a:solidFill>
              </a:rPr>
              <a:t>death.</a:t>
            </a:r>
          </a:p>
          <a:p>
            <a:pPr>
              <a:buClrTx/>
            </a:pPr>
            <a:r>
              <a:rPr lang="en-US" dirty="0" smtClean="0">
                <a:solidFill>
                  <a:schemeClr val="bg1"/>
                </a:solidFill>
              </a:rPr>
              <a:t>According </a:t>
            </a:r>
            <a:r>
              <a:rPr lang="en-US" dirty="0" smtClean="0">
                <a:solidFill>
                  <a:schemeClr val="bg1"/>
                </a:solidFill>
              </a:rPr>
              <a:t>to the written sources, Buddha was born in the 500’s </a:t>
            </a:r>
            <a:r>
              <a:rPr lang="en-US" dirty="0" smtClean="0">
                <a:solidFill>
                  <a:schemeClr val="bg1"/>
                </a:solidFill>
              </a:rPr>
              <a:t>BC.</a:t>
            </a:r>
          </a:p>
          <a:p>
            <a:pPr>
              <a:buClrTx/>
            </a:pPr>
            <a:r>
              <a:rPr lang="en-US" dirty="0" smtClean="0">
                <a:solidFill>
                  <a:schemeClr val="bg1"/>
                </a:solidFill>
              </a:rPr>
              <a:t>He </a:t>
            </a:r>
            <a:r>
              <a:rPr lang="en-US" dirty="0" smtClean="0">
                <a:solidFill>
                  <a:schemeClr val="bg1"/>
                </a:solidFill>
              </a:rPr>
              <a:t>was a prince of a small kingdom in the very northern part of the Indian subcontinent in what is now </a:t>
            </a:r>
            <a:r>
              <a:rPr lang="en-US" dirty="0" smtClean="0">
                <a:solidFill>
                  <a:schemeClr val="bg1"/>
                </a:solidFill>
              </a:rPr>
              <a:t>Nepal.</a:t>
            </a:r>
          </a:p>
          <a:p>
            <a:pPr>
              <a:buClrTx/>
            </a:pPr>
            <a:r>
              <a:rPr lang="en-US" dirty="0" smtClean="0">
                <a:solidFill>
                  <a:schemeClr val="bg1"/>
                </a:solidFill>
              </a:rPr>
              <a:t>He </a:t>
            </a:r>
            <a:r>
              <a:rPr lang="en-US" dirty="0" smtClean="0">
                <a:solidFill>
                  <a:schemeClr val="bg1"/>
                </a:solidFill>
              </a:rPr>
              <a:t>lived a sheltered life, free of any hardship or suffering.  Upon learning that people grew old, got sick and died, his life was transformed.  He resolved to find a way to overcome age and sickness, to keep people from </a:t>
            </a:r>
            <a:r>
              <a:rPr lang="en-US" dirty="0" smtClean="0">
                <a:solidFill>
                  <a:schemeClr val="bg1"/>
                </a:solidFill>
              </a:rPr>
              <a:t>suffering.</a:t>
            </a:r>
          </a:p>
          <a:p>
            <a:pPr>
              <a:buClrTx/>
            </a:pPr>
            <a:r>
              <a:rPr lang="en-US" dirty="0" smtClean="0">
                <a:solidFill>
                  <a:schemeClr val="bg1"/>
                </a:solidFill>
              </a:rPr>
              <a:t>His </a:t>
            </a:r>
            <a:r>
              <a:rPr lang="en-US" dirty="0" smtClean="0">
                <a:solidFill>
                  <a:schemeClr val="bg1"/>
                </a:solidFill>
              </a:rPr>
              <a:t>first step was giving up all of his worldly possessions and leaving his palace.</a:t>
            </a:r>
            <a:endParaRPr lang="en-US" dirty="0">
              <a:solidFill>
                <a:schemeClr val="bg1"/>
              </a:solidFill>
            </a:endParaRPr>
          </a:p>
        </p:txBody>
      </p:sp>
    </p:spTree>
    <p:extLst>
      <p:ext uri="{BB962C8B-B14F-4D97-AF65-F5344CB8AC3E}">
        <p14:creationId xmlns:p14="http://schemas.microsoft.com/office/powerpoint/2010/main" val="2533782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mrgrayhistory.wikispaces.com/file/view/China_-_Spread_Buddhism.jpg/244021519/827x575/China_-_Spread_Buddhis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1000"/>
            <a:ext cx="9091803" cy="5903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8516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Buddha’s Enlightenment</a:t>
            </a:r>
            <a:endParaRPr lang="en-US" dirty="0">
              <a:solidFill>
                <a:schemeClr val="bg1"/>
              </a:solidFill>
            </a:endParaRPr>
          </a:p>
        </p:txBody>
      </p:sp>
      <p:sp>
        <p:nvSpPr>
          <p:cNvPr id="3" name="Content Placeholder 2"/>
          <p:cNvSpPr>
            <a:spLocks noGrp="1"/>
          </p:cNvSpPr>
          <p:nvPr>
            <p:ph idx="1"/>
          </p:nvPr>
        </p:nvSpPr>
        <p:spPr/>
        <p:txBody>
          <a:bodyPr>
            <a:normAutofit fontScale="70000" lnSpcReduction="20000"/>
          </a:bodyPr>
          <a:lstStyle/>
          <a:p>
            <a:pPr>
              <a:buClrTx/>
            </a:pPr>
            <a:r>
              <a:rPr lang="en-US" dirty="0" smtClean="0">
                <a:solidFill>
                  <a:schemeClr val="bg1"/>
                </a:solidFill>
              </a:rPr>
              <a:t>Sought enlightenment, or </a:t>
            </a:r>
            <a:r>
              <a:rPr lang="en-US" dirty="0" smtClean="0">
                <a:solidFill>
                  <a:schemeClr val="bg1"/>
                </a:solidFill>
              </a:rPr>
              <a:t>spiritual </a:t>
            </a:r>
            <a:r>
              <a:rPr lang="en-US" dirty="0" smtClean="0">
                <a:solidFill>
                  <a:schemeClr val="bg1"/>
                </a:solidFill>
              </a:rPr>
              <a:t>understanding, for six years. </a:t>
            </a:r>
          </a:p>
          <a:p>
            <a:r>
              <a:rPr lang="en-US" dirty="0" smtClean="0">
                <a:solidFill>
                  <a:schemeClr val="bg1"/>
                </a:solidFill>
              </a:rPr>
              <a:t>He began his search by living in the forest and begging for food.   </a:t>
            </a:r>
          </a:p>
          <a:p>
            <a:r>
              <a:rPr lang="en-US" dirty="0" smtClean="0">
                <a:solidFill>
                  <a:schemeClr val="bg1"/>
                </a:solidFill>
              </a:rPr>
              <a:t>He studied with teachers called gurus and with monks who denied themselves food, drink, and other necessities.  After awhile, he decided that he could not find the way to enlightenment by talking with the guru’s and monks.</a:t>
            </a:r>
          </a:p>
          <a:p>
            <a:r>
              <a:rPr lang="en-US" dirty="0" smtClean="0">
                <a:solidFill>
                  <a:schemeClr val="bg1"/>
                </a:solidFill>
              </a:rPr>
              <a:t>Left alone with no teacher  and companions, Gautama sat under a tree, determined not to arise until he found the way to end human suffering.  Stories say that he mediated all night, his resolve tested by violent storms and earthly temptations.  When dawn broke, Gautama had been transformed.</a:t>
            </a:r>
          </a:p>
          <a:p>
            <a:r>
              <a:rPr lang="en-US" dirty="0" smtClean="0">
                <a:solidFill>
                  <a:schemeClr val="bg1"/>
                </a:solidFill>
              </a:rPr>
              <a:t>From then on he was to be known as Buddha or Enlightened one.</a:t>
            </a:r>
          </a:p>
          <a:p>
            <a:r>
              <a:rPr lang="en-US" dirty="0" smtClean="0">
                <a:solidFill>
                  <a:schemeClr val="bg1"/>
                </a:solidFill>
              </a:rPr>
              <a:t>The spot where Buddha is believed to have sat in meditation is called Bodh Gaya. </a:t>
            </a:r>
            <a:endParaRPr lang="en-US" dirty="0">
              <a:solidFill>
                <a:schemeClr val="bg1"/>
              </a:solidFill>
            </a:endParaRPr>
          </a:p>
        </p:txBody>
      </p:sp>
    </p:spTree>
    <p:extLst>
      <p:ext uri="{BB962C8B-B14F-4D97-AF65-F5344CB8AC3E}">
        <p14:creationId xmlns:p14="http://schemas.microsoft.com/office/powerpoint/2010/main" val="3109404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Bodh Gaya</a:t>
            </a:r>
            <a:endParaRPr lang="en-US" dirty="0">
              <a:solidFill>
                <a:schemeClr val="bg1"/>
              </a:solidFill>
            </a:endParaRPr>
          </a:p>
        </p:txBody>
      </p:sp>
      <p:pic>
        <p:nvPicPr>
          <p:cNvPr id="3074" name="Picture 2" descr="http://www.wallpaperstravel.com/wallpapers/mahabodhi-temple-bodh-gaya-india-1024x7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295400"/>
            <a:ext cx="7010400"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8208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The Teachings of Buddhism</a:t>
            </a:r>
            <a:endParaRPr lang="en-US" dirty="0">
              <a:solidFill>
                <a:schemeClr val="bg1"/>
              </a:solidFill>
            </a:endParaRPr>
          </a:p>
        </p:txBody>
      </p:sp>
      <p:sp>
        <p:nvSpPr>
          <p:cNvPr id="3" name="Content Placeholder 2"/>
          <p:cNvSpPr>
            <a:spLocks noGrp="1"/>
          </p:cNvSpPr>
          <p:nvPr>
            <p:ph idx="1"/>
          </p:nvPr>
        </p:nvSpPr>
        <p:spPr/>
        <p:txBody>
          <a:bodyPr>
            <a:normAutofit fontScale="92500" lnSpcReduction="20000"/>
          </a:bodyPr>
          <a:lstStyle/>
          <a:p>
            <a:pPr>
              <a:buClrTx/>
            </a:pPr>
            <a:r>
              <a:rPr lang="en-US" dirty="0" smtClean="0">
                <a:solidFill>
                  <a:schemeClr val="bg1"/>
                </a:solidFill>
              </a:rPr>
              <a:t>After meditating for 7 weeks at Bodh Gaya, Buddha set out to teach what he had learned.  His lessons became  the basic teachings of </a:t>
            </a:r>
            <a:r>
              <a:rPr lang="en-US" dirty="0" smtClean="0">
                <a:solidFill>
                  <a:schemeClr val="bg1"/>
                </a:solidFill>
              </a:rPr>
              <a:t>Buddhism.</a:t>
            </a:r>
          </a:p>
          <a:p>
            <a:pPr>
              <a:buClrTx/>
            </a:pPr>
            <a:r>
              <a:rPr lang="en-US" dirty="0" smtClean="0">
                <a:solidFill>
                  <a:schemeClr val="bg1"/>
                </a:solidFill>
              </a:rPr>
              <a:t>The </a:t>
            </a:r>
            <a:r>
              <a:rPr lang="en-US" dirty="0" smtClean="0">
                <a:solidFill>
                  <a:schemeClr val="bg1"/>
                </a:solidFill>
              </a:rPr>
              <a:t>Four Noble Truths</a:t>
            </a:r>
          </a:p>
          <a:p>
            <a:pPr marL="651510" indent="-514350">
              <a:buClrTx/>
              <a:buFont typeface="+mj-lt"/>
              <a:buAutoNum type="arabicPeriod"/>
            </a:pPr>
            <a:r>
              <a:rPr lang="en-US" dirty="0" smtClean="0">
                <a:solidFill>
                  <a:schemeClr val="bg1"/>
                </a:solidFill>
              </a:rPr>
              <a:t>Suffering is part of human life.  No one can escape from suffering while </a:t>
            </a:r>
            <a:r>
              <a:rPr lang="en-US" dirty="0" smtClean="0">
                <a:solidFill>
                  <a:schemeClr val="bg1"/>
                </a:solidFill>
              </a:rPr>
              <a:t>alive.</a:t>
            </a:r>
          </a:p>
          <a:p>
            <a:pPr marL="651510" indent="-514350">
              <a:buClrTx/>
              <a:buFont typeface="+mj-lt"/>
              <a:buAutoNum type="arabicPeriod"/>
            </a:pPr>
            <a:r>
              <a:rPr lang="en-US" dirty="0" smtClean="0">
                <a:solidFill>
                  <a:schemeClr val="bg1"/>
                </a:solidFill>
              </a:rPr>
              <a:t>Suffering </a:t>
            </a:r>
            <a:r>
              <a:rPr lang="en-US" dirty="0" smtClean="0">
                <a:solidFill>
                  <a:schemeClr val="bg1"/>
                </a:solidFill>
              </a:rPr>
              <a:t>comes from people’s desires for pleasure and material </a:t>
            </a:r>
            <a:r>
              <a:rPr lang="en-US" dirty="0" smtClean="0">
                <a:solidFill>
                  <a:schemeClr val="bg1"/>
                </a:solidFill>
              </a:rPr>
              <a:t>goods.</a:t>
            </a:r>
          </a:p>
          <a:p>
            <a:pPr marL="651510" indent="-514350">
              <a:buClrTx/>
              <a:buFont typeface="+mj-lt"/>
              <a:buAutoNum type="arabicPeriod"/>
            </a:pPr>
            <a:r>
              <a:rPr lang="en-US" dirty="0" smtClean="0">
                <a:solidFill>
                  <a:schemeClr val="bg1"/>
                </a:solidFill>
              </a:rPr>
              <a:t>Overcoming </a:t>
            </a:r>
            <a:r>
              <a:rPr lang="en-US" dirty="0" smtClean="0">
                <a:solidFill>
                  <a:schemeClr val="bg1"/>
                </a:solidFill>
              </a:rPr>
              <a:t>these desires during life eventually brings suffering to an </a:t>
            </a:r>
            <a:r>
              <a:rPr lang="en-US" dirty="0" smtClean="0">
                <a:solidFill>
                  <a:schemeClr val="bg1"/>
                </a:solidFill>
              </a:rPr>
              <a:t>end.</a:t>
            </a:r>
          </a:p>
          <a:p>
            <a:pPr marL="651510" indent="-514350">
              <a:buClrTx/>
              <a:buFont typeface="+mj-lt"/>
              <a:buAutoNum type="arabicPeriod"/>
            </a:pPr>
            <a:r>
              <a:rPr lang="en-US" dirty="0" smtClean="0">
                <a:solidFill>
                  <a:schemeClr val="bg1"/>
                </a:solidFill>
              </a:rPr>
              <a:t>Desires </a:t>
            </a:r>
            <a:r>
              <a:rPr lang="en-US" dirty="0" smtClean="0">
                <a:solidFill>
                  <a:schemeClr val="bg1"/>
                </a:solidFill>
              </a:rPr>
              <a:t>can be overcome by following the Eightfold Path.</a:t>
            </a:r>
            <a:endParaRPr lang="en-US" dirty="0">
              <a:solidFill>
                <a:schemeClr val="bg1"/>
              </a:solidFill>
            </a:endParaRPr>
          </a:p>
        </p:txBody>
      </p:sp>
    </p:spTree>
    <p:extLst>
      <p:ext uri="{BB962C8B-B14F-4D97-AF65-F5344CB8AC3E}">
        <p14:creationId xmlns:p14="http://schemas.microsoft.com/office/powerpoint/2010/main" val="18915387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157</TotalTime>
  <Words>814</Words>
  <Application>Microsoft Office PowerPoint</Application>
  <PresentationFormat>On-screen Show (4:3)</PresentationFormat>
  <Paragraphs>71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Bell Work</vt:lpstr>
      <vt:lpstr>Buddhism</vt:lpstr>
      <vt:lpstr>Main Idea</vt:lpstr>
      <vt:lpstr>Key Terms and People</vt:lpstr>
      <vt:lpstr>The Life of Buddha</vt:lpstr>
      <vt:lpstr>PowerPoint Presentation</vt:lpstr>
      <vt:lpstr>Buddha’s Enlightenment</vt:lpstr>
      <vt:lpstr>Bodh Gaya</vt:lpstr>
      <vt:lpstr>The Teachings of Buddhism</vt:lpstr>
      <vt:lpstr>Eightfold Path </vt:lpstr>
      <vt:lpstr>Nirvana</vt:lpstr>
      <vt:lpstr>Divisions of Buddhism</vt:lpstr>
      <vt:lpstr>PowerPoint Presentation</vt:lpstr>
      <vt:lpstr>Buddhism</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Buddhism</dc:title>
  <dc:creator>David R Stookbury</dc:creator>
  <cp:lastModifiedBy>David R Stookbury</cp:lastModifiedBy>
  <cp:revision>12</cp:revision>
  <dcterms:created xsi:type="dcterms:W3CDTF">2013-08-12T01:16:07Z</dcterms:created>
  <dcterms:modified xsi:type="dcterms:W3CDTF">2014-08-11T02:21:05Z</dcterms:modified>
</cp:coreProperties>
</file>