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60" r:id="rId4"/>
    <p:sldId id="261" r:id="rId5"/>
    <p:sldId id="268" r:id="rId6"/>
    <p:sldId id="263" r:id="rId7"/>
    <p:sldId id="264" r:id="rId8"/>
    <p:sldId id="266" r:id="rId9"/>
    <p:sldId id="267" r:id="rId10"/>
    <p:sldId id="269" r:id="rId11"/>
    <p:sldId id="270" r:id="rId12"/>
    <p:sldId id="271" r:id="rId13"/>
    <p:sldId id="272" r:id="rId14"/>
    <p:sldId id="273" r:id="rId15"/>
    <p:sldId id="275" r:id="rId16"/>
    <p:sldId id="276" r:id="rId17"/>
    <p:sldId id="281" r:id="rId18"/>
    <p:sldId id="277" r:id="rId19"/>
    <p:sldId id="278" r:id="rId20"/>
    <p:sldId id="279"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439" autoAdjust="0"/>
  </p:normalViewPr>
  <p:slideViewPr>
    <p:cSldViewPr snapToGrid="0" snapToObjects="1">
      <p:cViewPr varScale="1">
        <p:scale>
          <a:sx n="75" d="100"/>
          <a:sy n="75" d="100"/>
        </p:scale>
        <p:origin x="-75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CFD7CF-35A9-7E4F-98F5-C9C3656D99AC}" type="datetimeFigureOut">
              <a:rPr lang="en-US" smtClean="0"/>
              <a:t>11/28/15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594ED3-2E35-F54E-9D14-30E1DEA9A632}" type="slidenum">
              <a:rPr lang="en-US" smtClean="0"/>
              <a:t>‹#›</a:t>
            </a:fld>
            <a:endParaRPr lang="en-US"/>
          </a:p>
        </p:txBody>
      </p:sp>
    </p:spTree>
    <p:extLst>
      <p:ext uri="{BB962C8B-B14F-4D97-AF65-F5344CB8AC3E}">
        <p14:creationId xmlns:p14="http://schemas.microsoft.com/office/powerpoint/2010/main" val="21429831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Adolf Hitler; Benito Mussolini;</a:t>
            </a:r>
            <a:r>
              <a:rPr lang="en-US" baseline="0" dirty="0" smtClean="0"/>
              <a:t> Stalin.</a:t>
            </a:r>
            <a:endParaRPr lang="en-US" dirty="0"/>
          </a:p>
        </p:txBody>
      </p:sp>
      <p:sp>
        <p:nvSpPr>
          <p:cNvPr id="4" name="Slide Number Placeholder 3"/>
          <p:cNvSpPr>
            <a:spLocks noGrp="1"/>
          </p:cNvSpPr>
          <p:nvPr>
            <p:ph type="sldNum" sz="quarter" idx="10"/>
          </p:nvPr>
        </p:nvSpPr>
        <p:spPr/>
        <p:txBody>
          <a:bodyPr/>
          <a:lstStyle/>
          <a:p>
            <a:fld id="{19594ED3-2E35-F54E-9D14-30E1DEA9A632}" type="slidenum">
              <a:rPr lang="en-US" smtClean="0"/>
              <a:t>4</a:t>
            </a:fld>
            <a:endParaRPr lang="en-US"/>
          </a:p>
        </p:txBody>
      </p:sp>
    </p:spTree>
    <p:extLst>
      <p:ext uri="{BB962C8B-B14F-4D97-AF65-F5344CB8AC3E}">
        <p14:creationId xmlns:p14="http://schemas.microsoft.com/office/powerpoint/2010/main" val="2671719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Answers:</a:t>
            </a:r>
          </a:p>
          <a:p>
            <a:r>
              <a:rPr lang="en-US" dirty="0" smtClean="0"/>
              <a:t>1) Conquer other nations to build a great German</a:t>
            </a:r>
            <a:r>
              <a:rPr lang="en-US" baseline="0" dirty="0" smtClean="0"/>
              <a:t> civilization;</a:t>
            </a:r>
          </a:p>
          <a:p>
            <a:r>
              <a:rPr lang="en-US" baseline="0" dirty="0" smtClean="0"/>
              <a:t>2) Appeasement; annexation of Sudetenland;</a:t>
            </a:r>
          </a:p>
          <a:p>
            <a:r>
              <a:rPr lang="en-US" baseline="0" dirty="0" smtClean="0"/>
              <a:t>3) Germany’s invasion of Poland;</a:t>
            </a:r>
            <a:endParaRPr lang="en-US" dirty="0"/>
          </a:p>
        </p:txBody>
      </p:sp>
      <p:sp>
        <p:nvSpPr>
          <p:cNvPr id="4" name="Slide Number Placeholder 3"/>
          <p:cNvSpPr>
            <a:spLocks noGrp="1"/>
          </p:cNvSpPr>
          <p:nvPr>
            <p:ph type="sldNum" sz="quarter" idx="10"/>
          </p:nvPr>
        </p:nvSpPr>
        <p:spPr/>
        <p:txBody>
          <a:bodyPr/>
          <a:lstStyle/>
          <a:p>
            <a:fld id="{19594ED3-2E35-F54E-9D14-30E1DEA9A632}" type="slidenum">
              <a:rPr lang="en-US" smtClean="0"/>
              <a:t>20</a:t>
            </a:fld>
            <a:endParaRPr lang="en-US"/>
          </a:p>
        </p:txBody>
      </p:sp>
    </p:spTree>
    <p:extLst>
      <p:ext uri="{BB962C8B-B14F-4D97-AF65-F5344CB8AC3E}">
        <p14:creationId xmlns:p14="http://schemas.microsoft.com/office/powerpoint/2010/main" val="13644296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594ED3-2E35-F54E-9D14-30E1DEA9A632}" type="slidenum">
              <a:rPr lang="en-US" smtClean="0"/>
              <a:t>21</a:t>
            </a:fld>
            <a:endParaRPr lang="en-US"/>
          </a:p>
        </p:txBody>
      </p:sp>
    </p:spTree>
    <p:extLst>
      <p:ext uri="{BB962C8B-B14F-4D97-AF65-F5344CB8AC3E}">
        <p14:creationId xmlns:p14="http://schemas.microsoft.com/office/powerpoint/2010/main" val="1997460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Possibly have students compare answers with the members of their</a:t>
            </a:r>
            <a:r>
              <a:rPr lang="en-US" baseline="0" dirty="0" smtClean="0"/>
              <a:t> group.</a:t>
            </a:r>
            <a:endParaRPr lang="en-US" dirty="0"/>
          </a:p>
        </p:txBody>
      </p:sp>
      <p:sp>
        <p:nvSpPr>
          <p:cNvPr id="4" name="Slide Number Placeholder 3"/>
          <p:cNvSpPr>
            <a:spLocks noGrp="1"/>
          </p:cNvSpPr>
          <p:nvPr>
            <p:ph type="sldNum" sz="quarter" idx="10"/>
          </p:nvPr>
        </p:nvSpPr>
        <p:spPr/>
        <p:txBody>
          <a:bodyPr/>
          <a:lstStyle/>
          <a:p>
            <a:fld id="{19594ED3-2E35-F54E-9D14-30E1DEA9A632}" type="slidenum">
              <a:rPr lang="en-US" smtClean="0"/>
              <a:t>6</a:t>
            </a:fld>
            <a:endParaRPr lang="en-US"/>
          </a:p>
        </p:txBody>
      </p:sp>
    </p:spTree>
    <p:extLst>
      <p:ext uri="{BB962C8B-B14F-4D97-AF65-F5344CB8AC3E}">
        <p14:creationId xmlns:p14="http://schemas.microsoft.com/office/powerpoint/2010/main" val="2225824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594ED3-2E35-F54E-9D14-30E1DEA9A632}" type="slidenum">
              <a:rPr lang="en-US" smtClean="0"/>
              <a:t>7</a:t>
            </a:fld>
            <a:endParaRPr lang="en-US"/>
          </a:p>
        </p:txBody>
      </p:sp>
    </p:spTree>
    <p:extLst>
      <p:ext uri="{BB962C8B-B14F-4D97-AF65-F5344CB8AC3E}">
        <p14:creationId xmlns:p14="http://schemas.microsoft.com/office/powerpoint/2010/main" val="85764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QUESTION: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What action did Hitler take in defiance of the Versailles Treaty? How did he explain his action?</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19594ED3-2E35-F54E-9D14-30E1DEA9A632}" type="slidenum">
              <a:rPr lang="en-US" smtClean="0"/>
              <a:t>10</a:t>
            </a:fld>
            <a:endParaRPr lang="en-US"/>
          </a:p>
        </p:txBody>
      </p:sp>
    </p:spTree>
    <p:extLst>
      <p:ext uri="{BB962C8B-B14F-4D97-AF65-F5344CB8AC3E}">
        <p14:creationId xmlns:p14="http://schemas.microsoft.com/office/powerpoint/2010/main" val="752446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 </a:t>
            </a:r>
            <a:r>
              <a:rPr lang="en-US" sz="1200" kern="1200" dirty="0" smtClean="0">
                <a:solidFill>
                  <a:schemeClr val="tx1"/>
                </a:solidFill>
                <a:effectLst/>
                <a:latin typeface="+mn-lt"/>
                <a:ea typeface="+mn-ea"/>
                <a:cs typeface="+mn-cs"/>
              </a:rPr>
              <a:t>What was the reaction in France? How might this have led to war?</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19594ED3-2E35-F54E-9D14-30E1DEA9A632}" type="slidenum">
              <a:rPr lang="en-US" smtClean="0"/>
              <a:t>11</a:t>
            </a:fld>
            <a:endParaRPr lang="en-US"/>
          </a:p>
        </p:txBody>
      </p:sp>
    </p:spTree>
    <p:extLst>
      <p:ext uri="{BB962C8B-B14F-4D97-AF65-F5344CB8AC3E}">
        <p14:creationId xmlns:p14="http://schemas.microsoft.com/office/powerpoint/2010/main" val="1560461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Hitler ordered his troops to retreat if France intervened. The French overestimated German troop strength, and French politicians insisted</a:t>
            </a:r>
            <a:r>
              <a:rPr lang="en-US" baseline="0" dirty="0" smtClean="0"/>
              <a:t> on waiting for support from Britain before using force.</a:t>
            </a:r>
            <a:endParaRPr lang="en-US" dirty="0"/>
          </a:p>
        </p:txBody>
      </p:sp>
      <p:sp>
        <p:nvSpPr>
          <p:cNvPr id="4" name="Slide Number Placeholder 3"/>
          <p:cNvSpPr>
            <a:spLocks noGrp="1"/>
          </p:cNvSpPr>
          <p:nvPr>
            <p:ph type="sldNum" sz="quarter" idx="10"/>
          </p:nvPr>
        </p:nvSpPr>
        <p:spPr/>
        <p:txBody>
          <a:bodyPr/>
          <a:lstStyle/>
          <a:p>
            <a:fld id="{19594ED3-2E35-F54E-9D14-30E1DEA9A632}" type="slidenum">
              <a:rPr lang="en-US" smtClean="0"/>
              <a:t>12</a:t>
            </a:fld>
            <a:endParaRPr lang="en-US"/>
          </a:p>
        </p:txBody>
      </p:sp>
    </p:spTree>
    <p:extLst>
      <p:ext uri="{BB962C8B-B14F-4D97-AF65-F5344CB8AC3E}">
        <p14:creationId xmlns:p14="http://schemas.microsoft.com/office/powerpoint/2010/main" val="3372524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594ED3-2E35-F54E-9D14-30E1DEA9A632}" type="slidenum">
              <a:rPr lang="en-US" smtClean="0"/>
              <a:t>13</a:t>
            </a:fld>
            <a:endParaRPr lang="en-US"/>
          </a:p>
        </p:txBody>
      </p:sp>
    </p:spTree>
    <p:extLst>
      <p:ext uri="{BB962C8B-B14F-4D97-AF65-F5344CB8AC3E}">
        <p14:creationId xmlns:p14="http://schemas.microsoft.com/office/powerpoint/2010/main" val="905927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594ED3-2E35-F54E-9D14-30E1DEA9A632}" type="slidenum">
              <a:rPr lang="en-US" smtClean="0"/>
              <a:t>15</a:t>
            </a:fld>
            <a:endParaRPr lang="en-US"/>
          </a:p>
        </p:txBody>
      </p:sp>
    </p:spTree>
    <p:extLst>
      <p:ext uri="{BB962C8B-B14F-4D97-AF65-F5344CB8AC3E}">
        <p14:creationId xmlns:p14="http://schemas.microsoft.com/office/powerpoint/2010/main" val="2507113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 Who is being depicted in this cartoon? What is the meaning behind it?</a:t>
            </a:r>
            <a:endParaRPr lang="en-US" dirty="0"/>
          </a:p>
        </p:txBody>
      </p:sp>
      <p:sp>
        <p:nvSpPr>
          <p:cNvPr id="4" name="Slide Number Placeholder 3"/>
          <p:cNvSpPr>
            <a:spLocks noGrp="1"/>
          </p:cNvSpPr>
          <p:nvPr>
            <p:ph type="sldNum" sz="quarter" idx="10"/>
          </p:nvPr>
        </p:nvSpPr>
        <p:spPr/>
        <p:txBody>
          <a:bodyPr/>
          <a:lstStyle/>
          <a:p>
            <a:fld id="{19594ED3-2E35-F54E-9D14-30E1DEA9A632}" type="slidenum">
              <a:rPr lang="en-US" smtClean="0"/>
              <a:t>19</a:t>
            </a:fld>
            <a:endParaRPr lang="en-US"/>
          </a:p>
        </p:txBody>
      </p:sp>
    </p:spTree>
    <p:extLst>
      <p:ext uri="{BB962C8B-B14F-4D97-AF65-F5344CB8AC3E}">
        <p14:creationId xmlns:p14="http://schemas.microsoft.com/office/powerpoint/2010/main" val="3169789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11/28/15</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11/28/15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11/28/15</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11/28/15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11/28/15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11/28/15</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11/28/15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11/28/15</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11/28/15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11/28/15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11/28/15</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11/28/15</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ile://localhost/Users/teacher/Desktop/World%20History%202015-2016/Chapter%2017%20-%20World%20War%202/Lesson%201/Day%201/BBC%20Two%20%20%20Curriculum%20Bites,%20International%20Relations,%20Chamberlain's%20attempts%20to%20keep%20the%20peace%20throug.mov"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ile://localhost/Users/teacher/Desktop/World%20History%202015-2016/Chapter%2017%20-%20World%20War%202/Lesson%201/Day%201/World%20War%20II-%20How%20Did%20It%20Start.mov"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Chapter 17</a:t>
            </a:r>
          </a:p>
          <a:p>
            <a:r>
              <a:rPr lang="en-US" dirty="0" smtClean="0"/>
              <a:t>Section 1</a:t>
            </a:r>
          </a:p>
          <a:p>
            <a:r>
              <a:rPr lang="en-US" dirty="0" smtClean="0"/>
              <a:t>World War II Begins</a:t>
            </a:r>
            <a:endParaRPr lang="en-US" dirty="0"/>
          </a:p>
        </p:txBody>
      </p:sp>
      <p:sp>
        <p:nvSpPr>
          <p:cNvPr id="3" name="Title 2"/>
          <p:cNvSpPr>
            <a:spLocks noGrp="1"/>
          </p:cNvSpPr>
          <p:nvPr>
            <p:ph type="ctrTitle"/>
          </p:nvPr>
        </p:nvSpPr>
        <p:spPr/>
        <p:txBody>
          <a:bodyPr/>
          <a:lstStyle/>
          <a:p>
            <a:r>
              <a:rPr lang="en-US" dirty="0" smtClean="0"/>
              <a:t>World War II and the Holocaust</a:t>
            </a:r>
            <a:endParaRPr lang="en-US" dirty="0"/>
          </a:p>
        </p:txBody>
      </p:sp>
    </p:spTree>
    <p:extLst>
      <p:ext uri="{BB962C8B-B14F-4D97-AF65-F5344CB8AC3E}">
        <p14:creationId xmlns:p14="http://schemas.microsoft.com/office/powerpoint/2010/main" val="454052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DBQ (German Perspective)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HITLER </a:t>
            </a:r>
            <a:r>
              <a:rPr lang="en-US" dirty="0"/>
              <a:t>SENDS GERMAN TROOPS INTO THE RHINELAND.  Berlin, March 7th- </a:t>
            </a:r>
            <a:r>
              <a:rPr lang="en-US" dirty="0" smtClean="0"/>
              <a:t>Germany</a:t>
            </a:r>
            <a:r>
              <a:rPr lang="en-US" dirty="0"/>
              <a:t>, today, got rid of the chains put on her by the Treaty of Versailles when Adolf Hitler, as head of the army of the Reich (the German empire), sent his new army into the Rhineland’s demilitarized zone (an area between Germany and France that was supposed to be free of soldiers)... “After 3 years of constant fighting,” Hitler concluded, “I look on this day as the end of German’s struggle for equality and with that newly won equality, Germany can now be an equal partner with Europe.” </a:t>
            </a:r>
          </a:p>
        </p:txBody>
      </p:sp>
    </p:spTree>
    <p:extLst>
      <p:ext uri="{BB962C8B-B14F-4D97-AF65-F5344CB8AC3E}">
        <p14:creationId xmlns:p14="http://schemas.microsoft.com/office/powerpoint/2010/main" val="3855195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DBQ (French Perspective)</a:t>
            </a:r>
            <a:endParaRPr lang="en-US" dirty="0"/>
          </a:p>
        </p:txBody>
      </p:sp>
      <p:sp>
        <p:nvSpPr>
          <p:cNvPr id="3" name="Content Placeholder 2"/>
          <p:cNvSpPr>
            <a:spLocks noGrp="1"/>
          </p:cNvSpPr>
          <p:nvPr>
            <p:ph sz="quarter" idx="1"/>
          </p:nvPr>
        </p:nvSpPr>
        <p:spPr>
          <a:xfrm>
            <a:off x="301752" y="1527047"/>
            <a:ext cx="8503920" cy="4823769"/>
          </a:xfrm>
        </p:spPr>
        <p:txBody>
          <a:bodyPr>
            <a:normAutofit fontScale="92500"/>
          </a:bodyPr>
          <a:lstStyle/>
          <a:p>
            <a:pPr marL="0" indent="0">
              <a:buNone/>
            </a:pPr>
            <a:r>
              <a:rPr lang="en-US" dirty="0"/>
              <a:t>PARIS APPEALS TO LEAGUE.  Paris, March 7- France has brought Germany’s latest violation of the Treaty of Versailles to the League of Nations (an international group created to solve problems between countries peacefully).  AT the same time the French government made it quite clear it would not negotiate with Germany… as long as a single German soldiers remained in the Rhineland as a violation of German’s previous agreements.  </a:t>
            </a:r>
          </a:p>
          <a:p>
            <a:pPr marL="0" indent="0">
              <a:buNone/>
            </a:pPr>
            <a:r>
              <a:rPr lang="en-US" dirty="0"/>
              <a:t>The main point in the French View, is that Germany should be forced to honor their agreements, first by diplomacy (talking it out), then by stronger means, to leave the Rhineland.</a:t>
            </a:r>
          </a:p>
          <a:p>
            <a:endParaRPr lang="en-US" dirty="0"/>
          </a:p>
        </p:txBody>
      </p:sp>
    </p:spTree>
    <p:extLst>
      <p:ext uri="{BB962C8B-B14F-4D97-AF65-F5344CB8AC3E}">
        <p14:creationId xmlns:p14="http://schemas.microsoft.com/office/powerpoint/2010/main" val="4146411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pic>
        <p:nvPicPr>
          <p:cNvPr id="4" name="Content Placeholder 3" descr="Screen shot 2015-11-28 at 1.10.50 PM.png"/>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t="-9227" b="-27898"/>
          <a:stretch/>
        </p:blipFill>
        <p:spPr>
          <a:xfrm>
            <a:off x="0" y="1527048"/>
            <a:ext cx="9144000" cy="4572000"/>
          </a:xfrm>
        </p:spPr>
      </p:pic>
    </p:spTree>
    <p:extLst>
      <p:ext uri="{BB962C8B-B14F-4D97-AF65-F5344CB8AC3E}">
        <p14:creationId xmlns:p14="http://schemas.microsoft.com/office/powerpoint/2010/main" val="3872662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shot 2015-11-28 at 1.04.07 PM.png"/>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t="-1" b="-4437"/>
          <a:stretch/>
        </p:blipFill>
        <p:spPr>
          <a:xfrm>
            <a:off x="0" y="0"/>
            <a:ext cx="9144000" cy="7162310"/>
          </a:xfrm>
        </p:spPr>
      </p:pic>
    </p:spTree>
    <p:extLst>
      <p:ext uri="{BB962C8B-B14F-4D97-AF65-F5344CB8AC3E}">
        <p14:creationId xmlns:p14="http://schemas.microsoft.com/office/powerpoint/2010/main" val="2776633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Austria</a:t>
            </a:r>
            <a:endParaRPr lang="en-US" dirty="0"/>
          </a:p>
        </p:txBody>
      </p:sp>
      <p:sp>
        <p:nvSpPr>
          <p:cNvPr id="3" name="Content Placeholder 2"/>
          <p:cNvSpPr>
            <a:spLocks noGrp="1"/>
          </p:cNvSpPr>
          <p:nvPr>
            <p:ph sz="quarter" idx="1"/>
          </p:nvPr>
        </p:nvSpPr>
        <p:spPr/>
        <p:txBody>
          <a:bodyPr/>
          <a:lstStyle/>
          <a:p>
            <a:r>
              <a:rPr lang="en-US" dirty="0" smtClean="0"/>
              <a:t>Hitler was convinced that France and Britain would not intervene in his expansion plans. So ,in 1938, he annexed Austria to Germany without force.</a:t>
            </a:r>
          </a:p>
          <a:p>
            <a:endParaRPr lang="en-US" dirty="0"/>
          </a:p>
          <a:p>
            <a:endParaRPr lang="en-US" dirty="0"/>
          </a:p>
        </p:txBody>
      </p:sp>
    </p:spTree>
    <p:extLst>
      <p:ext uri="{BB962C8B-B14F-4D97-AF65-F5344CB8AC3E}">
        <p14:creationId xmlns:p14="http://schemas.microsoft.com/office/powerpoint/2010/main" val="1074582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52088"/>
            <a:ext cx="8534400" cy="758952"/>
          </a:xfrm>
        </p:spPr>
        <p:txBody>
          <a:bodyPr>
            <a:normAutofit fontScale="90000"/>
          </a:bodyPr>
          <a:lstStyle/>
          <a:p>
            <a:r>
              <a:rPr lang="en-US" dirty="0" smtClean="0"/>
              <a:t>Czechoslovakia and the Munich Agreement (Group)</a:t>
            </a:r>
            <a:endParaRPr lang="en-US" dirty="0"/>
          </a:p>
        </p:txBody>
      </p:sp>
      <p:sp>
        <p:nvSpPr>
          <p:cNvPr id="3" name="Content Placeholder 2"/>
          <p:cNvSpPr>
            <a:spLocks noGrp="1"/>
          </p:cNvSpPr>
          <p:nvPr>
            <p:ph sz="quarter" idx="1"/>
          </p:nvPr>
        </p:nvSpPr>
        <p:spPr/>
        <p:txBody>
          <a:bodyPr/>
          <a:lstStyle/>
          <a:p>
            <a:r>
              <a:rPr lang="en-US" dirty="0" smtClean="0"/>
              <a:t>What area of Czechoslovakia did Hitler demand be given to Germany?</a:t>
            </a:r>
          </a:p>
          <a:p>
            <a:endParaRPr lang="en-US" dirty="0" smtClean="0"/>
          </a:p>
          <a:p>
            <a:r>
              <a:rPr lang="en-US" dirty="0" smtClean="0"/>
              <a:t>What was Britain’s and France’s response?</a:t>
            </a:r>
          </a:p>
          <a:p>
            <a:endParaRPr lang="en-US" dirty="0"/>
          </a:p>
          <a:p>
            <a:r>
              <a:rPr lang="en-US" dirty="0" smtClean="0"/>
              <a:t>What was Neville Chamberlain’s reaction to the Munich Agreement? Winston Churchill’s?</a:t>
            </a:r>
            <a:endParaRPr lang="en-US" dirty="0"/>
          </a:p>
        </p:txBody>
      </p:sp>
    </p:spTree>
    <p:extLst>
      <p:ext uri="{BB962C8B-B14F-4D97-AF65-F5344CB8AC3E}">
        <p14:creationId xmlns:p14="http://schemas.microsoft.com/office/powerpoint/2010/main" val="2465997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98430"/>
            <a:ext cx="8534400" cy="758952"/>
          </a:xfrm>
        </p:spPr>
        <p:txBody>
          <a:bodyPr>
            <a:normAutofit fontScale="90000"/>
          </a:bodyPr>
          <a:lstStyle/>
          <a:p>
            <a:r>
              <a:rPr lang="en-US" dirty="0"/>
              <a:t>Czechoslovakia and the Munich Agreement (Group)</a:t>
            </a:r>
          </a:p>
        </p:txBody>
      </p:sp>
      <p:sp>
        <p:nvSpPr>
          <p:cNvPr id="3" name="Content Placeholder 2"/>
          <p:cNvSpPr>
            <a:spLocks noGrp="1"/>
          </p:cNvSpPr>
          <p:nvPr>
            <p:ph sz="quarter" idx="1"/>
          </p:nvPr>
        </p:nvSpPr>
        <p:spPr/>
        <p:txBody>
          <a:bodyPr>
            <a:normAutofit fontScale="92500" lnSpcReduction="20000"/>
          </a:bodyPr>
          <a:lstStyle/>
          <a:p>
            <a:r>
              <a:rPr lang="en-US" dirty="0"/>
              <a:t>What area of Czechoslovakia did Hitler demand be given to Germany</a:t>
            </a:r>
            <a:r>
              <a:rPr lang="en-US" dirty="0" smtClean="0"/>
              <a:t>? </a:t>
            </a:r>
            <a:r>
              <a:rPr lang="en-US" b="1" dirty="0" smtClean="0"/>
              <a:t>Sudetenland (home of 3 million Germans)</a:t>
            </a:r>
            <a:endParaRPr lang="en-US" dirty="0"/>
          </a:p>
          <a:p>
            <a:endParaRPr lang="en-US" dirty="0"/>
          </a:p>
          <a:p>
            <a:r>
              <a:rPr lang="en-US" dirty="0"/>
              <a:t>What was </a:t>
            </a:r>
            <a:r>
              <a:rPr lang="en-US" dirty="0" smtClean="0"/>
              <a:t>Britain’s and France’s response? </a:t>
            </a:r>
            <a:r>
              <a:rPr lang="en-US" b="1" dirty="0" smtClean="0"/>
              <a:t>Appeasement; Munich Conference, where UK and FR met all of Hitler’s demands, hoping that German expansion would end.</a:t>
            </a:r>
            <a:endParaRPr lang="en-US" dirty="0"/>
          </a:p>
          <a:p>
            <a:pPr marL="0" indent="0">
              <a:buNone/>
            </a:pPr>
            <a:endParaRPr lang="en-US" dirty="0"/>
          </a:p>
          <a:p>
            <a:r>
              <a:rPr lang="en-US" dirty="0"/>
              <a:t>What was Neville Chamberlain’s reaction to the Munich Agreement? </a:t>
            </a:r>
            <a:r>
              <a:rPr lang="en-US" b="1" dirty="0"/>
              <a:t>Believed </a:t>
            </a:r>
            <a:r>
              <a:rPr lang="en-US" b="1" dirty="0" smtClean="0"/>
              <a:t>he </a:t>
            </a:r>
            <a:r>
              <a:rPr lang="en-US" b="1" dirty="0"/>
              <a:t>avoided a </a:t>
            </a:r>
            <a:r>
              <a:rPr lang="en-US" b="1" dirty="0" smtClean="0"/>
              <a:t>war.</a:t>
            </a:r>
            <a:endParaRPr lang="en-US" dirty="0" smtClean="0"/>
          </a:p>
          <a:p>
            <a:endParaRPr lang="en-US" dirty="0"/>
          </a:p>
          <a:p>
            <a:r>
              <a:rPr lang="en-US" dirty="0" smtClean="0"/>
              <a:t>Winston Churchill’s reaction? </a:t>
            </a:r>
            <a:r>
              <a:rPr lang="en-US" b="1" dirty="0" smtClean="0"/>
              <a:t>“Disaster”</a:t>
            </a:r>
            <a:endParaRPr lang="en-US" dirty="0"/>
          </a:p>
        </p:txBody>
      </p:sp>
    </p:spTree>
    <p:extLst>
      <p:ext uri="{BB962C8B-B14F-4D97-AF65-F5344CB8AC3E}">
        <p14:creationId xmlns:p14="http://schemas.microsoft.com/office/powerpoint/2010/main" val="3077938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Appeasement</a:t>
            </a:r>
            <a:endParaRPr lang="en-US" dirty="0"/>
          </a:p>
        </p:txBody>
      </p:sp>
      <p:sp>
        <p:nvSpPr>
          <p:cNvPr id="3" name="Content Placeholder 2"/>
          <p:cNvSpPr>
            <a:spLocks noGrp="1"/>
          </p:cNvSpPr>
          <p:nvPr>
            <p:ph sz="quarter" idx="1"/>
          </p:nvPr>
        </p:nvSpPr>
        <p:spPr/>
        <p:txBody>
          <a:bodyPr/>
          <a:lstStyle/>
          <a:p>
            <a:r>
              <a:rPr lang="en-US" dirty="0" smtClean="0">
                <a:hlinkClick r:id="rId2" action="ppaction://hlinkfile"/>
              </a:rPr>
              <a:t>Britain's Appeasement</a:t>
            </a:r>
            <a:endParaRPr lang="en-US" dirty="0" smtClean="0"/>
          </a:p>
          <a:p>
            <a:endParaRPr lang="en-US" dirty="0"/>
          </a:p>
          <a:p>
            <a:r>
              <a:rPr lang="en-US" dirty="0" smtClean="0"/>
              <a:t>Appeasement is the </a:t>
            </a:r>
            <a:r>
              <a:rPr lang="en-US" dirty="0"/>
              <a:t>policy of making </a:t>
            </a:r>
            <a:r>
              <a:rPr lang="en-US" dirty="0" smtClean="0"/>
              <a:t>concessions </a:t>
            </a:r>
            <a:r>
              <a:rPr lang="en-US" dirty="0"/>
              <a:t>(allowances; compromises</a:t>
            </a:r>
            <a:r>
              <a:rPr lang="en-US" dirty="0" smtClean="0"/>
              <a:t>) </a:t>
            </a:r>
            <a:r>
              <a:rPr lang="en-US" dirty="0"/>
              <a:t>to the dictatorial powers in order to avoid </a:t>
            </a:r>
            <a:r>
              <a:rPr lang="en-US" dirty="0" smtClean="0"/>
              <a:t>conflict.</a:t>
            </a:r>
          </a:p>
          <a:p>
            <a:endParaRPr lang="en-US" dirty="0"/>
          </a:p>
          <a:p>
            <a:endParaRPr lang="en-US" dirty="0"/>
          </a:p>
        </p:txBody>
      </p:sp>
    </p:spTree>
    <p:extLst>
      <p:ext uri="{BB962C8B-B14F-4D97-AF65-F5344CB8AC3E}">
        <p14:creationId xmlns:p14="http://schemas.microsoft.com/office/powerpoint/2010/main" val="3517079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Hitler, the Soviets, and Poland</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In </a:t>
            </a:r>
            <a:r>
              <a:rPr lang="en-US" dirty="0"/>
              <a:t>March 1939, Hitler took over the rest of </a:t>
            </a:r>
            <a:r>
              <a:rPr lang="en-US" dirty="0" smtClean="0"/>
              <a:t>Czechoslovakia. Months </a:t>
            </a:r>
            <a:r>
              <a:rPr lang="en-US" dirty="0"/>
              <a:t>later</a:t>
            </a:r>
            <a:r>
              <a:rPr lang="en-US" dirty="0" smtClean="0"/>
              <a:t>, to </a:t>
            </a:r>
            <a:r>
              <a:rPr lang="en-US" dirty="0"/>
              <a:t>prevent Western Europe from getting help from the Soviet Union in the event of a German attack on </a:t>
            </a:r>
            <a:r>
              <a:rPr lang="en-US" dirty="0" smtClean="0"/>
              <a:t>Poland, </a:t>
            </a:r>
            <a:r>
              <a:rPr lang="en-US" dirty="0"/>
              <a:t>Hitler and Stalin signed the </a:t>
            </a:r>
            <a:r>
              <a:rPr lang="en-US" b="1" dirty="0"/>
              <a:t>Nazi-</a:t>
            </a:r>
            <a:r>
              <a:rPr lang="en-US" b="1" dirty="0" smtClean="0"/>
              <a:t>Soviet Nonaggression Pact</a:t>
            </a:r>
            <a:r>
              <a:rPr lang="en-US" dirty="0"/>
              <a:t> </a:t>
            </a:r>
            <a:r>
              <a:rPr lang="en-US" dirty="0" smtClean="0"/>
              <a:t>(hey agreed </a:t>
            </a:r>
            <a:r>
              <a:rPr lang="en-US" dirty="0"/>
              <a:t>not to fight if the other went to </a:t>
            </a:r>
            <a:r>
              <a:rPr lang="en-US" dirty="0" smtClean="0"/>
              <a:t>war). **This </a:t>
            </a:r>
            <a:r>
              <a:rPr lang="en-US" dirty="0"/>
              <a:t>paved the way </a:t>
            </a:r>
            <a:r>
              <a:rPr lang="en-US" dirty="0" smtClean="0"/>
              <a:t>for Germany’s </a:t>
            </a:r>
            <a:r>
              <a:rPr lang="en-US" b="1" u="sng" dirty="0"/>
              <a:t>invasion of Poland </a:t>
            </a:r>
            <a:r>
              <a:rPr lang="en-US" u="sng" dirty="0"/>
              <a:t>in September of </a:t>
            </a:r>
            <a:r>
              <a:rPr lang="en-US" u="sng" dirty="0" smtClean="0"/>
              <a:t>1939, which </a:t>
            </a:r>
            <a:r>
              <a:rPr lang="en-US" u="sng" dirty="0"/>
              <a:t>set </a:t>
            </a:r>
            <a:r>
              <a:rPr lang="en-US" u="sng" dirty="0" smtClean="0"/>
              <a:t>off World </a:t>
            </a:r>
            <a:r>
              <a:rPr lang="en-US" u="sng" dirty="0"/>
              <a:t>War II</a:t>
            </a:r>
            <a:r>
              <a:rPr lang="en-US" dirty="0" smtClean="0"/>
              <a:t>.**</a:t>
            </a:r>
            <a:endParaRPr lang="en-US" dirty="0"/>
          </a:p>
        </p:txBody>
      </p:sp>
    </p:spTree>
    <p:extLst>
      <p:ext uri="{BB962C8B-B14F-4D97-AF65-F5344CB8AC3E}">
        <p14:creationId xmlns:p14="http://schemas.microsoft.com/office/powerpoint/2010/main" val="231302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Cartoon</a:t>
            </a:r>
            <a:endParaRPr lang="en-US" dirty="0"/>
          </a:p>
        </p:txBody>
      </p:sp>
      <p:pic>
        <p:nvPicPr>
          <p:cNvPr id="4" name="Content Placeholder 3"/>
          <p:cNvPicPr>
            <a:picLocks noGrp="1" noChangeAspect="1"/>
          </p:cNvPicPr>
          <p:nvPr>
            <p:ph sz="quarter" idx="1"/>
          </p:nvPr>
        </p:nvPicPr>
        <p:blipFill rotWithShape="1">
          <a:blip r:embed="rId3"/>
          <a:srcRect t="-1" b="-4411"/>
          <a:stretch/>
        </p:blipFill>
        <p:spPr>
          <a:xfrm>
            <a:off x="0" y="-1"/>
            <a:ext cx="9144000" cy="7515133"/>
          </a:xfrm>
        </p:spPr>
      </p:pic>
    </p:spTree>
    <p:extLst>
      <p:ext uri="{BB962C8B-B14F-4D97-AF65-F5344CB8AC3E}">
        <p14:creationId xmlns:p14="http://schemas.microsoft.com/office/powerpoint/2010/main" val="47366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sz="quarter" idx="1"/>
          </p:nvPr>
        </p:nvSpPr>
        <p:spPr/>
        <p:txBody>
          <a:bodyPr/>
          <a:lstStyle/>
          <a:p>
            <a:r>
              <a:rPr lang="en-US" dirty="0" smtClean="0"/>
              <a:t>Students will be able to describe Hitler’s actions before WWII.</a:t>
            </a:r>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Video Question: Name a cause of WWII</a:t>
            </a:r>
          </a:p>
          <a:p>
            <a:pPr marL="0" indent="0">
              <a:buNone/>
            </a:pPr>
            <a:r>
              <a:rPr lang="en-US" dirty="0" smtClean="0">
                <a:hlinkClick r:id="rId2" action="ppaction://hlinkfile"/>
              </a:rPr>
              <a:t>Causes of WWII</a:t>
            </a:r>
            <a:endParaRPr lang="en-US" dirty="0"/>
          </a:p>
        </p:txBody>
      </p:sp>
    </p:spTree>
    <p:extLst>
      <p:ext uri="{BB962C8B-B14F-4D97-AF65-F5344CB8AC3E}">
        <p14:creationId xmlns:p14="http://schemas.microsoft.com/office/powerpoint/2010/main" val="4270861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sz="quarter" idx="1"/>
          </p:nvPr>
        </p:nvSpPr>
        <p:spPr/>
        <p:txBody>
          <a:bodyPr/>
          <a:lstStyle/>
          <a:p>
            <a:pPr marL="0" indent="0">
              <a:buNone/>
            </a:pPr>
            <a:r>
              <a:rPr lang="en-US" dirty="0" smtClean="0"/>
              <a:t>1) What was Hitler’s goal/plan for the German race?</a:t>
            </a:r>
          </a:p>
          <a:p>
            <a:endParaRPr lang="en-US" dirty="0"/>
          </a:p>
          <a:p>
            <a:pPr marL="0" indent="0">
              <a:buNone/>
            </a:pPr>
            <a:r>
              <a:rPr lang="en-US" dirty="0" smtClean="0"/>
              <a:t>2) What resulted from the Munich Conference?</a:t>
            </a:r>
          </a:p>
          <a:p>
            <a:pPr marL="0" indent="0">
              <a:buNone/>
            </a:pPr>
            <a:endParaRPr lang="en-US" dirty="0" smtClean="0"/>
          </a:p>
          <a:p>
            <a:pPr marL="0" indent="0">
              <a:buNone/>
            </a:pPr>
            <a:r>
              <a:rPr lang="en-US" dirty="0"/>
              <a:t>3</a:t>
            </a:r>
            <a:r>
              <a:rPr lang="en-US" dirty="0" smtClean="0"/>
              <a:t>) What event set off WWII? </a:t>
            </a:r>
            <a:endParaRPr lang="en-US" dirty="0"/>
          </a:p>
        </p:txBody>
      </p:sp>
    </p:spTree>
    <p:extLst>
      <p:ext uri="{BB962C8B-B14F-4D97-AF65-F5344CB8AC3E}">
        <p14:creationId xmlns:p14="http://schemas.microsoft.com/office/powerpoint/2010/main" val="357570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pic>
        <p:nvPicPr>
          <p:cNvPr id="4" name="Content Placeholder 3" descr="Screen shot 2015-11-28 at 2.01.52 PM.png"/>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l="-1498" t="-7984" r="-384" b="5918"/>
          <a:stretch/>
        </p:blipFill>
        <p:spPr>
          <a:xfrm>
            <a:off x="1" y="987551"/>
            <a:ext cx="9008532" cy="5548715"/>
          </a:xfrm>
        </p:spPr>
      </p:pic>
    </p:spTree>
    <p:extLst>
      <p:ext uri="{BB962C8B-B14F-4D97-AF65-F5344CB8AC3E}">
        <p14:creationId xmlns:p14="http://schemas.microsoft.com/office/powerpoint/2010/main" val="101473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sz="quarter" idx="1"/>
          </p:nvPr>
        </p:nvSpPr>
        <p:spPr/>
        <p:txBody>
          <a:bodyPr/>
          <a:lstStyle/>
          <a:p>
            <a:pPr marL="0" indent="0">
              <a:buNone/>
            </a:pPr>
            <a:r>
              <a:rPr lang="en-US" dirty="0" smtClean="0"/>
              <a:t>Dictatorships arose </a:t>
            </a:r>
            <a:r>
              <a:rPr lang="en-US" dirty="0"/>
              <a:t>in countries that were dissatisfied with the results of World War </a:t>
            </a:r>
            <a:r>
              <a:rPr lang="en-US" dirty="0" smtClean="0"/>
              <a:t>I (and had suffered from economic hardships due to the Great Depression). </a:t>
            </a:r>
            <a:r>
              <a:rPr lang="en-US" dirty="0"/>
              <a:t>The Treaty of Versailles became a flashpoint for conflict.  Germany, Italy, and Japan took aggressive actions to regain lost power. Neither the League of Nations nor the democratic countries were able or willing to stop them</a:t>
            </a:r>
            <a:r>
              <a:rPr lang="en-US" dirty="0" smtClean="0"/>
              <a:t>.</a:t>
            </a:r>
            <a:endParaRPr lang="en-US" dirty="0"/>
          </a:p>
        </p:txBody>
      </p:sp>
    </p:spTree>
    <p:extLst>
      <p:ext uri="{BB962C8B-B14F-4D97-AF65-F5344CB8AC3E}">
        <p14:creationId xmlns:p14="http://schemas.microsoft.com/office/powerpoint/2010/main" val="1473458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sz="quarter" idx="1"/>
          </p:nvPr>
        </p:nvSpPr>
        <p:spPr/>
        <p:txBody>
          <a:bodyPr/>
          <a:lstStyle/>
          <a:p>
            <a:r>
              <a:rPr lang="en-US" dirty="0" smtClean="0"/>
              <a:t>Who was the dictator of Germany prior to WWII? Of Italy? Of the Soviet Union?</a:t>
            </a:r>
          </a:p>
          <a:p>
            <a:endParaRPr lang="en-US" dirty="0"/>
          </a:p>
          <a:p>
            <a:r>
              <a:rPr lang="en-US" dirty="0" smtClean="0"/>
              <a:t>All of these dictators became major players prior to WWII.</a:t>
            </a:r>
            <a:endParaRPr lang="en-US" dirty="0"/>
          </a:p>
        </p:txBody>
      </p:sp>
    </p:spTree>
    <p:extLst>
      <p:ext uri="{BB962C8B-B14F-4D97-AF65-F5344CB8AC3E}">
        <p14:creationId xmlns:p14="http://schemas.microsoft.com/office/powerpoint/2010/main" val="273237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a:t>
            </a:r>
            <a:endParaRPr lang="en-US" dirty="0"/>
          </a:p>
        </p:txBody>
      </p:sp>
      <p:sp>
        <p:nvSpPr>
          <p:cNvPr id="3" name="Content Placeholder 2"/>
          <p:cNvSpPr>
            <a:spLocks noGrp="1"/>
          </p:cNvSpPr>
          <p:nvPr>
            <p:ph sz="quarter" idx="1"/>
          </p:nvPr>
        </p:nvSpPr>
        <p:spPr/>
        <p:txBody>
          <a:bodyPr/>
          <a:lstStyle/>
          <a:p>
            <a:r>
              <a:rPr lang="en-US" b="1" dirty="0" smtClean="0"/>
              <a:t>Demilitarized: </a:t>
            </a:r>
            <a:r>
              <a:rPr lang="en-US" dirty="0" smtClean="0"/>
              <a:t>elimination or prohibition of weapons, fortifications, and other military installations.</a:t>
            </a:r>
            <a:endParaRPr lang="en-US" b="1" dirty="0" smtClean="0"/>
          </a:p>
          <a:p>
            <a:endParaRPr lang="en-US" b="1" dirty="0"/>
          </a:p>
          <a:p>
            <a:r>
              <a:rPr lang="en-US" b="1" dirty="0" smtClean="0"/>
              <a:t>Appeasement: </a:t>
            </a:r>
            <a:r>
              <a:rPr lang="en-US" dirty="0" smtClean="0"/>
              <a:t>satisfying reasonable demands of dissatisfied powers in an effort to maintain peace and stability. </a:t>
            </a:r>
            <a:endParaRPr lang="en-US" b="1" dirty="0"/>
          </a:p>
        </p:txBody>
      </p:sp>
    </p:spTree>
    <p:extLst>
      <p:ext uri="{BB962C8B-B14F-4D97-AF65-F5344CB8AC3E}">
        <p14:creationId xmlns:p14="http://schemas.microsoft.com/office/powerpoint/2010/main" val="4059258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DBQ</a:t>
            </a:r>
            <a:endParaRPr lang="en-US" dirty="0"/>
          </a:p>
        </p:txBody>
      </p:sp>
      <p:sp>
        <p:nvSpPr>
          <p:cNvPr id="3" name="Content Placeholder 2"/>
          <p:cNvSpPr>
            <a:spLocks noGrp="1"/>
          </p:cNvSpPr>
          <p:nvPr>
            <p:ph sz="quarter" idx="1"/>
          </p:nvPr>
        </p:nvSpPr>
        <p:spPr/>
        <p:txBody>
          <a:bodyPr>
            <a:normAutofit/>
          </a:bodyPr>
          <a:lstStyle/>
          <a:p>
            <a:r>
              <a:rPr lang="en-US" dirty="0" smtClean="0"/>
              <a:t>“One </a:t>
            </a:r>
            <a:r>
              <a:rPr lang="en-US" dirty="0"/>
              <a:t>race needs one country.  The German nation will not be able to compete in global politics and empire building until it has all German people in one state.  We will bring all oppressed (treated badly) German people to a common country, not with protests (talking) but with the sword (war)</a:t>
            </a:r>
            <a:r>
              <a:rPr lang="en-US" dirty="0" smtClean="0"/>
              <a:t>.”</a:t>
            </a:r>
            <a:endParaRPr lang="en-US" dirty="0"/>
          </a:p>
          <a:p>
            <a:pPr marL="0" indent="0">
              <a:buNone/>
            </a:pPr>
            <a:endParaRPr lang="en-US" dirty="0" smtClean="0"/>
          </a:p>
          <a:p>
            <a:pPr marL="0" indent="0">
              <a:buNone/>
            </a:pPr>
            <a:r>
              <a:rPr lang="en-US" dirty="0" smtClean="0"/>
              <a:t>Questions:</a:t>
            </a:r>
            <a:r>
              <a:rPr lang="en-US" dirty="0"/>
              <a:t> </a:t>
            </a:r>
          </a:p>
          <a:p>
            <a:r>
              <a:rPr lang="en-US" dirty="0" smtClean="0"/>
              <a:t>What </a:t>
            </a:r>
            <a:r>
              <a:rPr lang="en-US" dirty="0"/>
              <a:t>did Hitler suggest was needed for Germany? </a:t>
            </a:r>
          </a:p>
          <a:p>
            <a:r>
              <a:rPr lang="en-US" dirty="0" smtClean="0"/>
              <a:t>How </a:t>
            </a:r>
            <a:r>
              <a:rPr lang="en-US" dirty="0"/>
              <a:t>would that lead to war? </a:t>
            </a:r>
          </a:p>
          <a:p>
            <a:endParaRPr lang="en-US" dirty="0"/>
          </a:p>
        </p:txBody>
      </p:sp>
    </p:spTree>
    <p:extLst>
      <p:ext uri="{BB962C8B-B14F-4D97-AF65-F5344CB8AC3E}">
        <p14:creationId xmlns:p14="http://schemas.microsoft.com/office/powerpoint/2010/main" val="1122868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pic>
        <p:nvPicPr>
          <p:cNvPr id="4" name="Content Placeholder 3" descr="Screen shot 2015-11-28 at 11.48.46 AM.png"/>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t="-101103" b="-119010"/>
          <a:stretch/>
        </p:blipFill>
        <p:spPr>
          <a:xfrm>
            <a:off x="0" y="228600"/>
            <a:ext cx="9144000" cy="6258201"/>
          </a:xfrm>
        </p:spPr>
      </p:pic>
    </p:spTree>
    <p:extLst>
      <p:ext uri="{BB962C8B-B14F-4D97-AF65-F5344CB8AC3E}">
        <p14:creationId xmlns:p14="http://schemas.microsoft.com/office/powerpoint/2010/main" val="3925686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German Path to War</a:t>
            </a:r>
            <a:endParaRPr lang="en-US" dirty="0"/>
          </a:p>
        </p:txBody>
      </p:sp>
      <p:sp>
        <p:nvSpPr>
          <p:cNvPr id="3" name="Content Placeholder 2"/>
          <p:cNvSpPr>
            <a:spLocks noGrp="1"/>
          </p:cNvSpPr>
          <p:nvPr>
            <p:ph sz="quarter" idx="1"/>
          </p:nvPr>
        </p:nvSpPr>
        <p:spPr/>
        <p:txBody>
          <a:bodyPr/>
          <a:lstStyle/>
          <a:p>
            <a:r>
              <a:rPr lang="en-US" dirty="0" smtClean="0"/>
              <a:t>Hitler believed that Germans were members of a superior “Aryan” race (over all other races and nationalities) and were meant to build a great German civilization.</a:t>
            </a:r>
          </a:p>
          <a:p>
            <a:endParaRPr lang="en-US" sz="2800" dirty="0"/>
          </a:p>
          <a:p>
            <a:r>
              <a:rPr lang="en-US" sz="2800" dirty="0" smtClean="0"/>
              <a:t>**The </a:t>
            </a:r>
            <a:r>
              <a:rPr lang="en-US" sz="2800" dirty="0"/>
              <a:t>German path to World War II emerged from Adolf Hitler’s conviction that a superior “Aryan” race of Germans must conquer other nations to build a great </a:t>
            </a:r>
            <a:r>
              <a:rPr lang="en-US" sz="2800" dirty="0" smtClean="0"/>
              <a:t>German civilization.**</a:t>
            </a:r>
            <a:endParaRPr lang="en-US" sz="2800" dirty="0"/>
          </a:p>
        </p:txBody>
      </p:sp>
    </p:spTree>
    <p:extLst>
      <p:ext uri="{BB962C8B-B14F-4D97-AF65-F5344CB8AC3E}">
        <p14:creationId xmlns:p14="http://schemas.microsoft.com/office/powerpoint/2010/main" val="3900522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German Aggression</a:t>
            </a:r>
            <a:endParaRPr lang="en-US" dirty="0"/>
          </a:p>
        </p:txBody>
      </p:sp>
      <p:sp>
        <p:nvSpPr>
          <p:cNvPr id="3" name="Content Placeholder 2"/>
          <p:cNvSpPr>
            <a:spLocks noGrp="1"/>
          </p:cNvSpPr>
          <p:nvPr>
            <p:ph sz="quarter" idx="1"/>
          </p:nvPr>
        </p:nvSpPr>
        <p:spPr/>
        <p:txBody>
          <a:bodyPr>
            <a:normAutofit/>
          </a:bodyPr>
          <a:lstStyle/>
          <a:p>
            <a:pPr>
              <a:lnSpc>
                <a:spcPct val="90000"/>
              </a:lnSpc>
              <a:spcAft>
                <a:spcPts val="1800"/>
              </a:spcAft>
            </a:pPr>
            <a:r>
              <a:rPr lang="en-US" sz="2800" u="sng" dirty="0" smtClean="0">
                <a:cs typeface="Verdana" charset="0"/>
              </a:rPr>
              <a:t>Hitler Violates the Treaty of Versailles</a:t>
            </a:r>
            <a:r>
              <a:rPr lang="en-US" sz="2800" dirty="0" smtClean="0">
                <a:cs typeface="Verdana" charset="0"/>
              </a:rPr>
              <a:t>:</a:t>
            </a:r>
          </a:p>
          <a:p>
            <a:pPr>
              <a:lnSpc>
                <a:spcPct val="90000"/>
              </a:lnSpc>
              <a:spcAft>
                <a:spcPts val="1800"/>
              </a:spcAft>
              <a:buFontTx/>
              <a:buChar char="-"/>
            </a:pPr>
            <a:r>
              <a:rPr lang="en-US" sz="2800" dirty="0" smtClean="0">
                <a:cs typeface="Verdana" charset="0"/>
              </a:rPr>
              <a:t>*Germany </a:t>
            </a:r>
            <a:r>
              <a:rPr lang="en-US" sz="2800" dirty="0">
                <a:cs typeface="Verdana" charset="0"/>
              </a:rPr>
              <a:t>violated the Treaty </a:t>
            </a:r>
            <a:r>
              <a:rPr lang="en-US" sz="2800" dirty="0" smtClean="0">
                <a:cs typeface="Verdana" charset="0"/>
              </a:rPr>
              <a:t>by </a:t>
            </a:r>
            <a:r>
              <a:rPr lang="en-US" sz="2800" dirty="0">
                <a:cs typeface="Verdana" charset="0"/>
              </a:rPr>
              <a:t>creating an air </a:t>
            </a:r>
            <a:r>
              <a:rPr lang="en-US" sz="2800" dirty="0" smtClean="0">
                <a:cs typeface="Verdana" charset="0"/>
              </a:rPr>
              <a:t>force, expanding his army, </a:t>
            </a:r>
            <a:r>
              <a:rPr lang="en-US" sz="2800" dirty="0">
                <a:cs typeface="Verdana" charset="0"/>
              </a:rPr>
              <a:t>and sending troops into the demilitarized </a:t>
            </a:r>
            <a:r>
              <a:rPr lang="en-US" sz="2800" dirty="0" smtClean="0">
                <a:cs typeface="Verdana" charset="0"/>
              </a:rPr>
              <a:t>Rhineland (German area separating Germany and France).*</a:t>
            </a:r>
          </a:p>
          <a:p>
            <a:pPr marL="0" indent="0">
              <a:lnSpc>
                <a:spcPct val="90000"/>
              </a:lnSpc>
              <a:spcAft>
                <a:spcPts val="1800"/>
              </a:spcAft>
              <a:buNone/>
            </a:pPr>
            <a:r>
              <a:rPr lang="en-US" sz="2800" dirty="0">
                <a:cs typeface="Verdana" charset="0"/>
              </a:rPr>
              <a:t>	</a:t>
            </a:r>
          </a:p>
          <a:p>
            <a:endParaRPr lang="en-US" dirty="0"/>
          </a:p>
        </p:txBody>
      </p:sp>
    </p:spTree>
    <p:extLst>
      <p:ext uri="{BB962C8B-B14F-4D97-AF65-F5344CB8AC3E}">
        <p14:creationId xmlns:p14="http://schemas.microsoft.com/office/powerpoint/2010/main" val="13473641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200</TotalTime>
  <Words>1042</Words>
  <Application>Microsoft Macintosh PowerPoint</Application>
  <PresentationFormat>On-screen Show (4:3)</PresentationFormat>
  <Paragraphs>93</Paragraphs>
  <Slides>21</Slides>
  <Notes>11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Civic</vt:lpstr>
      <vt:lpstr>World War II and the Holocaust</vt:lpstr>
      <vt:lpstr>Objective</vt:lpstr>
      <vt:lpstr>Background</vt:lpstr>
      <vt:lpstr>Question</vt:lpstr>
      <vt:lpstr>Vocab</vt:lpstr>
      <vt:lpstr>DBQ</vt:lpstr>
      <vt:lpstr>Answer</vt:lpstr>
      <vt:lpstr>The German Path to War</vt:lpstr>
      <vt:lpstr>German Aggression</vt:lpstr>
      <vt:lpstr>DBQ (German Perspective)</vt:lpstr>
      <vt:lpstr>DBQ (French Perspective)</vt:lpstr>
      <vt:lpstr>Answer</vt:lpstr>
      <vt:lpstr>PowerPoint Presentation</vt:lpstr>
      <vt:lpstr>Austria</vt:lpstr>
      <vt:lpstr>Czechoslovakia and the Munich Agreement (Group)</vt:lpstr>
      <vt:lpstr>Czechoslovakia and the Munich Agreement (Group)</vt:lpstr>
      <vt:lpstr>Appeasement</vt:lpstr>
      <vt:lpstr>Hitler, the Soviets, and Poland</vt:lpstr>
      <vt:lpstr>Cartoon</vt:lpstr>
      <vt:lpstr>Assessment</vt:lpstr>
      <vt:lpstr>Summary</vt:lpstr>
    </vt:vector>
  </TitlesOfParts>
  <Company>Germantown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War II and the Holocaust</dc:title>
  <dc:creator>teacher Brooks</dc:creator>
  <cp:lastModifiedBy>teacher Brooks</cp:lastModifiedBy>
  <cp:revision>52</cp:revision>
  <dcterms:created xsi:type="dcterms:W3CDTF">2015-11-28T17:04:34Z</dcterms:created>
  <dcterms:modified xsi:type="dcterms:W3CDTF">2015-11-28T20:39:32Z</dcterms:modified>
</cp:coreProperties>
</file>