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70" r:id="rId14"/>
    <p:sldId id="268" r:id="rId15"/>
    <p:sldId id="269"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55" autoAdjust="0"/>
  </p:normalViewPr>
  <p:slideViewPr>
    <p:cSldViewPr snapToGrid="0" snapToObjects="1">
      <p:cViewPr varScale="1">
        <p:scale>
          <a:sx n="71" d="100"/>
          <a:sy n="71" d="100"/>
        </p:scale>
        <p:origin x="-8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D90DB-445B-A445-B5AA-B904DDD9E57F}" type="datetimeFigureOut">
              <a:rPr lang="en-US" smtClean="0"/>
              <a:t>12/3/15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A89EB0-9117-BE4F-9F6D-55CCE2D309FB}" type="slidenum">
              <a:rPr lang="en-US" smtClean="0"/>
              <a:t>‹#›</a:t>
            </a:fld>
            <a:endParaRPr lang="en-US"/>
          </a:p>
        </p:txBody>
      </p:sp>
    </p:spTree>
    <p:extLst>
      <p:ext uri="{BB962C8B-B14F-4D97-AF65-F5344CB8AC3E}">
        <p14:creationId xmlns:p14="http://schemas.microsoft.com/office/powerpoint/2010/main" val="345186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Question</a:t>
            </a:r>
            <a:r>
              <a:rPr lang="en-US" dirty="0" smtClean="0"/>
              <a:t>: Judging by the words blitz and Krieg, what do you think a blitzkrieg might be?</a:t>
            </a:r>
          </a:p>
          <a:p>
            <a:endParaRPr lang="en-US" dirty="0" smtClean="0"/>
          </a:p>
          <a:p>
            <a:r>
              <a:rPr lang="en-US" u="sng" dirty="0" smtClean="0"/>
              <a:t>Answer</a:t>
            </a:r>
            <a:r>
              <a:rPr lang="en-US" u="none" dirty="0" smtClean="0"/>
              <a:t>: blitzkrieg literally means "lightning war." It refers to a war fought very quickly, like a flash of lightning, probably with lots of resources being used at once to bring about a sudden victory.</a:t>
            </a:r>
            <a:endParaRPr lang="en-US" u="sng" dirty="0"/>
          </a:p>
        </p:txBody>
      </p:sp>
      <p:sp>
        <p:nvSpPr>
          <p:cNvPr id="4" name="Slide Number Placeholder 3"/>
          <p:cNvSpPr>
            <a:spLocks noGrp="1"/>
          </p:cNvSpPr>
          <p:nvPr>
            <p:ph type="sldNum" sz="quarter" idx="10"/>
          </p:nvPr>
        </p:nvSpPr>
        <p:spPr/>
        <p:txBody>
          <a:bodyPr/>
          <a:lstStyle/>
          <a:p>
            <a:fld id="{60A89EB0-9117-BE4F-9F6D-55CCE2D309FB}" type="slidenum">
              <a:rPr lang="en-US" smtClean="0"/>
              <a:t>3</a:t>
            </a:fld>
            <a:endParaRPr lang="en-US"/>
          </a:p>
        </p:txBody>
      </p:sp>
    </p:spTree>
    <p:extLst>
      <p:ext uri="{BB962C8B-B14F-4D97-AF65-F5344CB8AC3E}">
        <p14:creationId xmlns:p14="http://schemas.microsoft.com/office/powerpoint/2010/main" val="110154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country is this in?</a:t>
            </a:r>
            <a:endParaRPr lang="en-US" dirty="0"/>
          </a:p>
        </p:txBody>
      </p:sp>
      <p:sp>
        <p:nvSpPr>
          <p:cNvPr id="4" name="Slide Number Placeholder 3"/>
          <p:cNvSpPr>
            <a:spLocks noGrp="1"/>
          </p:cNvSpPr>
          <p:nvPr>
            <p:ph type="sldNum" sz="quarter" idx="10"/>
          </p:nvPr>
        </p:nvSpPr>
        <p:spPr/>
        <p:txBody>
          <a:bodyPr/>
          <a:lstStyle/>
          <a:p>
            <a:fld id="{60A89EB0-9117-BE4F-9F6D-55CCE2D309FB}" type="slidenum">
              <a:rPr lang="en-US" smtClean="0"/>
              <a:t>7</a:t>
            </a:fld>
            <a:endParaRPr lang="en-US"/>
          </a:p>
        </p:txBody>
      </p:sp>
    </p:spTree>
    <p:extLst>
      <p:ext uri="{BB962C8B-B14F-4D97-AF65-F5344CB8AC3E}">
        <p14:creationId xmlns:p14="http://schemas.microsoft.com/office/powerpoint/2010/main" val="89908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Churchill’s willingness to fight with every</a:t>
            </a:r>
            <a:r>
              <a:rPr lang="en-US" baseline="0" dirty="0" smtClean="0"/>
              <a:t> </a:t>
            </a:r>
            <a:r>
              <a:rPr lang="en-US" dirty="0" smtClean="0"/>
              <a:t>resource Britain had differ from the foreign policy of his predecessor,</a:t>
            </a:r>
            <a:r>
              <a:rPr lang="en-US" baseline="0" dirty="0" smtClean="0"/>
              <a:t> </a:t>
            </a:r>
            <a:r>
              <a:rPr lang="en-US" dirty="0" smtClean="0"/>
              <a:t>Neville Chamberlain? (Chamberlain was an appeaser; he</a:t>
            </a:r>
            <a:r>
              <a:rPr lang="en-US" baseline="0" dirty="0" smtClean="0"/>
              <a:t> did not want to fight).</a:t>
            </a:r>
            <a:endParaRPr lang="en-US" dirty="0"/>
          </a:p>
        </p:txBody>
      </p:sp>
      <p:sp>
        <p:nvSpPr>
          <p:cNvPr id="4" name="Slide Number Placeholder 3"/>
          <p:cNvSpPr>
            <a:spLocks noGrp="1"/>
          </p:cNvSpPr>
          <p:nvPr>
            <p:ph type="sldNum" sz="quarter" idx="10"/>
          </p:nvPr>
        </p:nvSpPr>
        <p:spPr/>
        <p:txBody>
          <a:bodyPr/>
          <a:lstStyle/>
          <a:p>
            <a:fld id="{60A89EB0-9117-BE4F-9F6D-55CCE2D309FB}" type="slidenum">
              <a:rPr lang="en-US" smtClean="0"/>
              <a:t>9</a:t>
            </a:fld>
            <a:endParaRPr lang="en-US"/>
          </a:p>
        </p:txBody>
      </p:sp>
    </p:spTree>
    <p:extLst>
      <p:ext uri="{BB962C8B-B14F-4D97-AF65-F5344CB8AC3E}">
        <p14:creationId xmlns:p14="http://schemas.microsoft.com/office/powerpoint/2010/main" val="309193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The fight against Germany</a:t>
            </a:r>
          </a:p>
          <a:p>
            <a:pPr marL="228600" indent="-228600">
              <a:buAutoNum type="arabicParenR"/>
            </a:pPr>
            <a:endParaRPr lang="en-US" dirty="0" smtClean="0"/>
          </a:p>
          <a:p>
            <a:pPr marL="228600" indent="-228600">
              <a:buAutoNum type="arabicParenR"/>
            </a:pPr>
            <a:r>
              <a:rPr lang="en-US" smtClean="0"/>
              <a:t>No</a:t>
            </a:r>
            <a:endParaRPr lang="en-US" dirty="0"/>
          </a:p>
        </p:txBody>
      </p:sp>
      <p:sp>
        <p:nvSpPr>
          <p:cNvPr id="4" name="Slide Number Placeholder 3"/>
          <p:cNvSpPr>
            <a:spLocks noGrp="1"/>
          </p:cNvSpPr>
          <p:nvPr>
            <p:ph type="sldNum" sz="quarter" idx="10"/>
          </p:nvPr>
        </p:nvSpPr>
        <p:spPr/>
        <p:txBody>
          <a:bodyPr/>
          <a:lstStyle/>
          <a:p>
            <a:fld id="{60A89EB0-9117-BE4F-9F6D-55CCE2D309FB}" type="slidenum">
              <a:rPr lang="en-US" smtClean="0"/>
              <a:t>10</a:t>
            </a:fld>
            <a:endParaRPr lang="en-US"/>
          </a:p>
        </p:txBody>
      </p:sp>
    </p:spTree>
    <p:extLst>
      <p:ext uri="{BB962C8B-B14F-4D97-AF65-F5344CB8AC3E}">
        <p14:creationId xmlns:p14="http://schemas.microsoft.com/office/powerpoint/2010/main" val="215730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A89EB0-9117-BE4F-9F6D-55CCE2D309FB}" type="slidenum">
              <a:rPr lang="en-US" smtClean="0"/>
              <a:t>12</a:t>
            </a:fld>
            <a:endParaRPr lang="en-US"/>
          </a:p>
        </p:txBody>
      </p:sp>
    </p:spTree>
    <p:extLst>
      <p:ext uri="{BB962C8B-B14F-4D97-AF65-F5344CB8AC3E}">
        <p14:creationId xmlns:p14="http://schemas.microsoft.com/office/powerpoint/2010/main" val="256699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Vastly outnumbered—2600 German aircraft versus 640 British aircraft—</a:t>
            </a:r>
            <a:r>
              <a:rPr lang="en-US" baseline="0" dirty="0" smtClean="0"/>
              <a:t> </a:t>
            </a:r>
            <a:r>
              <a:rPr lang="en-US" dirty="0" smtClean="0"/>
              <a:t>Great Britain’s Royal Air Force proved the superiority of its planes and pilots’ skills.</a:t>
            </a:r>
            <a:r>
              <a:rPr lang="en-US" baseline="0" dirty="0" smtClean="0"/>
              <a:t> </a:t>
            </a:r>
            <a:r>
              <a:rPr lang="en-US" dirty="0" smtClean="0"/>
              <a:t>Frustrated, the Germans switched the attacks to civilian targets, especially the city of</a:t>
            </a:r>
            <a:r>
              <a:rPr lang="en-US" baseline="0" dirty="0" smtClean="0"/>
              <a:t> </a:t>
            </a:r>
            <a:r>
              <a:rPr lang="en-US" dirty="0" smtClean="0"/>
              <a:t>London. The Royal Air Force stubbornly defended their land by repeatedly destroying</a:t>
            </a:r>
            <a:r>
              <a:rPr lang="en-US" baseline="0" dirty="0" smtClean="0"/>
              <a:t> </a:t>
            </a:r>
            <a:r>
              <a:rPr lang="en-US" dirty="0" smtClean="0"/>
              <a:t>German aircraft. By the end of September 1940, the Germans broke off the attacks. The</a:t>
            </a:r>
            <a:r>
              <a:rPr lang="en-US" baseline="0" dirty="0" smtClean="0"/>
              <a:t> </a:t>
            </a:r>
            <a:r>
              <a:rPr lang="en-US" dirty="0" smtClean="0"/>
              <a:t>British had won the Battle of Britain and turned the tide of the war.</a:t>
            </a:r>
            <a:endParaRPr lang="en-US" dirty="0"/>
          </a:p>
        </p:txBody>
      </p:sp>
      <p:sp>
        <p:nvSpPr>
          <p:cNvPr id="4" name="Slide Number Placeholder 3"/>
          <p:cNvSpPr>
            <a:spLocks noGrp="1"/>
          </p:cNvSpPr>
          <p:nvPr>
            <p:ph type="sldNum" sz="quarter" idx="10"/>
          </p:nvPr>
        </p:nvSpPr>
        <p:spPr/>
        <p:txBody>
          <a:bodyPr/>
          <a:lstStyle/>
          <a:p>
            <a:fld id="{60A89EB0-9117-BE4F-9F6D-55CCE2D309FB}" type="slidenum">
              <a:rPr lang="en-US" smtClean="0"/>
              <a:t>13</a:t>
            </a:fld>
            <a:endParaRPr lang="en-US"/>
          </a:p>
        </p:txBody>
      </p:sp>
    </p:spTree>
    <p:extLst>
      <p:ext uri="{BB962C8B-B14F-4D97-AF65-F5344CB8AC3E}">
        <p14:creationId xmlns:p14="http://schemas.microsoft.com/office/powerpoint/2010/main" val="809076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Battle of Britain;</a:t>
            </a:r>
            <a:r>
              <a:rPr lang="en-US" baseline="0" dirty="0" smtClean="0"/>
              <a:t> London; Germany bombing civilian targets to inflict fear and terror.</a:t>
            </a:r>
            <a:endParaRPr lang="en-US" dirty="0"/>
          </a:p>
        </p:txBody>
      </p:sp>
      <p:sp>
        <p:nvSpPr>
          <p:cNvPr id="4" name="Slide Number Placeholder 3"/>
          <p:cNvSpPr>
            <a:spLocks noGrp="1"/>
          </p:cNvSpPr>
          <p:nvPr>
            <p:ph type="sldNum" sz="quarter" idx="10"/>
          </p:nvPr>
        </p:nvSpPr>
        <p:spPr/>
        <p:txBody>
          <a:bodyPr/>
          <a:lstStyle/>
          <a:p>
            <a:fld id="{60A89EB0-9117-BE4F-9F6D-55CCE2D309FB}" type="slidenum">
              <a:rPr lang="en-US" smtClean="0"/>
              <a:t>16</a:t>
            </a:fld>
            <a:endParaRPr lang="en-US"/>
          </a:p>
        </p:txBody>
      </p:sp>
    </p:spTree>
    <p:extLst>
      <p:ext uri="{BB962C8B-B14F-4D97-AF65-F5344CB8AC3E}">
        <p14:creationId xmlns:p14="http://schemas.microsoft.com/office/powerpoint/2010/main" val="105203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Contrail</a:t>
            </a:r>
            <a:r>
              <a:rPr lang="en-US" baseline="0" dirty="0" smtClean="0"/>
              <a:t> webs after a dog fight</a:t>
            </a:r>
            <a:endParaRPr lang="en-US" dirty="0"/>
          </a:p>
        </p:txBody>
      </p:sp>
      <p:sp>
        <p:nvSpPr>
          <p:cNvPr id="4" name="Slide Number Placeholder 3"/>
          <p:cNvSpPr>
            <a:spLocks noGrp="1"/>
          </p:cNvSpPr>
          <p:nvPr>
            <p:ph type="sldNum" sz="quarter" idx="10"/>
          </p:nvPr>
        </p:nvSpPr>
        <p:spPr/>
        <p:txBody>
          <a:bodyPr/>
          <a:lstStyle/>
          <a:p>
            <a:fld id="{60A89EB0-9117-BE4F-9F6D-55CCE2D309FB}" type="slidenum">
              <a:rPr lang="en-US" smtClean="0"/>
              <a:t>18</a:t>
            </a:fld>
            <a:endParaRPr lang="en-US"/>
          </a:p>
        </p:txBody>
      </p:sp>
    </p:spTree>
    <p:extLst>
      <p:ext uri="{BB962C8B-B14F-4D97-AF65-F5344CB8AC3E}">
        <p14:creationId xmlns:p14="http://schemas.microsoft.com/office/powerpoint/2010/main" val="10704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19E9D07-33C8-884C-9B17-BE29873E1ADA}" type="datetimeFigureOut">
              <a:rPr lang="en-US" smtClean="0"/>
              <a:t>12/3/15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AC3F7B-4390-5749-9E77-62EA9344A84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9E9D07-33C8-884C-9B17-BE29873E1ADA}" type="datetimeFigureOut">
              <a:rPr lang="en-US" smtClean="0"/>
              <a:t>12/3/15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C3F7B-4390-5749-9E77-62EA9344A8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CAC3F7B-4390-5749-9E77-62EA9344A84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9E9D07-33C8-884C-9B17-BE29873E1ADA}" type="datetimeFigureOut">
              <a:rPr lang="en-US" smtClean="0"/>
              <a:t>12/3/15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19E9D07-33C8-884C-9B17-BE29873E1ADA}" type="datetimeFigureOut">
              <a:rPr lang="en-US" smtClean="0"/>
              <a:t>12/3/15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CAC3F7B-4390-5749-9E77-62EA9344A84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19E9D07-33C8-884C-9B17-BE29873E1ADA}" type="datetimeFigureOut">
              <a:rPr lang="en-US" smtClean="0"/>
              <a:t>12/3/15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AC3F7B-4390-5749-9E77-62EA9344A84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19E9D07-33C8-884C-9B17-BE29873E1ADA}" type="datetimeFigureOut">
              <a:rPr lang="en-US" smtClean="0"/>
              <a:t>12/3/15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C3F7B-4390-5749-9E77-62EA9344A84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19E9D07-33C8-884C-9B17-BE29873E1ADA}" type="datetimeFigureOut">
              <a:rPr lang="en-US" smtClean="0"/>
              <a:t>12/3/15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CAC3F7B-4390-5749-9E77-62EA9344A84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9E9D07-33C8-884C-9B17-BE29873E1ADA}" type="datetimeFigureOut">
              <a:rPr lang="en-US" smtClean="0"/>
              <a:t>12/3/15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CAC3F7B-4390-5749-9E77-62EA9344A8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19E9D07-33C8-884C-9B17-BE29873E1ADA}" type="datetimeFigureOut">
              <a:rPr lang="en-US" smtClean="0"/>
              <a:t>12/3/15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CAC3F7B-4390-5749-9E77-62EA9344A8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CAC3F7B-4390-5749-9E77-62EA9344A84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19E9D07-33C8-884C-9B17-BE29873E1ADA}" type="datetimeFigureOut">
              <a:rPr lang="en-US" smtClean="0"/>
              <a:t>12/3/15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CAC3F7B-4390-5749-9E77-62EA9344A84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19E9D07-33C8-884C-9B17-BE29873E1ADA}" type="datetimeFigureOut">
              <a:rPr lang="en-US" smtClean="0"/>
              <a:t>12/3/15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19E9D07-33C8-884C-9B17-BE29873E1ADA}" type="datetimeFigureOut">
              <a:rPr lang="en-US" smtClean="0"/>
              <a:t>12/3/15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CAC3F7B-4390-5749-9E77-62EA9344A84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localhost/Users/teacher/Desktop/World%20History%202015-2016/Chapter%2017%20-%20World%20War%202/Lesson%202/Day%201/Winston%20S%20Churchill-%20We%20Shall%20Fight%20on%20the%20Beaches.mov" TargetMode="External"/><Relationship Id="rId4" Type="http://schemas.openxmlformats.org/officeDocument/2006/relationships/hyperlink" Target="https://www.youtube.com/watch?v=cFUSLK2z6qI"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17</a:t>
            </a:r>
          </a:p>
          <a:p>
            <a:r>
              <a:rPr lang="en-US" dirty="0" smtClean="0"/>
              <a:t>Lesson 2</a:t>
            </a:r>
            <a:endParaRPr lang="en-US" dirty="0"/>
          </a:p>
        </p:txBody>
      </p:sp>
      <p:sp>
        <p:nvSpPr>
          <p:cNvPr id="2" name="Title 1"/>
          <p:cNvSpPr>
            <a:spLocks noGrp="1"/>
          </p:cNvSpPr>
          <p:nvPr>
            <p:ph type="ctrTitle"/>
          </p:nvPr>
        </p:nvSpPr>
        <p:spPr/>
        <p:txBody>
          <a:bodyPr/>
          <a:lstStyle/>
          <a:p>
            <a:r>
              <a:rPr lang="en-US" dirty="0" smtClean="0"/>
              <a:t>World War II</a:t>
            </a:r>
            <a:endParaRPr lang="en-US" dirty="0"/>
          </a:p>
        </p:txBody>
      </p:sp>
    </p:spTree>
    <p:extLst>
      <p:ext uri="{BB962C8B-B14F-4D97-AF65-F5344CB8AC3E}">
        <p14:creationId xmlns:p14="http://schemas.microsoft.com/office/powerpoint/2010/main" val="54175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Churchill Speech</a:t>
            </a:r>
            <a:endParaRPr lang="en-US" dirty="0"/>
          </a:p>
        </p:txBody>
      </p:sp>
      <p:sp>
        <p:nvSpPr>
          <p:cNvPr id="3" name="Content Placeholder 2"/>
          <p:cNvSpPr>
            <a:spLocks noGrp="1"/>
          </p:cNvSpPr>
          <p:nvPr>
            <p:ph sz="quarter" idx="1"/>
          </p:nvPr>
        </p:nvSpPr>
        <p:spPr/>
        <p:txBody>
          <a:bodyPr/>
          <a:lstStyle/>
          <a:p>
            <a:r>
              <a:rPr lang="en-US" dirty="0" smtClean="0"/>
              <a:t>To what struggle is Churchill referring to in this speech?</a:t>
            </a:r>
          </a:p>
          <a:p>
            <a:endParaRPr lang="en-US" dirty="0"/>
          </a:p>
          <a:p>
            <a:r>
              <a:rPr lang="en-US" dirty="0" smtClean="0"/>
              <a:t>Does Churchill believe that surrender is an option for Britain?</a:t>
            </a:r>
          </a:p>
          <a:p>
            <a:endParaRPr lang="en-US" dirty="0"/>
          </a:p>
          <a:p>
            <a:r>
              <a:rPr lang="en-US" dirty="0" smtClean="0">
                <a:hlinkClick r:id="rId3" action="ppaction://hlinkfile"/>
              </a:rPr>
              <a:t>Churchill Speech</a:t>
            </a:r>
            <a:endParaRPr lang="en-US" dirty="0" smtClean="0"/>
          </a:p>
          <a:p>
            <a:endParaRPr lang="en-US" dirty="0"/>
          </a:p>
          <a:p>
            <a:r>
              <a:rPr lang="en-US" dirty="0" smtClean="0">
                <a:hlinkClick r:id="rId4"/>
              </a:rPr>
              <a:t>Mini Bio</a:t>
            </a: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943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Britain</a:t>
            </a:r>
            <a:endParaRPr lang="en-US" dirty="0"/>
          </a:p>
        </p:txBody>
      </p:sp>
      <p:sp>
        <p:nvSpPr>
          <p:cNvPr id="3" name="Content Placeholder 2"/>
          <p:cNvSpPr>
            <a:spLocks noGrp="1"/>
          </p:cNvSpPr>
          <p:nvPr>
            <p:ph sz="quarter" idx="1"/>
          </p:nvPr>
        </p:nvSpPr>
        <p:spPr/>
        <p:txBody>
          <a:bodyPr/>
          <a:lstStyle/>
          <a:p>
            <a:r>
              <a:rPr lang="en-US" dirty="0" smtClean="0"/>
              <a:t>After the fall of France to the Nazis, Britain stood alone to what appeared to be an unstoppable German war machine.</a:t>
            </a:r>
          </a:p>
          <a:p>
            <a:endParaRPr lang="en-US" dirty="0"/>
          </a:p>
          <a:p>
            <a:r>
              <a:rPr lang="en-US" dirty="0" smtClean="0"/>
              <a:t>Hitler realized that a land-sea invasion of Britain could only be possible if Germany controlled the air. Therefore, b/w Aug. – Oct. 1940, he sent thousands of planes over the English Channel to bomb the country.</a:t>
            </a:r>
            <a:endParaRPr lang="en-US" dirty="0"/>
          </a:p>
        </p:txBody>
      </p:sp>
    </p:spTree>
    <p:extLst>
      <p:ext uri="{BB962C8B-B14F-4D97-AF65-F5344CB8AC3E}">
        <p14:creationId xmlns:p14="http://schemas.microsoft.com/office/powerpoint/2010/main" val="248076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Britain</a:t>
            </a:r>
          </a:p>
        </p:txBody>
      </p:sp>
      <p:sp>
        <p:nvSpPr>
          <p:cNvPr id="3" name="Content Placeholder 2"/>
          <p:cNvSpPr>
            <a:spLocks noGrp="1"/>
          </p:cNvSpPr>
          <p:nvPr>
            <p:ph sz="quarter" idx="1"/>
          </p:nvPr>
        </p:nvSpPr>
        <p:spPr/>
        <p:txBody>
          <a:bodyPr>
            <a:normAutofit lnSpcReduction="10000"/>
          </a:bodyPr>
          <a:lstStyle/>
          <a:p>
            <a:r>
              <a:rPr lang="en-US" dirty="0" smtClean="0"/>
              <a:t>However, the British military acquired a new technology, radar, and was now able to defend its skies much more effectively. </a:t>
            </a:r>
          </a:p>
          <a:p>
            <a:pPr marL="0" indent="0">
              <a:buNone/>
            </a:pPr>
            <a:endParaRPr lang="en-US" dirty="0"/>
          </a:p>
          <a:p>
            <a:r>
              <a:rPr lang="en-US" dirty="0" smtClean="0"/>
              <a:t>Eventually, the Nazis suffered heavy loses, and coupled with Britain’s refusal to give up, Hitler postponed the invasion of Britain indefinitely in early 1941.</a:t>
            </a:r>
          </a:p>
          <a:p>
            <a:endParaRPr lang="en-US" dirty="0"/>
          </a:p>
          <a:p>
            <a:r>
              <a:rPr lang="en-US" dirty="0" smtClean="0"/>
              <a:t> </a:t>
            </a:r>
            <a:r>
              <a:rPr lang="en-US" u="sng" dirty="0" smtClean="0"/>
              <a:t>For the first time in the war, the Germans failed to defeat a nation; Britain won the Battle of Britain</a:t>
            </a:r>
            <a:r>
              <a:rPr lang="en-US" dirty="0" smtClean="0"/>
              <a:t>. </a:t>
            </a:r>
            <a:endParaRPr lang="en-US" dirty="0"/>
          </a:p>
        </p:txBody>
      </p:sp>
    </p:spTree>
    <p:extLst>
      <p:ext uri="{BB962C8B-B14F-4D97-AF65-F5344CB8AC3E}">
        <p14:creationId xmlns:p14="http://schemas.microsoft.com/office/powerpoint/2010/main" val="35285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a:t>
            </a:r>
            <a:endParaRPr lang="en-US" dirty="0"/>
          </a:p>
        </p:txBody>
      </p:sp>
      <p:sp>
        <p:nvSpPr>
          <p:cNvPr id="3" name="Content Placeholder 2"/>
          <p:cNvSpPr>
            <a:spLocks noGrp="1"/>
          </p:cNvSpPr>
          <p:nvPr>
            <p:ph sz="quarter" idx="1"/>
          </p:nvPr>
        </p:nvSpPr>
        <p:spPr>
          <a:xfrm>
            <a:off x="301752" y="1527047"/>
            <a:ext cx="8503920" cy="4716035"/>
          </a:xfrm>
        </p:spPr>
        <p:txBody>
          <a:bodyPr>
            <a:normAutofit fontScale="92500" lnSpcReduction="10000"/>
          </a:bodyPr>
          <a:lstStyle/>
          <a:p>
            <a:r>
              <a:rPr lang="en-US" dirty="0" smtClean="0"/>
              <a:t>“The </a:t>
            </a:r>
            <a:r>
              <a:rPr lang="en-US" dirty="0"/>
              <a:t>gratitude of every home in our Island, in our Empire, and </a:t>
            </a:r>
            <a:r>
              <a:rPr lang="en-US" dirty="0" smtClean="0"/>
              <a:t>indeed throughout </a:t>
            </a:r>
            <a:r>
              <a:rPr lang="en-US" dirty="0"/>
              <a:t>the world, except in the abodes of the guilty, goes out to </a:t>
            </a:r>
            <a:r>
              <a:rPr lang="en-US" dirty="0" smtClean="0"/>
              <a:t>the British </a:t>
            </a:r>
            <a:r>
              <a:rPr lang="en-US" dirty="0"/>
              <a:t>airmen who, undaunted by odds, unwearied in their </a:t>
            </a:r>
            <a:r>
              <a:rPr lang="en-US" dirty="0" smtClean="0"/>
              <a:t>constant challenge </a:t>
            </a:r>
            <a:r>
              <a:rPr lang="en-US" dirty="0"/>
              <a:t>and mortal danger, are turning the tide of the World War by </a:t>
            </a:r>
            <a:r>
              <a:rPr lang="en-US" dirty="0" smtClean="0"/>
              <a:t>their prowess </a:t>
            </a:r>
            <a:r>
              <a:rPr lang="en-US" dirty="0"/>
              <a:t>and their devotion. Never in the field of human conflict was so </a:t>
            </a:r>
            <a:r>
              <a:rPr lang="en-US" dirty="0" smtClean="0"/>
              <a:t>much owed </a:t>
            </a:r>
            <a:r>
              <a:rPr lang="en-US" dirty="0"/>
              <a:t>by so many to so few</a:t>
            </a:r>
            <a:r>
              <a:rPr lang="en-US" dirty="0" smtClean="0"/>
              <a:t>.”</a:t>
            </a:r>
            <a:endParaRPr lang="en-US" dirty="0"/>
          </a:p>
          <a:p>
            <a:pPr marL="0" indent="0">
              <a:buNone/>
            </a:pPr>
            <a:r>
              <a:rPr lang="en-US" dirty="0" smtClean="0"/>
              <a:t>	—</a:t>
            </a:r>
            <a:r>
              <a:rPr lang="en-US" dirty="0"/>
              <a:t>Winston </a:t>
            </a:r>
            <a:r>
              <a:rPr lang="en-US" dirty="0" smtClean="0"/>
              <a:t>Churchill, </a:t>
            </a:r>
            <a:r>
              <a:rPr lang="en-US" dirty="0"/>
              <a:t>August 20, </a:t>
            </a:r>
            <a:r>
              <a:rPr lang="en-US" dirty="0" smtClean="0"/>
              <a:t>1940</a:t>
            </a:r>
          </a:p>
          <a:p>
            <a:pPr marL="0" indent="0">
              <a:buNone/>
            </a:pPr>
            <a:r>
              <a:rPr lang="en-US" u="sng" dirty="0" smtClean="0"/>
              <a:t>Question</a:t>
            </a:r>
            <a:r>
              <a:rPr lang="en-US" dirty="0" smtClean="0"/>
              <a:t>: What </a:t>
            </a:r>
            <a:r>
              <a:rPr lang="en-US" dirty="0"/>
              <a:t>does Churchill mean when he says, “Never in </a:t>
            </a:r>
            <a:r>
              <a:rPr lang="en-US" dirty="0" smtClean="0"/>
              <a:t>the field </a:t>
            </a:r>
            <a:r>
              <a:rPr lang="en-US" dirty="0"/>
              <a:t>of human conflict was so much owed by so many to so few”?</a:t>
            </a:r>
          </a:p>
        </p:txBody>
      </p:sp>
    </p:spTree>
    <p:extLst>
      <p:ext uri="{BB962C8B-B14F-4D97-AF65-F5344CB8AC3E}">
        <p14:creationId xmlns:p14="http://schemas.microsoft.com/office/powerpoint/2010/main" val="269506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the Soviet Union</a:t>
            </a:r>
            <a:endParaRPr lang="en-US" dirty="0"/>
          </a:p>
        </p:txBody>
      </p:sp>
      <p:sp>
        <p:nvSpPr>
          <p:cNvPr id="3" name="Content Placeholder 2"/>
          <p:cNvSpPr>
            <a:spLocks noGrp="1"/>
          </p:cNvSpPr>
          <p:nvPr>
            <p:ph sz="quarter" idx="1"/>
          </p:nvPr>
        </p:nvSpPr>
        <p:spPr/>
        <p:txBody>
          <a:bodyPr>
            <a:normAutofit/>
          </a:bodyPr>
          <a:lstStyle/>
          <a:p>
            <a:r>
              <a:rPr lang="en-US" dirty="0" smtClean="0"/>
              <a:t>In June 1941, Hitler turns his sights on to the USSR, and sends 3 million troops into the country, breaking his pact w/ Stalin.</a:t>
            </a:r>
          </a:p>
          <a:p>
            <a:endParaRPr lang="en-US" dirty="0"/>
          </a:p>
          <a:p>
            <a:r>
              <a:rPr lang="en-US" dirty="0" smtClean="0"/>
              <a:t>Hitler believed the Russians could be defeated before winter. German troops advanced quickly through the nation, capturing 2 million Russian soldiers.</a:t>
            </a:r>
          </a:p>
          <a:p>
            <a:pPr marL="0" indent="0">
              <a:buNone/>
            </a:pPr>
            <a:endParaRPr lang="en-US" dirty="0"/>
          </a:p>
        </p:txBody>
      </p:sp>
    </p:spTree>
    <p:extLst>
      <p:ext uri="{BB962C8B-B14F-4D97-AF65-F5344CB8AC3E}">
        <p14:creationId xmlns:p14="http://schemas.microsoft.com/office/powerpoint/2010/main" val="51136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on the Soviet Union</a:t>
            </a:r>
          </a:p>
        </p:txBody>
      </p:sp>
      <p:sp>
        <p:nvSpPr>
          <p:cNvPr id="3" name="Content Placeholder 2"/>
          <p:cNvSpPr>
            <a:spLocks noGrp="1"/>
          </p:cNvSpPr>
          <p:nvPr>
            <p:ph sz="quarter" idx="1"/>
          </p:nvPr>
        </p:nvSpPr>
        <p:spPr/>
        <p:txBody>
          <a:bodyPr/>
          <a:lstStyle/>
          <a:p>
            <a:r>
              <a:rPr lang="en-US" dirty="0"/>
              <a:t>However, an early winter halted Germany’s advance. Germany did not prepare for the Soviet </a:t>
            </a:r>
            <a:r>
              <a:rPr lang="en-US" dirty="0" smtClean="0"/>
              <a:t>winter (they lacked adequate clothing). </a:t>
            </a:r>
            <a:r>
              <a:rPr lang="en-US" u="sng" dirty="0"/>
              <a:t>For the first time</a:t>
            </a:r>
            <a:r>
              <a:rPr lang="en-US" u="sng" dirty="0" smtClean="0"/>
              <a:t>, in the Soviet Union, </a:t>
            </a:r>
            <a:r>
              <a:rPr lang="en-US" u="sng" dirty="0"/>
              <a:t>German armies had been </a:t>
            </a:r>
            <a:r>
              <a:rPr lang="en-US" u="sng" dirty="0" smtClean="0"/>
              <a:t>stopped.</a:t>
            </a:r>
          </a:p>
          <a:p>
            <a:endParaRPr lang="en-US" u="sng" dirty="0"/>
          </a:p>
          <a:p>
            <a:r>
              <a:rPr lang="en-US" dirty="0" smtClean="0"/>
              <a:t>Once the winter set in, the Soviets were able to regroup and counterattack the German troops.</a:t>
            </a:r>
            <a:endParaRPr lang="en-US" dirty="0"/>
          </a:p>
          <a:p>
            <a:pPr marL="0" indent="0">
              <a:buNone/>
            </a:pPr>
            <a:endParaRPr lang="en-US" dirty="0"/>
          </a:p>
        </p:txBody>
      </p:sp>
    </p:spTree>
    <p:extLst>
      <p:ext uri="{BB962C8B-B14F-4D97-AF65-F5344CB8AC3E}">
        <p14:creationId xmlns:p14="http://schemas.microsoft.com/office/powerpoint/2010/main" val="31592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3"/>
          <a:srcRect b="2429"/>
          <a:stretch/>
        </p:blipFill>
        <p:spPr>
          <a:xfrm>
            <a:off x="0" y="0"/>
            <a:ext cx="9144000" cy="6858000"/>
          </a:xfrm>
        </p:spPr>
      </p:pic>
    </p:spTree>
    <p:extLst>
      <p:ext uri="{BB962C8B-B14F-4D97-AF65-F5344CB8AC3E}">
        <p14:creationId xmlns:p14="http://schemas.microsoft.com/office/powerpoint/2010/main" val="29952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Britain </a:t>
            </a:r>
            <a:endParaRPr lang="en-US" dirty="0"/>
          </a:p>
        </p:txBody>
      </p:sp>
      <p:pic>
        <p:nvPicPr>
          <p:cNvPr id="4" name="Content Placeholder 3"/>
          <p:cNvPicPr>
            <a:picLocks noGrp="1" noChangeAspect="1"/>
          </p:cNvPicPr>
          <p:nvPr>
            <p:ph sz="quarter" idx="1"/>
          </p:nvPr>
        </p:nvPicPr>
        <p:blipFill>
          <a:blip r:embed="rId2"/>
          <a:srcRect t="7834" b="7834"/>
          <a:stretch>
            <a:fillRect/>
          </a:stretch>
        </p:blipFill>
        <p:spPr/>
      </p:pic>
    </p:spTree>
    <p:extLst>
      <p:ext uri="{BB962C8B-B14F-4D97-AF65-F5344CB8AC3E}">
        <p14:creationId xmlns:p14="http://schemas.microsoft.com/office/powerpoint/2010/main" val="97232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3"/>
          <a:srcRect/>
          <a:stretch/>
        </p:blipFill>
        <p:spPr>
          <a:xfrm>
            <a:off x="0" y="0"/>
            <a:ext cx="9144000" cy="6858000"/>
          </a:xfrm>
        </p:spPr>
      </p:pic>
    </p:spTree>
    <p:extLst>
      <p:ext uri="{BB962C8B-B14F-4D97-AF65-F5344CB8AC3E}">
        <p14:creationId xmlns:p14="http://schemas.microsoft.com/office/powerpoint/2010/main" val="355956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Soldiers</a:t>
            </a:r>
            <a:endParaRPr lang="en-US" dirty="0"/>
          </a:p>
        </p:txBody>
      </p:sp>
      <p:pic>
        <p:nvPicPr>
          <p:cNvPr id="4" name="Content Placeholder 3"/>
          <p:cNvPicPr>
            <a:picLocks noGrp="1" noChangeAspect="1"/>
          </p:cNvPicPr>
          <p:nvPr>
            <p:ph sz="quarter" idx="1"/>
          </p:nvPr>
        </p:nvPicPr>
        <p:blipFill rotWithShape="1">
          <a:blip r:embed="rId2"/>
          <a:srcRect t="-594" b="223"/>
          <a:stretch/>
        </p:blipFill>
        <p:spPr>
          <a:xfrm>
            <a:off x="301752" y="1252194"/>
            <a:ext cx="8503920" cy="5080332"/>
          </a:xfrm>
        </p:spPr>
      </p:pic>
    </p:spTree>
    <p:extLst>
      <p:ext uri="{BB962C8B-B14F-4D97-AF65-F5344CB8AC3E}">
        <p14:creationId xmlns:p14="http://schemas.microsoft.com/office/powerpoint/2010/main" val="429349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lstStyle/>
          <a:p>
            <a:r>
              <a:rPr lang="en-US" dirty="0" smtClean="0"/>
              <a:t>Students will be able to</a:t>
            </a:r>
            <a:r>
              <a:rPr lang="en-US" dirty="0"/>
              <a:t> </a:t>
            </a:r>
            <a:r>
              <a:rPr lang="en-US" dirty="0" smtClean="0"/>
              <a:t>the major events and leaders of WWII.</a:t>
            </a:r>
          </a:p>
        </p:txBody>
      </p:sp>
    </p:spTree>
    <p:extLst>
      <p:ext uri="{BB962C8B-B14F-4D97-AF65-F5344CB8AC3E}">
        <p14:creationId xmlns:p14="http://schemas.microsoft.com/office/powerpoint/2010/main" val="224625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02 at 8.54.14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 t="1" b="1"/>
          <a:stretch/>
        </p:blipFill>
        <p:spPr>
          <a:xfrm>
            <a:off x="0" y="0"/>
            <a:ext cx="9143999" cy="6857999"/>
          </a:xfrm>
        </p:spPr>
      </p:pic>
    </p:spTree>
    <p:extLst>
      <p:ext uri="{BB962C8B-B14F-4D97-AF65-F5344CB8AC3E}">
        <p14:creationId xmlns:p14="http://schemas.microsoft.com/office/powerpoint/2010/main" val="248009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at War</a:t>
            </a:r>
            <a:endParaRPr lang="en-US" dirty="0"/>
          </a:p>
        </p:txBody>
      </p:sp>
      <p:sp>
        <p:nvSpPr>
          <p:cNvPr id="3" name="Content Placeholder 2"/>
          <p:cNvSpPr>
            <a:spLocks noGrp="1"/>
          </p:cNvSpPr>
          <p:nvPr>
            <p:ph sz="quarter" idx="1"/>
          </p:nvPr>
        </p:nvSpPr>
        <p:spPr/>
        <p:txBody>
          <a:bodyPr/>
          <a:lstStyle/>
          <a:p>
            <a:r>
              <a:rPr lang="en-US" dirty="0" smtClean="0"/>
              <a:t>Days after Hitler and Stalin agreed to the Nazi-Soviet Nonaggression Pact, Germany attacks Poland.</a:t>
            </a:r>
          </a:p>
          <a:p>
            <a:endParaRPr lang="en-US" dirty="0"/>
          </a:p>
          <a:p>
            <a:r>
              <a:rPr lang="en-US" dirty="0" smtClean="0"/>
              <a:t>German forces used a new tactic in their assault, known as </a:t>
            </a:r>
            <a:r>
              <a:rPr lang="en-US" b="1" dirty="0" smtClean="0"/>
              <a:t>blitzkrieg</a:t>
            </a:r>
            <a:r>
              <a:rPr lang="en-US" dirty="0" smtClean="0"/>
              <a:t> (“lightening war”), which emphasized speed and close coordination b/w planes in the air and fast-moving forces on the ground.</a:t>
            </a:r>
          </a:p>
          <a:p>
            <a:endParaRPr lang="en-US" dirty="0"/>
          </a:p>
          <a:p>
            <a:r>
              <a:rPr lang="en-US" dirty="0" smtClean="0"/>
              <a:t>Poland fell to Germany after 4 weeks of the invasion.</a:t>
            </a:r>
          </a:p>
        </p:txBody>
      </p:sp>
    </p:spTree>
    <p:extLst>
      <p:ext uri="{BB962C8B-B14F-4D97-AF65-F5344CB8AC3E}">
        <p14:creationId xmlns:p14="http://schemas.microsoft.com/office/powerpoint/2010/main" val="371472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Hitler’s Early Victories</a:t>
            </a:r>
            <a:endParaRPr lang="en-US" dirty="0"/>
          </a:p>
        </p:txBody>
      </p:sp>
      <p:sp>
        <p:nvSpPr>
          <p:cNvPr id="3" name="Content Placeholder 2"/>
          <p:cNvSpPr>
            <a:spLocks noGrp="1"/>
          </p:cNvSpPr>
          <p:nvPr>
            <p:ph sz="quarter" idx="1"/>
          </p:nvPr>
        </p:nvSpPr>
        <p:spPr/>
        <p:txBody>
          <a:bodyPr/>
          <a:lstStyle/>
          <a:p>
            <a:r>
              <a:rPr lang="en-US" dirty="0" smtClean="0"/>
              <a:t>Following Poland, Germany quickly captured Denmark and Norway, and geared up for the long-expected attack on France.</a:t>
            </a:r>
          </a:p>
          <a:p>
            <a:endParaRPr lang="en-US" dirty="0"/>
          </a:p>
          <a:p>
            <a:r>
              <a:rPr lang="en-US" dirty="0" smtClean="0"/>
              <a:t>The German assault on France slammed first into the Netherlands and Belgium, countries that lay b/w Germany and France. Then, Germany moved into France, taking the country in little over a month.</a:t>
            </a:r>
          </a:p>
          <a:p>
            <a:endParaRPr lang="en-US" dirty="0"/>
          </a:p>
          <a:p>
            <a:endParaRPr lang="en-US" dirty="0"/>
          </a:p>
        </p:txBody>
      </p:sp>
    </p:spTree>
    <p:extLst>
      <p:ext uri="{BB962C8B-B14F-4D97-AF65-F5344CB8AC3E}">
        <p14:creationId xmlns:p14="http://schemas.microsoft.com/office/powerpoint/2010/main" val="373766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Hitler’s Early Victories</a:t>
            </a:r>
          </a:p>
        </p:txBody>
      </p:sp>
      <p:sp>
        <p:nvSpPr>
          <p:cNvPr id="3" name="Content Placeholder 2"/>
          <p:cNvSpPr>
            <a:spLocks noGrp="1"/>
          </p:cNvSpPr>
          <p:nvPr>
            <p:ph sz="quarter" idx="1"/>
          </p:nvPr>
        </p:nvSpPr>
        <p:spPr/>
        <p:txBody>
          <a:bodyPr/>
          <a:lstStyle/>
          <a:p>
            <a:r>
              <a:rPr lang="en-US" dirty="0" smtClean="0"/>
              <a:t>From the invasion of Poland on September 1, 1939, to the surrender of France on June 22, 1940, Germany took over all of central and western Europe, but Britain was still in the fight.</a:t>
            </a:r>
          </a:p>
          <a:p>
            <a:endParaRPr lang="en-US" dirty="0"/>
          </a:p>
          <a:p>
            <a:endParaRPr lang="en-US" dirty="0" smtClean="0"/>
          </a:p>
          <a:p>
            <a:r>
              <a:rPr lang="en-US" dirty="0" smtClean="0"/>
              <a:t>Germany was soon to send (October 1940) thousands of war planes to Britain.</a:t>
            </a:r>
          </a:p>
          <a:p>
            <a:endParaRPr lang="en-US" dirty="0"/>
          </a:p>
          <a:p>
            <a:endParaRPr lang="en-US" dirty="0"/>
          </a:p>
        </p:txBody>
      </p:sp>
    </p:spTree>
    <p:extLst>
      <p:ext uri="{BB962C8B-B14F-4D97-AF65-F5344CB8AC3E}">
        <p14:creationId xmlns:p14="http://schemas.microsoft.com/office/powerpoint/2010/main" val="372448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in Paris</a:t>
            </a:r>
            <a:endParaRPr lang="en-US" dirty="0"/>
          </a:p>
        </p:txBody>
      </p:sp>
      <p:pic>
        <p:nvPicPr>
          <p:cNvPr id="4" name="Content Placeholder 3"/>
          <p:cNvPicPr>
            <a:picLocks noGrp="1" noChangeAspect="1"/>
          </p:cNvPicPr>
          <p:nvPr>
            <p:ph sz="quarter" idx="1"/>
          </p:nvPr>
        </p:nvPicPr>
        <p:blipFill rotWithShape="1">
          <a:blip r:embed="rId3"/>
          <a:srcRect l="-358" r="358" b="695"/>
          <a:stretch/>
        </p:blipFill>
        <p:spPr>
          <a:xfrm>
            <a:off x="301752" y="1178052"/>
            <a:ext cx="8503920" cy="5679948"/>
          </a:xfrm>
        </p:spPr>
      </p:pic>
    </p:spTree>
    <p:extLst>
      <p:ext uri="{BB962C8B-B14F-4D97-AF65-F5344CB8AC3E}">
        <p14:creationId xmlns:p14="http://schemas.microsoft.com/office/powerpoint/2010/main" val="22887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2"/>
          <a:srcRect t="1" b="-1"/>
          <a:stretch/>
        </p:blipFill>
        <p:spPr>
          <a:xfrm>
            <a:off x="0" y="1"/>
            <a:ext cx="9144000" cy="6858000"/>
          </a:xfrm>
        </p:spPr>
      </p:pic>
    </p:spTree>
    <p:extLst>
      <p:ext uri="{BB962C8B-B14F-4D97-AF65-F5344CB8AC3E}">
        <p14:creationId xmlns:p14="http://schemas.microsoft.com/office/powerpoint/2010/main" val="243721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02 at 10.03.39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3" b="1"/>
          <a:stretch/>
        </p:blipFill>
        <p:spPr>
          <a:xfrm>
            <a:off x="0" y="0"/>
            <a:ext cx="9144000" cy="6858000"/>
          </a:xfrm>
        </p:spPr>
      </p:pic>
    </p:spTree>
    <p:extLst>
      <p:ext uri="{BB962C8B-B14F-4D97-AF65-F5344CB8AC3E}">
        <p14:creationId xmlns:p14="http://schemas.microsoft.com/office/powerpoint/2010/main" val="1563792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146</TotalTime>
  <Words>836</Words>
  <Application>Microsoft Macintosh PowerPoint</Application>
  <PresentationFormat>On-screen Show (4:3)</PresentationFormat>
  <Paragraphs>74</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Civic</vt:lpstr>
      <vt:lpstr>World War II</vt:lpstr>
      <vt:lpstr>Objective</vt:lpstr>
      <vt:lpstr>PowerPoint Presentation</vt:lpstr>
      <vt:lpstr>Europe at War</vt:lpstr>
      <vt:lpstr>Hitler’s Early Victories</vt:lpstr>
      <vt:lpstr>Hitler’s Early Victories</vt:lpstr>
      <vt:lpstr>Hitler in Paris</vt:lpstr>
      <vt:lpstr>PowerPoint Presentation</vt:lpstr>
      <vt:lpstr>PowerPoint Presentation</vt:lpstr>
      <vt:lpstr>Churchill Speech</vt:lpstr>
      <vt:lpstr>Battle of Britain</vt:lpstr>
      <vt:lpstr>Battle of Britain</vt:lpstr>
      <vt:lpstr>DBQ</vt:lpstr>
      <vt:lpstr>Attack on the Soviet Union</vt:lpstr>
      <vt:lpstr>Attack on the Soviet Union</vt:lpstr>
      <vt:lpstr>PowerPoint Presentation</vt:lpstr>
      <vt:lpstr>Battle of Britain </vt:lpstr>
      <vt:lpstr>PowerPoint Presentation</vt:lpstr>
      <vt:lpstr>German Soldiers</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teacher Brooks</dc:creator>
  <cp:lastModifiedBy>teacher Brooks</cp:lastModifiedBy>
  <cp:revision>41</cp:revision>
  <dcterms:created xsi:type="dcterms:W3CDTF">2015-12-03T02:54:29Z</dcterms:created>
  <dcterms:modified xsi:type="dcterms:W3CDTF">2015-12-04T03:58:05Z</dcterms:modified>
</cp:coreProperties>
</file>