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67" r:id="rId3"/>
    <p:sldId id="274" r:id="rId4"/>
    <p:sldId id="258" r:id="rId5"/>
    <p:sldId id="257" r:id="rId6"/>
    <p:sldId id="259" r:id="rId7"/>
    <p:sldId id="260" r:id="rId8"/>
    <p:sldId id="261" r:id="rId9"/>
    <p:sldId id="262" r:id="rId10"/>
    <p:sldId id="265" r:id="rId11"/>
    <p:sldId id="269" r:id="rId12"/>
    <p:sldId id="263" r:id="rId13"/>
    <p:sldId id="273" r:id="rId14"/>
    <p:sldId id="264" r:id="rId15"/>
    <p:sldId id="271" r:id="rId16"/>
    <p:sldId id="270" r:id="rId17"/>
    <p:sldId id="272" r:id="rId18"/>
    <p:sldId id="266"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1" d="100"/>
          <a:sy n="71" d="100"/>
        </p:scale>
        <p:origin x="-111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1DC614-1598-4A45-8012-4CC1DCA70FE9}" type="datetimeFigureOut">
              <a:rPr lang="en-US" smtClean="0"/>
              <a:t>12/7/15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EF65D3-A996-AB4A-8C17-293BA2921DE9}" type="slidenum">
              <a:rPr lang="en-US" smtClean="0"/>
              <a:t>‹#›</a:t>
            </a:fld>
            <a:endParaRPr lang="en-US"/>
          </a:p>
        </p:txBody>
      </p:sp>
    </p:spTree>
    <p:extLst>
      <p:ext uri="{BB962C8B-B14F-4D97-AF65-F5344CB8AC3E}">
        <p14:creationId xmlns:p14="http://schemas.microsoft.com/office/powerpoint/2010/main" val="115265401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Pearl Harbor;</a:t>
            </a:r>
            <a:r>
              <a:rPr lang="en-US" baseline="0" smtClean="0"/>
              <a:t> U.S., UK, USSR; GR, IT, JP</a:t>
            </a:r>
            <a:endParaRPr lang="en-US"/>
          </a:p>
        </p:txBody>
      </p:sp>
      <p:sp>
        <p:nvSpPr>
          <p:cNvPr id="4" name="Slide Number Placeholder 3"/>
          <p:cNvSpPr>
            <a:spLocks noGrp="1"/>
          </p:cNvSpPr>
          <p:nvPr>
            <p:ph type="sldNum" sz="quarter" idx="10"/>
          </p:nvPr>
        </p:nvSpPr>
        <p:spPr/>
        <p:txBody>
          <a:bodyPr/>
          <a:lstStyle/>
          <a:p>
            <a:fld id="{EBEF65D3-A996-AB4A-8C17-293BA2921DE9}" type="slidenum">
              <a:rPr lang="en-US" smtClean="0"/>
              <a:t>3</a:t>
            </a:fld>
            <a:endParaRPr lang="en-US"/>
          </a:p>
        </p:txBody>
      </p:sp>
    </p:spTree>
    <p:extLst>
      <p:ext uri="{BB962C8B-B14F-4D97-AF65-F5344CB8AC3E}">
        <p14:creationId xmlns:p14="http://schemas.microsoft.com/office/powerpoint/2010/main" val="3309898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Which country do you think was best prepared for WWII?</a:t>
            </a:r>
            <a:r>
              <a:rPr lang="en-US" baseline="0" dirty="0" smtClean="0"/>
              <a:t> (Soviet Union b/c it had the greatest % of the workforce in the military).</a:t>
            </a:r>
            <a:endParaRPr lang="en-US" dirty="0"/>
          </a:p>
        </p:txBody>
      </p:sp>
      <p:sp>
        <p:nvSpPr>
          <p:cNvPr id="4" name="Slide Number Placeholder 3"/>
          <p:cNvSpPr>
            <a:spLocks noGrp="1"/>
          </p:cNvSpPr>
          <p:nvPr>
            <p:ph type="sldNum" sz="quarter" idx="10"/>
          </p:nvPr>
        </p:nvSpPr>
        <p:spPr/>
        <p:txBody>
          <a:bodyPr/>
          <a:lstStyle/>
          <a:p>
            <a:fld id="{EBEF65D3-A996-AB4A-8C17-293BA2921DE9}" type="slidenum">
              <a:rPr lang="en-US" smtClean="0"/>
              <a:t>4</a:t>
            </a:fld>
            <a:endParaRPr lang="en-US"/>
          </a:p>
        </p:txBody>
      </p:sp>
    </p:spTree>
    <p:extLst>
      <p:ext uri="{BB962C8B-B14F-4D97-AF65-F5344CB8AC3E}">
        <p14:creationId xmlns:p14="http://schemas.microsoft.com/office/powerpoint/2010/main" val="2642814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EF65D3-A996-AB4A-8C17-293BA2921DE9}" type="slidenum">
              <a:rPr lang="en-US" smtClean="0"/>
              <a:t>5</a:t>
            </a:fld>
            <a:endParaRPr lang="en-US"/>
          </a:p>
        </p:txBody>
      </p:sp>
    </p:spTree>
    <p:extLst>
      <p:ext uri="{BB962C8B-B14F-4D97-AF65-F5344CB8AC3E}">
        <p14:creationId xmlns:p14="http://schemas.microsoft.com/office/powerpoint/2010/main" val="2619075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does a “total war” mean? Involves everyone; everyone has a role to play in the war effort. Businesses are geared to the war effort.</a:t>
            </a:r>
            <a:endParaRPr lang="en-US" dirty="0"/>
          </a:p>
        </p:txBody>
      </p:sp>
      <p:sp>
        <p:nvSpPr>
          <p:cNvPr id="4" name="Slide Number Placeholder 3"/>
          <p:cNvSpPr>
            <a:spLocks noGrp="1"/>
          </p:cNvSpPr>
          <p:nvPr>
            <p:ph type="sldNum" sz="quarter" idx="10"/>
          </p:nvPr>
        </p:nvSpPr>
        <p:spPr/>
        <p:txBody>
          <a:bodyPr/>
          <a:lstStyle/>
          <a:p>
            <a:fld id="{EBEF65D3-A996-AB4A-8C17-293BA2921DE9}" type="slidenum">
              <a:rPr lang="en-US" smtClean="0"/>
              <a:t>6</a:t>
            </a:fld>
            <a:endParaRPr lang="en-US"/>
          </a:p>
        </p:txBody>
      </p:sp>
    </p:spTree>
    <p:extLst>
      <p:ext uri="{BB962C8B-B14F-4D97-AF65-F5344CB8AC3E}">
        <p14:creationId xmlns:p14="http://schemas.microsoft.com/office/powerpoint/2010/main" val="1202467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EF65D3-A996-AB4A-8C17-293BA2921DE9}" type="slidenum">
              <a:rPr lang="en-US" smtClean="0"/>
              <a:t>9</a:t>
            </a:fld>
            <a:endParaRPr lang="en-US"/>
          </a:p>
        </p:txBody>
      </p:sp>
    </p:spTree>
    <p:extLst>
      <p:ext uri="{BB962C8B-B14F-4D97-AF65-F5344CB8AC3E}">
        <p14:creationId xmlns:p14="http://schemas.microsoft.com/office/powerpoint/2010/main" val="4051900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a:t>
            </a:r>
            <a:r>
              <a:rPr lang="en-US" u="sng" dirty="0" smtClean="0"/>
              <a:t>riveter</a:t>
            </a:r>
            <a:r>
              <a:rPr lang="en-US" dirty="0" smtClean="0"/>
              <a:t> is: a person who bonds two pieces of metal together with a nail-like bolt. Ships, planes, and other wartime vehicles were constructed with rivets.</a:t>
            </a:r>
            <a:endParaRPr lang="en-US" dirty="0"/>
          </a:p>
        </p:txBody>
      </p:sp>
      <p:sp>
        <p:nvSpPr>
          <p:cNvPr id="4" name="Slide Number Placeholder 3"/>
          <p:cNvSpPr>
            <a:spLocks noGrp="1"/>
          </p:cNvSpPr>
          <p:nvPr>
            <p:ph type="sldNum" sz="quarter" idx="10"/>
          </p:nvPr>
        </p:nvSpPr>
        <p:spPr/>
        <p:txBody>
          <a:bodyPr/>
          <a:lstStyle/>
          <a:p>
            <a:fld id="{EBEF65D3-A996-AB4A-8C17-293BA2921DE9}" type="slidenum">
              <a:rPr lang="en-US" smtClean="0"/>
              <a:t>11</a:t>
            </a:fld>
            <a:endParaRPr lang="en-US"/>
          </a:p>
        </p:txBody>
      </p:sp>
    </p:spTree>
    <p:extLst>
      <p:ext uri="{BB962C8B-B14F-4D97-AF65-F5344CB8AC3E}">
        <p14:creationId xmlns:p14="http://schemas.microsoft.com/office/powerpoint/2010/main" val="3483181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EF65D3-A996-AB4A-8C17-293BA2921DE9}" type="slidenum">
              <a:rPr lang="en-US" smtClean="0"/>
              <a:t>12</a:t>
            </a:fld>
            <a:endParaRPr lang="en-US"/>
          </a:p>
        </p:txBody>
      </p:sp>
    </p:spTree>
    <p:extLst>
      <p:ext uri="{BB962C8B-B14F-4D97-AF65-F5344CB8AC3E}">
        <p14:creationId xmlns:p14="http://schemas.microsoft.com/office/powerpoint/2010/main" val="51826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EF65D3-A996-AB4A-8C17-293BA2921DE9}" type="slidenum">
              <a:rPr lang="en-US" smtClean="0"/>
              <a:t>13</a:t>
            </a:fld>
            <a:endParaRPr lang="en-US"/>
          </a:p>
        </p:txBody>
      </p:sp>
    </p:spTree>
    <p:extLst>
      <p:ext uri="{BB962C8B-B14F-4D97-AF65-F5344CB8AC3E}">
        <p14:creationId xmlns:p14="http://schemas.microsoft.com/office/powerpoint/2010/main" val="2723504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12/7/15</a:t>
            </a:fld>
            <a:endParaRPr lang="en-US"/>
          </a:p>
        </p:txBody>
      </p:sp>
      <p:sp>
        <p:nvSpPr>
          <p:cNvPr id="17" name="Footer Placeholder 16"/>
          <p:cNvSpPr>
            <a:spLocks noGrp="1"/>
          </p:cNvSpPr>
          <p:nvPr>
            <p:ph type="ftr" sz="quarter" idx="11"/>
          </p:nvPr>
        </p:nvSpPr>
        <p:spPr/>
        <p:txBody>
          <a:bodyPr/>
          <a:lstStyle/>
          <a:p>
            <a:endParaRPr kumimoji="0"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12/7/15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2C6B1FF6-39B9-40F5-8B67-33C6354A3D4F}" type="slidenum">
              <a:rPr kumimoji="0" lang="en-US" smtClean="0"/>
              <a:pPr eaLnBrk="1" latinLnBrk="0" hangingPunct="1"/>
              <a:t>‹#›</a:t>
            </a:fld>
            <a:endParaRPr kumimoji="0"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12/7/15</a:t>
            </a:fld>
            <a:endParaRPr lang="en-US"/>
          </a:p>
        </p:txBody>
      </p:sp>
      <p:sp>
        <p:nvSpPr>
          <p:cNvPr id="5" name="Footer Placeholder 4"/>
          <p:cNvSpPr>
            <a:spLocks noGrp="1"/>
          </p:cNvSpPr>
          <p:nvPr>
            <p:ph type="ftr" sz="quarter" idx="11"/>
          </p:nvPr>
        </p:nvSpPr>
        <p:spPr/>
        <p:txBody>
          <a:bodyPr/>
          <a:lstStyle/>
          <a:p>
            <a:endParaRPr kumimoji="0"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12/7/15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a:xfrm>
            <a:off x="4361688" y="1026372"/>
            <a:ext cx="457200" cy="441325"/>
          </a:xfrm>
        </p:spPr>
        <p:txBody>
          <a:bodyPr/>
          <a:lstStyle/>
          <a:p>
            <a:fld id="{2C6B1FF6-39B9-40F5-8B67-33C6354A3D4F}" type="slidenum">
              <a:rPr kumimoji="0" lang="en-US" smtClean="0"/>
              <a:pPr eaLnBrk="1" latinLnBrk="0" hangingPunct="1"/>
              <a:t>‹#›</a:t>
            </a:fld>
            <a:endParaRPr kumimoji="0"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12/7/15</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pPr eaLnBrk="1" latinLnBrk="0" hangingPunct="1"/>
            <a:fld id="{9D21D778-B565-4D7E-94D7-64010A445B68}" type="datetimeFigureOut">
              <a:rPr lang="en-US" smtClean="0"/>
              <a:pPr eaLnBrk="1" latinLnBrk="0" hangingPunct="1"/>
              <a:t>12/7/15</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12/7/15</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kumimoji="0"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pPr algn="ctr" eaLnBrk="1" latinLnBrk="0" hangingPunct="1"/>
            <a:fld id="{2C6B1FF6-39B9-40F5-8B67-33C6354A3D4F}" type="slidenum">
              <a:rPr kumimoji="0" lang="en-US" smtClean="0"/>
              <a:pPr algn="ctr" eaLnBrk="1" latinLnBrk="0" hangingPunct="1"/>
              <a:t>‹#›</a:t>
            </a:fld>
            <a:endParaRPr kumimoji="0"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12/7/15</a:t>
            </a:fld>
            <a:endParaRPr lang="en-US"/>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a:xfrm>
            <a:off x="4343400" y="1036020"/>
            <a:ext cx="457200" cy="441325"/>
          </a:xfrm>
        </p:spPr>
        <p:txBody>
          <a:bodyPr/>
          <a:lstStyle/>
          <a:p>
            <a:fld id="{2C6B1FF6-39B9-40F5-8B67-33C6354A3D4F}" type="slidenum">
              <a:rPr kumimoji="0" lang="en-US" smtClean="0"/>
              <a:pPr eaLnBrk="1" latinLnBrk="0" hangingPunct="1"/>
              <a:t>‹#›</a:t>
            </a:fld>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12/7/15</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C6B1FF6-39B9-40F5-8B67-33C6354A3D4F}" type="slidenum">
              <a:rPr kumimoji="0" lang="en-US" smtClean="0"/>
              <a:pPr eaLnBrk="1" latinLnBrk="0" hangingPunct="1"/>
              <a:t>‹#›</a:t>
            </a:fld>
            <a:endParaRPr kumimoji="0" lang="en-US" dirty="0">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12/7/15</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2C6B1FF6-39B9-40F5-8B67-33C6354A3D4F}" type="slidenum">
              <a:rPr kumimoji="0" lang="en-US" smtClean="0"/>
              <a:pPr eaLnBrk="1" latinLnBrk="0" hangingPunct="1"/>
              <a:t>‹#›</a:t>
            </a:fld>
            <a:endParaRPr kumimoji="0"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pPr eaLnBrk="1" latinLnBrk="0" hangingPunct="1"/>
            <a:fld id="{9D21D778-B565-4D7E-94D7-64010A445B68}" type="datetimeFigureOut">
              <a:rPr lang="en-US" smtClean="0"/>
              <a:pPr eaLnBrk="1" latinLnBrk="0" hangingPunct="1"/>
              <a:t>12/7/15</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lgn="r" eaLnBrk="1" latinLnBrk="0" hangingPunct="1"/>
            <a:fld id="{9D21D778-B565-4D7E-94D7-64010A445B68}" type="datetimeFigureOut">
              <a:rPr lang="en-US" smtClean="0"/>
              <a:pPr algn="r" eaLnBrk="1" latinLnBrk="0" hangingPunct="1"/>
              <a:t>12/7/15</a:t>
            </a:fld>
            <a:endParaRPr lang="en-US" sz="1400" dirty="0">
              <a:solidFill>
                <a:srgbClr val="FFFFFF"/>
              </a:solidFill>
            </a:endParaRP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lgn="l" eaLnBrk="1" latinLnBrk="0" hangingPunct="1"/>
            <a:endParaRPr kumimoji="0" lang="en-US" dirty="0">
              <a:solidFill>
                <a:srgbClr val="FFFFFF"/>
              </a:solidFill>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lgn="ctr" eaLnBrk="1" latinLnBrk="0" hangingPunct="1"/>
            <a:fld id="{2C6B1FF6-39B9-40F5-8B67-33C6354A3D4F}" type="slidenum">
              <a:rPr kumimoji="0" lang="en-US" smtClean="0"/>
              <a:pPr algn="ctr" eaLnBrk="1" latinLnBrk="0" hangingPunct="1"/>
              <a:t>‹#›</a:t>
            </a:fld>
            <a:endParaRPr kumimoji="0" lang="en-US" sz="1600" dirty="0">
              <a:solidFill>
                <a:schemeClr val="accent3">
                  <a:shade val="75000"/>
                </a:scheme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CHAPTER 17</a:t>
            </a:r>
          </a:p>
          <a:p>
            <a:r>
              <a:rPr lang="en-US" dirty="0" smtClean="0"/>
              <a:t>LESSON 3</a:t>
            </a:r>
            <a:endParaRPr lang="en-US" dirty="0"/>
          </a:p>
        </p:txBody>
      </p:sp>
      <p:sp>
        <p:nvSpPr>
          <p:cNvPr id="3" name="Title 2"/>
          <p:cNvSpPr>
            <a:spLocks noGrp="1"/>
          </p:cNvSpPr>
          <p:nvPr>
            <p:ph type="ctrTitle"/>
          </p:nvPr>
        </p:nvSpPr>
        <p:spPr/>
        <p:txBody>
          <a:bodyPr/>
          <a:lstStyle/>
          <a:p>
            <a:r>
              <a:rPr lang="en-US" dirty="0" smtClean="0"/>
              <a:t>The Home Front and Civilians</a:t>
            </a:r>
            <a:endParaRPr lang="en-US" dirty="0"/>
          </a:p>
        </p:txBody>
      </p:sp>
    </p:spTree>
    <p:extLst>
      <p:ext uri="{BB962C8B-B14F-4D97-AF65-F5344CB8AC3E}">
        <p14:creationId xmlns:p14="http://schemas.microsoft.com/office/powerpoint/2010/main" val="3197962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a:t>
            </a:r>
            <a:endParaRPr lang="en-US" dirty="0"/>
          </a:p>
        </p:txBody>
      </p:sp>
      <p:sp>
        <p:nvSpPr>
          <p:cNvPr id="3" name="Content Placeholder 2"/>
          <p:cNvSpPr>
            <a:spLocks noGrp="1"/>
          </p:cNvSpPr>
          <p:nvPr>
            <p:ph sz="quarter" idx="1"/>
          </p:nvPr>
        </p:nvSpPr>
        <p:spPr/>
        <p:txBody>
          <a:bodyPr/>
          <a:lstStyle/>
          <a:p>
            <a:r>
              <a:rPr lang="en-US" dirty="0"/>
              <a:t>Workers in boomtowns faced a shortage of houses and schools. </a:t>
            </a:r>
            <a:r>
              <a:rPr lang="en-US" u="sng" dirty="0" smtClean="0"/>
              <a:t>African Americans </a:t>
            </a:r>
            <a:r>
              <a:rPr lang="en-US" u="sng" dirty="0"/>
              <a:t>faced racial tensions. Japanese Americans were often imprisoned </a:t>
            </a:r>
            <a:r>
              <a:rPr lang="en-US" u="sng" dirty="0" smtClean="0"/>
              <a:t>in camps </a:t>
            </a:r>
            <a:r>
              <a:rPr lang="en-US" dirty="0"/>
              <a:t>and required to take loyalty oaths. </a:t>
            </a:r>
          </a:p>
        </p:txBody>
      </p:sp>
    </p:spTree>
    <p:extLst>
      <p:ext uri="{BB962C8B-B14F-4D97-AF65-F5344CB8AC3E}">
        <p14:creationId xmlns:p14="http://schemas.microsoft.com/office/powerpoint/2010/main" val="138944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ext Placeholder 2"/>
          <p:cNvSpPr>
            <a:spLocks noGrp="1"/>
          </p:cNvSpPr>
          <p:nvPr>
            <p:ph type="body" sz="half" idx="3"/>
          </p:nvPr>
        </p:nvSpPr>
        <p:spPr/>
        <p:txBody>
          <a:bodyPr/>
          <a:lstStyle/>
          <a:p>
            <a:endParaRPr lang="en-US"/>
          </a:p>
        </p:txBody>
      </p:sp>
      <p:pic>
        <p:nvPicPr>
          <p:cNvPr id="7" name="Content Placeholder 6"/>
          <p:cNvPicPr>
            <a:picLocks noGrp="1" noChangeAspect="1"/>
          </p:cNvPicPr>
          <p:nvPr>
            <p:ph sz="quarter" idx="2"/>
          </p:nvPr>
        </p:nvPicPr>
        <p:blipFill rotWithShape="1">
          <a:blip r:embed="rId3"/>
          <a:srcRect l="1" t="-2304" r="377" b="-6090"/>
          <a:stretch/>
        </p:blipFill>
        <p:spPr>
          <a:xfrm>
            <a:off x="0" y="863600"/>
            <a:ext cx="4470399" cy="6333067"/>
          </a:xfrm>
        </p:spPr>
      </p:pic>
      <p:pic>
        <p:nvPicPr>
          <p:cNvPr id="8" name="Content Placeholder 7"/>
          <p:cNvPicPr>
            <a:picLocks noGrp="1" noChangeAspect="1"/>
          </p:cNvPicPr>
          <p:nvPr>
            <p:ph sz="quarter" idx="4"/>
          </p:nvPr>
        </p:nvPicPr>
        <p:blipFill rotWithShape="1">
          <a:blip r:embed="rId4"/>
          <a:srcRect t="1" b="-9468"/>
          <a:stretch/>
        </p:blipFill>
        <p:spPr>
          <a:xfrm>
            <a:off x="4622800" y="987552"/>
            <a:ext cx="4521200" cy="6496981"/>
          </a:xfrm>
        </p:spPr>
      </p:pic>
      <p:sp>
        <p:nvSpPr>
          <p:cNvPr id="6" name="Title 5"/>
          <p:cNvSpPr>
            <a:spLocks noGrp="1"/>
          </p:cNvSpPr>
          <p:nvPr>
            <p:ph type="title"/>
          </p:nvPr>
        </p:nvSpPr>
        <p:spPr/>
        <p:txBody>
          <a:bodyPr/>
          <a:lstStyle/>
          <a:p>
            <a:r>
              <a:rPr lang="en-US" dirty="0" smtClean="0"/>
              <a:t>Rosie the Riveter Activity</a:t>
            </a:r>
            <a:endParaRPr lang="en-US" dirty="0"/>
          </a:p>
        </p:txBody>
      </p:sp>
    </p:spTree>
    <p:extLst>
      <p:ext uri="{BB962C8B-B14F-4D97-AF65-F5344CB8AC3E}">
        <p14:creationId xmlns:p14="http://schemas.microsoft.com/office/powerpoint/2010/main" val="2775341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5" descr="C:\Users\rakesh.jawale\Desktop\HSGEO15_TC_C07_L1_ls04\Image.png">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5" y="-12864"/>
            <a:ext cx="9165435" cy="687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ext Box 3">
            <a:hlinkClick r:id="" action="ppaction://hlinkshowjump?jump=nextslide"/>
          </p:cNvPr>
          <p:cNvSpPr txBox="1">
            <a:spLocks noChangeArrowheads="1"/>
          </p:cNvSpPr>
          <p:nvPr/>
        </p:nvSpPr>
        <p:spPr bwMode="auto">
          <a:xfrm>
            <a:off x="110032" y="1430"/>
            <a:ext cx="7622143" cy="4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314" tIns="41157" rIns="82314" bIns="41157">
            <a:spAutoFit/>
          </a:bodyPr>
          <a:lstStyle>
            <a:lvl1pPr>
              <a:defRPr sz="2400">
                <a:solidFill>
                  <a:schemeClr val="tx1"/>
                </a:solidFill>
                <a:latin typeface="Myriad Pro" charset="0"/>
                <a:ea typeface="ＭＳ Ｐゴシック" charset="0"/>
                <a:cs typeface="Geneva" charset="0"/>
              </a:defRPr>
            </a:lvl1pPr>
            <a:lvl2pPr marL="742950" indent="-285750">
              <a:defRPr sz="2400">
                <a:solidFill>
                  <a:schemeClr val="tx1"/>
                </a:solidFill>
                <a:latin typeface="Myriad Pro" charset="0"/>
                <a:ea typeface="Geneva" charset="0"/>
                <a:cs typeface="Geneva" charset="0"/>
              </a:defRPr>
            </a:lvl2pPr>
            <a:lvl3pPr marL="1143000" indent="-228600">
              <a:defRPr sz="2400">
                <a:solidFill>
                  <a:schemeClr val="tx1"/>
                </a:solidFill>
                <a:latin typeface="Myriad Pro" charset="0"/>
                <a:ea typeface="Geneva" charset="0"/>
                <a:cs typeface="Geneva" charset="0"/>
              </a:defRPr>
            </a:lvl3pPr>
            <a:lvl4pPr marL="1600200" indent="-228600">
              <a:defRPr sz="2400">
                <a:solidFill>
                  <a:schemeClr val="tx1"/>
                </a:solidFill>
                <a:latin typeface="Myriad Pro" charset="0"/>
                <a:ea typeface="Geneva" charset="0"/>
                <a:cs typeface="Geneva" charset="0"/>
              </a:defRPr>
            </a:lvl4pPr>
            <a:lvl5pPr marL="2057400" indent="-228600">
              <a:defRPr sz="2400">
                <a:solidFill>
                  <a:schemeClr val="tx1"/>
                </a:solidFill>
                <a:latin typeface="Myriad Pro" charset="0"/>
                <a:ea typeface="Geneva" charset="0"/>
                <a:cs typeface="Geneva" charset="0"/>
              </a:defRPr>
            </a:lvl5pPr>
            <a:lvl6pPr marL="2514600" indent="-228600" eaLnBrk="0" fontAlgn="base" hangingPunct="0">
              <a:spcBef>
                <a:spcPct val="0"/>
              </a:spcBef>
              <a:spcAft>
                <a:spcPct val="0"/>
              </a:spcAft>
              <a:buFont typeface="Arial" charset="0"/>
              <a:defRPr sz="2400">
                <a:solidFill>
                  <a:schemeClr val="tx1"/>
                </a:solidFill>
                <a:latin typeface="Myriad Pro" charset="0"/>
                <a:ea typeface="Geneva" charset="0"/>
                <a:cs typeface="Geneva" charset="0"/>
              </a:defRPr>
            </a:lvl6pPr>
            <a:lvl7pPr marL="2971800" indent="-228600" eaLnBrk="0" fontAlgn="base" hangingPunct="0">
              <a:spcBef>
                <a:spcPct val="0"/>
              </a:spcBef>
              <a:spcAft>
                <a:spcPct val="0"/>
              </a:spcAft>
              <a:buFont typeface="Arial" charset="0"/>
              <a:defRPr sz="2400">
                <a:solidFill>
                  <a:schemeClr val="tx1"/>
                </a:solidFill>
                <a:latin typeface="Myriad Pro" charset="0"/>
                <a:ea typeface="Geneva" charset="0"/>
                <a:cs typeface="Geneva" charset="0"/>
              </a:defRPr>
            </a:lvl7pPr>
            <a:lvl8pPr marL="3429000" indent="-228600" eaLnBrk="0" fontAlgn="base" hangingPunct="0">
              <a:spcBef>
                <a:spcPct val="0"/>
              </a:spcBef>
              <a:spcAft>
                <a:spcPct val="0"/>
              </a:spcAft>
              <a:buFont typeface="Arial" charset="0"/>
              <a:defRPr sz="2400">
                <a:solidFill>
                  <a:schemeClr val="tx1"/>
                </a:solidFill>
                <a:latin typeface="Myriad Pro" charset="0"/>
                <a:ea typeface="Geneva" charset="0"/>
                <a:cs typeface="Geneva" charset="0"/>
              </a:defRPr>
            </a:lvl8pPr>
            <a:lvl9pPr marL="3886200" indent="-228600" eaLnBrk="0" fontAlgn="base" hangingPunct="0">
              <a:spcBef>
                <a:spcPct val="0"/>
              </a:spcBef>
              <a:spcAft>
                <a:spcPct val="0"/>
              </a:spcAft>
              <a:buFont typeface="Arial" charset="0"/>
              <a:defRPr sz="2400">
                <a:solidFill>
                  <a:schemeClr val="tx1"/>
                </a:solidFill>
                <a:latin typeface="Myriad Pro" charset="0"/>
                <a:ea typeface="Geneva" charset="0"/>
                <a:cs typeface="Geneva" charset="0"/>
              </a:defRPr>
            </a:lvl9pPr>
          </a:lstStyle>
          <a:p>
            <a:r>
              <a:rPr lang="en-US" b="1">
                <a:solidFill>
                  <a:schemeClr val="bg1"/>
                </a:solidFill>
                <a:latin typeface="Verdana" charset="0"/>
              </a:rPr>
              <a:t>African American Migration</a:t>
            </a:r>
          </a:p>
        </p:txBody>
      </p:sp>
      <p:sp>
        <p:nvSpPr>
          <p:cNvPr id="1028" name="Text Box 14">
            <a:hlinkClick r:id="" action="ppaction://hlinkshowjump?jump=nextslide"/>
          </p:cNvPr>
          <p:cNvSpPr txBox="1">
            <a:spLocks noChangeArrowheads="1"/>
          </p:cNvSpPr>
          <p:nvPr/>
        </p:nvSpPr>
        <p:spPr bwMode="auto">
          <a:xfrm>
            <a:off x="1010285" y="1700921"/>
            <a:ext cx="7363498" cy="3083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314" tIns="41157" rIns="82314" bIns="41157">
            <a:spAutoFit/>
          </a:bodyPr>
          <a:lstStyle>
            <a:lvl1pPr marL="457200" indent="-457200">
              <a:defRPr sz="2400">
                <a:solidFill>
                  <a:schemeClr val="tx1"/>
                </a:solidFill>
                <a:latin typeface="Myriad Pro" charset="0"/>
                <a:ea typeface="ＭＳ Ｐゴシック" charset="0"/>
                <a:cs typeface="Geneva" charset="0"/>
              </a:defRPr>
            </a:lvl1pPr>
            <a:lvl2pPr marL="742950" indent="-285750">
              <a:defRPr sz="2400">
                <a:solidFill>
                  <a:schemeClr val="tx1"/>
                </a:solidFill>
                <a:latin typeface="Myriad Pro" charset="0"/>
                <a:ea typeface="Geneva" charset="0"/>
                <a:cs typeface="Geneva" charset="0"/>
              </a:defRPr>
            </a:lvl2pPr>
            <a:lvl3pPr marL="1143000" indent="-228600">
              <a:defRPr sz="2400">
                <a:solidFill>
                  <a:schemeClr val="tx1"/>
                </a:solidFill>
                <a:latin typeface="Myriad Pro" charset="0"/>
                <a:ea typeface="Geneva" charset="0"/>
                <a:cs typeface="Geneva" charset="0"/>
              </a:defRPr>
            </a:lvl3pPr>
            <a:lvl4pPr marL="1600200" indent="-228600">
              <a:defRPr sz="2400">
                <a:solidFill>
                  <a:schemeClr val="tx1"/>
                </a:solidFill>
                <a:latin typeface="Myriad Pro" charset="0"/>
                <a:ea typeface="Geneva" charset="0"/>
                <a:cs typeface="Geneva" charset="0"/>
              </a:defRPr>
            </a:lvl4pPr>
            <a:lvl5pPr marL="2057400" indent="-228600">
              <a:defRPr sz="2400">
                <a:solidFill>
                  <a:schemeClr val="tx1"/>
                </a:solidFill>
                <a:latin typeface="Myriad Pro" charset="0"/>
                <a:ea typeface="Geneva" charset="0"/>
                <a:cs typeface="Geneva" charset="0"/>
              </a:defRPr>
            </a:lvl5pPr>
            <a:lvl6pPr marL="2514600" indent="-228600" eaLnBrk="0" fontAlgn="base" hangingPunct="0">
              <a:spcBef>
                <a:spcPct val="0"/>
              </a:spcBef>
              <a:spcAft>
                <a:spcPct val="0"/>
              </a:spcAft>
              <a:buFont typeface="Arial" charset="0"/>
              <a:defRPr sz="2400">
                <a:solidFill>
                  <a:schemeClr val="tx1"/>
                </a:solidFill>
                <a:latin typeface="Myriad Pro" charset="0"/>
                <a:ea typeface="Geneva" charset="0"/>
                <a:cs typeface="Geneva" charset="0"/>
              </a:defRPr>
            </a:lvl6pPr>
            <a:lvl7pPr marL="2971800" indent="-228600" eaLnBrk="0" fontAlgn="base" hangingPunct="0">
              <a:spcBef>
                <a:spcPct val="0"/>
              </a:spcBef>
              <a:spcAft>
                <a:spcPct val="0"/>
              </a:spcAft>
              <a:buFont typeface="Arial" charset="0"/>
              <a:defRPr sz="2400">
                <a:solidFill>
                  <a:schemeClr val="tx1"/>
                </a:solidFill>
                <a:latin typeface="Myriad Pro" charset="0"/>
                <a:ea typeface="Geneva" charset="0"/>
                <a:cs typeface="Geneva" charset="0"/>
              </a:defRPr>
            </a:lvl7pPr>
            <a:lvl8pPr marL="3429000" indent="-228600" eaLnBrk="0" fontAlgn="base" hangingPunct="0">
              <a:spcBef>
                <a:spcPct val="0"/>
              </a:spcBef>
              <a:spcAft>
                <a:spcPct val="0"/>
              </a:spcAft>
              <a:buFont typeface="Arial" charset="0"/>
              <a:defRPr sz="2400">
                <a:solidFill>
                  <a:schemeClr val="tx1"/>
                </a:solidFill>
                <a:latin typeface="Myriad Pro" charset="0"/>
                <a:ea typeface="Geneva" charset="0"/>
                <a:cs typeface="Geneva" charset="0"/>
              </a:defRPr>
            </a:lvl8pPr>
            <a:lvl9pPr marL="3886200" indent="-228600" eaLnBrk="0" fontAlgn="base" hangingPunct="0">
              <a:spcBef>
                <a:spcPct val="0"/>
              </a:spcBef>
              <a:spcAft>
                <a:spcPct val="0"/>
              </a:spcAft>
              <a:buFont typeface="Arial" charset="0"/>
              <a:defRPr sz="2400">
                <a:solidFill>
                  <a:schemeClr val="tx1"/>
                </a:solidFill>
                <a:latin typeface="Myriad Pro" charset="0"/>
                <a:ea typeface="Geneva" charset="0"/>
                <a:cs typeface="Geneva" charset="0"/>
              </a:defRPr>
            </a:lvl9pPr>
          </a:lstStyle>
          <a:p>
            <a:pPr>
              <a:spcBef>
                <a:spcPts val="1080"/>
              </a:spcBef>
              <a:spcAft>
                <a:spcPts val="540"/>
              </a:spcAft>
            </a:pPr>
            <a:r>
              <a:rPr lang="en-US" sz="2100">
                <a:latin typeface="Verdana" charset="0"/>
                <a:cs typeface="Verdana" charset="0"/>
              </a:rPr>
              <a:t>•   More than 1 million African Americans moved to a different part of the United States in search of industrial jobs. </a:t>
            </a:r>
          </a:p>
          <a:p>
            <a:pPr>
              <a:spcBef>
                <a:spcPts val="1080"/>
              </a:spcBef>
              <a:spcAft>
                <a:spcPts val="540"/>
              </a:spcAft>
            </a:pPr>
            <a:r>
              <a:rPr lang="en-US" sz="2100">
                <a:latin typeface="Verdana" charset="0"/>
                <a:cs typeface="Verdana" charset="0"/>
              </a:rPr>
              <a:t>•   They left the rural South for cities in the North and the West. </a:t>
            </a:r>
          </a:p>
          <a:p>
            <a:pPr>
              <a:spcBef>
                <a:spcPts val="1080"/>
              </a:spcBef>
              <a:spcAft>
                <a:spcPts val="540"/>
              </a:spcAft>
            </a:pPr>
            <a:r>
              <a:rPr lang="en-US" sz="2100">
                <a:latin typeface="Verdana" charset="0"/>
                <a:cs typeface="Verdana" charset="0"/>
              </a:rPr>
              <a:t>•   The presence of African Americans in areas where they had not lived before led to racial tensions and sometimes even racial riots.</a:t>
            </a:r>
          </a:p>
        </p:txBody>
      </p:sp>
    </p:spTree>
    <p:extLst>
      <p:ext uri="{BB962C8B-B14F-4D97-AF65-F5344CB8AC3E}">
        <p14:creationId xmlns:p14="http://schemas.microsoft.com/office/powerpoint/2010/main" val="94900497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5-12-06 at 5.52.46 PM.png"/>
          <p:cNvPicPr>
            <a:picLocks noGrp="1" noChangeAspect="1"/>
          </p:cNvPicPr>
          <p:nvPr>
            <p:ph sz="quarter" idx="1"/>
          </p:nvPr>
        </p:nvPicPr>
        <p:blipFill rotWithShape="1">
          <a:blip r:embed="rId3">
            <a:extLst>
              <a:ext uri="{28A0092B-C50C-407E-A947-70E740481C1C}">
                <a14:useLocalDpi xmlns:a14="http://schemas.microsoft.com/office/drawing/2010/main" val="0"/>
              </a:ext>
            </a:extLst>
          </a:blip>
          <a:srcRect t="1" r="1" b="1"/>
          <a:stretch/>
        </p:blipFill>
        <p:spPr>
          <a:xfrm>
            <a:off x="0" y="0"/>
            <a:ext cx="9144000" cy="6858000"/>
          </a:xfrm>
        </p:spPr>
      </p:pic>
    </p:spTree>
    <p:extLst>
      <p:ext uri="{BB962C8B-B14F-4D97-AF65-F5344CB8AC3E}">
        <p14:creationId xmlns:p14="http://schemas.microsoft.com/office/powerpoint/2010/main" val="3253405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Internment Camps</a:t>
            </a:r>
            <a:endParaRPr lang="en-US" dirty="0"/>
          </a:p>
        </p:txBody>
      </p:sp>
      <p:sp>
        <p:nvSpPr>
          <p:cNvPr id="3" name="Content Placeholder 2"/>
          <p:cNvSpPr>
            <a:spLocks noGrp="1"/>
          </p:cNvSpPr>
          <p:nvPr>
            <p:ph sz="quarter" idx="1"/>
          </p:nvPr>
        </p:nvSpPr>
        <p:spPr/>
        <p:txBody>
          <a:bodyPr>
            <a:normAutofit lnSpcReduction="10000"/>
          </a:bodyPr>
          <a:lstStyle/>
          <a:p>
            <a:pPr marL="0" indent="0">
              <a:buNone/>
            </a:pPr>
            <a:r>
              <a:rPr lang="en-US" dirty="0"/>
              <a:t>Fearing a Japanese invasion following the attack on Pearl Harbor, the U.S. government established the U.S. War Relocation Authority to organize the removal of people of Japanese ancestry from their homes on the West Coast. Some 110,000 people were moved to isolated relocation centers in California, Arizona, Idaho, Utah, Wyoming, and Arkansas. Housed in military barracks, adults were given few opportunities and children were given little education. In 1988, the government apologized for the internments and passed legislation providing payments to the surviving victims.</a:t>
            </a:r>
          </a:p>
        </p:txBody>
      </p:sp>
    </p:spTree>
    <p:extLst>
      <p:ext uri="{BB962C8B-B14F-4D97-AF65-F5344CB8AC3E}">
        <p14:creationId xmlns:p14="http://schemas.microsoft.com/office/powerpoint/2010/main" val="3666728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Internment Camp</a:t>
            </a:r>
            <a:endParaRPr lang="en-US" dirty="0"/>
          </a:p>
        </p:txBody>
      </p:sp>
      <p:pic>
        <p:nvPicPr>
          <p:cNvPr id="4" name="Content Placeholder 3"/>
          <p:cNvPicPr>
            <a:picLocks noGrp="1" noChangeAspect="1"/>
          </p:cNvPicPr>
          <p:nvPr>
            <p:ph sz="quarter" idx="1"/>
          </p:nvPr>
        </p:nvPicPr>
        <p:blipFill>
          <a:blip r:embed="rId2"/>
          <a:srcRect t="15805" b="15805"/>
          <a:stretch>
            <a:fillRect/>
          </a:stretch>
        </p:blipFill>
        <p:spPr>
          <a:xfrm>
            <a:off x="301625" y="1527175"/>
            <a:ext cx="8504238" cy="4572000"/>
          </a:xfrm>
        </p:spPr>
      </p:pic>
    </p:spTree>
    <p:extLst>
      <p:ext uri="{BB962C8B-B14F-4D97-AF65-F5344CB8AC3E}">
        <p14:creationId xmlns:p14="http://schemas.microsoft.com/office/powerpoint/2010/main" val="2643965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Internment Camp</a:t>
            </a:r>
            <a:endParaRPr lang="en-US" dirty="0"/>
          </a:p>
        </p:txBody>
      </p:sp>
      <p:pic>
        <p:nvPicPr>
          <p:cNvPr id="4" name="Content Placeholder 3"/>
          <p:cNvPicPr>
            <a:picLocks noGrp="1" noChangeAspect="1"/>
          </p:cNvPicPr>
          <p:nvPr>
            <p:ph sz="quarter" idx="1"/>
          </p:nvPr>
        </p:nvPicPr>
        <p:blipFill>
          <a:blip r:embed="rId2"/>
          <a:srcRect t="14674" b="14674"/>
          <a:stretch>
            <a:fillRect/>
          </a:stretch>
        </p:blipFill>
        <p:spPr/>
      </p:pic>
    </p:spTree>
    <p:extLst>
      <p:ext uri="{BB962C8B-B14F-4D97-AF65-F5344CB8AC3E}">
        <p14:creationId xmlns:p14="http://schemas.microsoft.com/office/powerpoint/2010/main" val="3735502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DBQ</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“When I look out at a group of Americans of German or Italian descent, I can tell whether they’re loyal or not. I can tell how they think and even perhaps what they are thinking. But it is impossible for me to do this with inscrutable (mysterious) Orientals, and particularly the Japanese”</a:t>
            </a:r>
          </a:p>
          <a:p>
            <a:endParaRPr lang="en-US" dirty="0"/>
          </a:p>
          <a:p>
            <a:r>
              <a:rPr lang="en-US" dirty="0" smtClean="0"/>
              <a:t>Based on this quote, how do you think some Americans felt about Japanese-</a:t>
            </a:r>
            <a:r>
              <a:rPr lang="en-US" dirty="0"/>
              <a:t>Americans? Do you believe that the </a:t>
            </a:r>
            <a:r>
              <a:rPr lang="en-US" dirty="0" smtClean="0"/>
              <a:t>internment (imprisonment) of certain </a:t>
            </a:r>
            <a:r>
              <a:rPr lang="en-US" dirty="0"/>
              <a:t>groups is ever justified </a:t>
            </a:r>
            <a:r>
              <a:rPr lang="en-US" dirty="0" smtClean="0"/>
              <a:t>during wartime?</a:t>
            </a:r>
            <a:endParaRPr lang="en-US" dirty="0"/>
          </a:p>
        </p:txBody>
      </p:sp>
    </p:spTree>
    <p:extLst>
      <p:ext uri="{BB962C8B-B14F-4D97-AF65-F5344CB8AC3E}">
        <p14:creationId xmlns:p14="http://schemas.microsoft.com/office/powerpoint/2010/main" val="2583035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Mobilization Summary</a:t>
            </a:r>
            <a:endParaRPr lang="en-US" dirty="0"/>
          </a:p>
        </p:txBody>
      </p:sp>
      <p:sp>
        <p:nvSpPr>
          <p:cNvPr id="3" name="Content Placeholder 2"/>
          <p:cNvSpPr>
            <a:spLocks noGrp="1"/>
          </p:cNvSpPr>
          <p:nvPr>
            <p:ph sz="quarter" idx="1"/>
          </p:nvPr>
        </p:nvSpPr>
        <p:spPr/>
        <p:txBody>
          <a:bodyPr>
            <a:normAutofit/>
          </a:bodyPr>
          <a:lstStyle/>
          <a:p>
            <a:pPr marL="0" indent="0">
              <a:buNone/>
            </a:pPr>
            <a:r>
              <a:rPr lang="en-US" b="1" dirty="0" smtClean="0"/>
              <a:t>Women entered </a:t>
            </a:r>
            <a:r>
              <a:rPr lang="en-US" b="1" dirty="0"/>
              <a:t>the workforce in increasing numbers</a:t>
            </a:r>
            <a:r>
              <a:rPr lang="en-US" dirty="0" smtClean="0"/>
              <a:t>, though </a:t>
            </a:r>
            <a:r>
              <a:rPr lang="en-US" dirty="0"/>
              <a:t>Japanese women remained in traditional jobs, and German </a:t>
            </a:r>
            <a:r>
              <a:rPr lang="en-US" dirty="0" smtClean="0"/>
              <a:t>women resisted </a:t>
            </a:r>
            <a:r>
              <a:rPr lang="en-US" dirty="0"/>
              <a:t>factory work; African Americans found economic opportunity but </a:t>
            </a:r>
            <a:r>
              <a:rPr lang="en-US" dirty="0" smtClean="0"/>
              <a:t>suffered </a:t>
            </a:r>
            <a:r>
              <a:rPr lang="en-US" dirty="0"/>
              <a:t>from racial tension, and Japanese Americans were often imprisoned </a:t>
            </a:r>
            <a:r>
              <a:rPr lang="en-US" dirty="0" smtClean="0"/>
              <a:t>in camps </a:t>
            </a:r>
            <a:r>
              <a:rPr lang="en-US" dirty="0"/>
              <a:t>and forced to sign loyalty oaths. </a:t>
            </a:r>
          </a:p>
        </p:txBody>
      </p:sp>
    </p:spTree>
    <p:extLst>
      <p:ext uri="{BB962C8B-B14F-4D97-AF65-F5344CB8AC3E}">
        <p14:creationId xmlns:p14="http://schemas.microsoft.com/office/powerpoint/2010/main" val="108207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Starter (write down definition)</a:t>
            </a:r>
            <a:endParaRPr lang="en-US" dirty="0"/>
          </a:p>
        </p:txBody>
      </p:sp>
      <p:sp>
        <p:nvSpPr>
          <p:cNvPr id="3" name="Content Placeholder 2"/>
          <p:cNvSpPr>
            <a:spLocks noGrp="1"/>
          </p:cNvSpPr>
          <p:nvPr>
            <p:ph sz="quarter" idx="1"/>
          </p:nvPr>
        </p:nvSpPr>
        <p:spPr/>
        <p:txBody>
          <a:bodyPr/>
          <a:lstStyle/>
          <a:p>
            <a:r>
              <a:rPr lang="en-US" b="1" dirty="0" smtClean="0"/>
              <a:t>Mobilization</a:t>
            </a:r>
            <a:r>
              <a:rPr lang="en-US" dirty="0" smtClean="0"/>
              <a:t>: the process of assembling troops and supplies and making them ready for war.</a:t>
            </a:r>
            <a:endParaRPr lang="en-US" b="1" dirty="0"/>
          </a:p>
        </p:txBody>
      </p:sp>
    </p:spTree>
    <p:extLst>
      <p:ext uri="{BB962C8B-B14F-4D97-AF65-F5344CB8AC3E}">
        <p14:creationId xmlns:p14="http://schemas.microsoft.com/office/powerpoint/2010/main" val="294263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3" name="Content Placeholder 2"/>
          <p:cNvSpPr>
            <a:spLocks noGrp="1"/>
          </p:cNvSpPr>
          <p:nvPr>
            <p:ph sz="quarter" idx="1"/>
          </p:nvPr>
        </p:nvSpPr>
        <p:spPr/>
        <p:txBody>
          <a:bodyPr/>
          <a:lstStyle/>
          <a:p>
            <a:r>
              <a:rPr lang="en-US" dirty="0" smtClean="0"/>
              <a:t>1) What event forced the U.S. to enter the war on the side of the Allies?</a:t>
            </a:r>
          </a:p>
          <a:p>
            <a:endParaRPr lang="en-US" dirty="0"/>
          </a:p>
          <a:p>
            <a:r>
              <a:rPr lang="en-US" dirty="0" smtClean="0"/>
              <a:t>2) The Allies consisted of what three countries?</a:t>
            </a:r>
          </a:p>
          <a:p>
            <a:endParaRPr lang="en-US" dirty="0"/>
          </a:p>
          <a:p>
            <a:r>
              <a:rPr lang="en-US" dirty="0" smtClean="0"/>
              <a:t>3) The Axis powers consisted of what three countries?</a:t>
            </a:r>
            <a:endParaRPr lang="en-US" dirty="0"/>
          </a:p>
        </p:txBody>
      </p:sp>
    </p:spTree>
    <p:extLst>
      <p:ext uri="{BB962C8B-B14F-4D97-AF65-F5344CB8AC3E}">
        <p14:creationId xmlns:p14="http://schemas.microsoft.com/office/powerpoint/2010/main" val="1984072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Starter</a:t>
            </a:r>
            <a:endParaRPr lang="en-US" dirty="0"/>
          </a:p>
        </p:txBody>
      </p:sp>
      <p:pic>
        <p:nvPicPr>
          <p:cNvPr id="4" name="Content Placeholder 3" descr="Screen shot 2015-12-06 at 4.33.04 PM.png"/>
          <p:cNvPicPr>
            <a:picLocks noGrp="1" noChangeAspect="1"/>
          </p:cNvPicPr>
          <p:nvPr>
            <p:ph sz="quarter" idx="1"/>
          </p:nvPr>
        </p:nvPicPr>
        <p:blipFill rotWithShape="1">
          <a:blip r:embed="rId3">
            <a:extLst>
              <a:ext uri="{28A0092B-C50C-407E-A947-70E740481C1C}">
                <a14:useLocalDpi xmlns:a14="http://schemas.microsoft.com/office/drawing/2010/main" val="0"/>
              </a:ext>
            </a:extLst>
          </a:blip>
          <a:srcRect l="-1" t="-1" r="-1314" b="-1"/>
          <a:stretch/>
        </p:blipFill>
        <p:spPr>
          <a:xfrm>
            <a:off x="0" y="0"/>
            <a:ext cx="9143999" cy="6858000"/>
          </a:xfrm>
        </p:spPr>
      </p:pic>
    </p:spTree>
    <p:extLst>
      <p:ext uri="{BB962C8B-B14F-4D97-AF65-F5344CB8AC3E}">
        <p14:creationId xmlns:p14="http://schemas.microsoft.com/office/powerpoint/2010/main" val="1028836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a:t>
            </a:r>
            <a:endParaRPr lang="en-US" dirty="0"/>
          </a:p>
        </p:txBody>
      </p:sp>
      <p:sp>
        <p:nvSpPr>
          <p:cNvPr id="3" name="Content Placeholder 2"/>
          <p:cNvSpPr>
            <a:spLocks noGrp="1"/>
          </p:cNvSpPr>
          <p:nvPr>
            <p:ph sz="quarter" idx="1"/>
          </p:nvPr>
        </p:nvSpPr>
        <p:spPr/>
        <p:txBody>
          <a:bodyPr/>
          <a:lstStyle/>
          <a:p>
            <a:r>
              <a:rPr lang="en-US" dirty="0" smtClean="0"/>
              <a:t>Students will be able to understand how civilians on the home front were affected by the war through mobilization.</a:t>
            </a:r>
          </a:p>
          <a:p>
            <a:endParaRPr lang="en-US" dirty="0" smtClean="0"/>
          </a:p>
          <a:p>
            <a:endParaRPr lang="en-US" dirty="0"/>
          </a:p>
          <a:p>
            <a:endParaRPr lang="en-US" dirty="0"/>
          </a:p>
          <a:p>
            <a:endParaRPr lang="en-US" dirty="0"/>
          </a:p>
        </p:txBody>
      </p:sp>
      <p:pic>
        <p:nvPicPr>
          <p:cNvPr id="5" name="Picture 4" descr="Screen shot 2015-12-06 at 4.53.0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067" y="4706075"/>
            <a:ext cx="4707466" cy="1671442"/>
          </a:xfrm>
          <a:prstGeom prst="rect">
            <a:avLst/>
          </a:prstGeom>
        </p:spPr>
      </p:pic>
    </p:spTree>
    <p:extLst>
      <p:ext uri="{BB962C8B-B14F-4D97-AF65-F5344CB8AC3E}">
        <p14:creationId xmlns:p14="http://schemas.microsoft.com/office/powerpoint/2010/main" val="2896900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a:t>
            </a:r>
            <a:endParaRPr lang="en-US" dirty="0"/>
          </a:p>
        </p:txBody>
      </p:sp>
      <p:sp>
        <p:nvSpPr>
          <p:cNvPr id="3" name="Content Placeholder 2"/>
          <p:cNvSpPr>
            <a:spLocks noGrp="1"/>
          </p:cNvSpPr>
          <p:nvPr>
            <p:ph sz="quarter" idx="1"/>
          </p:nvPr>
        </p:nvSpPr>
        <p:spPr/>
        <p:txBody>
          <a:bodyPr>
            <a:normAutofit/>
          </a:bodyPr>
          <a:lstStyle/>
          <a:p>
            <a:r>
              <a:rPr lang="en-US" dirty="0" smtClean="0"/>
              <a:t>World </a:t>
            </a:r>
            <a:r>
              <a:rPr lang="en-US" dirty="0"/>
              <a:t>War II was a total war in which fighting covered most of the </a:t>
            </a:r>
            <a:r>
              <a:rPr lang="en-US" dirty="0" smtClean="0"/>
              <a:t>world. Economic </a:t>
            </a:r>
            <a:r>
              <a:rPr lang="en-US" dirty="0"/>
              <a:t>mobilization was extensive, and the war had an enormous impact </a:t>
            </a:r>
            <a:r>
              <a:rPr lang="en-US" dirty="0" smtClean="0"/>
              <a:t>on civilian </a:t>
            </a:r>
            <a:r>
              <a:rPr lang="en-US" dirty="0"/>
              <a:t>life.</a:t>
            </a:r>
            <a:endParaRPr lang="en-US" dirty="0" smtClean="0"/>
          </a:p>
          <a:p>
            <a:endParaRPr lang="en-US" dirty="0" smtClean="0"/>
          </a:p>
          <a:p>
            <a:r>
              <a:rPr lang="en-US" dirty="0" smtClean="0"/>
              <a:t>Number of civilians killed in WWII was almost 20 million, much higher than WWI.</a:t>
            </a:r>
            <a:endParaRPr lang="en-US" dirty="0"/>
          </a:p>
          <a:p>
            <a:endParaRPr lang="en-US" dirty="0"/>
          </a:p>
        </p:txBody>
      </p:sp>
    </p:spTree>
    <p:extLst>
      <p:ext uri="{BB962C8B-B14F-4D97-AF65-F5344CB8AC3E}">
        <p14:creationId xmlns:p14="http://schemas.microsoft.com/office/powerpoint/2010/main" val="2427330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Work (10 min)</a:t>
            </a:r>
            <a:endParaRPr lang="en-US" dirty="0"/>
          </a:p>
        </p:txBody>
      </p:sp>
      <p:pic>
        <p:nvPicPr>
          <p:cNvPr id="4" name="Content Placeholder 3" descr="Screen shot 2015-12-06 at 4.53.06 PM.png"/>
          <p:cNvPicPr>
            <a:picLocks noGrp="1" noChangeAspect="1"/>
          </p:cNvPicPr>
          <p:nvPr>
            <p:ph sz="quarter" idx="1"/>
          </p:nvPr>
        </p:nvPicPr>
        <p:blipFill>
          <a:blip r:embed="rId2">
            <a:extLst>
              <a:ext uri="{28A0092B-C50C-407E-A947-70E740481C1C}">
                <a14:useLocalDpi xmlns:a14="http://schemas.microsoft.com/office/drawing/2010/main" val="0"/>
              </a:ext>
            </a:extLst>
          </a:blip>
          <a:srcRect l="-46242" r="-46242"/>
          <a:stretch>
            <a:fillRect/>
          </a:stretch>
        </p:blipFill>
        <p:spPr>
          <a:xfrm>
            <a:off x="301625" y="1527175"/>
            <a:ext cx="8504238" cy="4572000"/>
          </a:xfrm>
        </p:spPr>
      </p:pic>
    </p:spTree>
    <p:extLst>
      <p:ext uri="{BB962C8B-B14F-4D97-AF65-F5344CB8AC3E}">
        <p14:creationId xmlns:p14="http://schemas.microsoft.com/office/powerpoint/2010/main" val="2249104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Answers</a:t>
            </a:r>
            <a:endParaRPr lang="en-US" dirty="0"/>
          </a:p>
        </p:txBody>
      </p:sp>
      <p:sp>
        <p:nvSpPr>
          <p:cNvPr id="3" name="Content Placeholder 2"/>
          <p:cNvSpPr>
            <a:spLocks noGrp="1"/>
          </p:cNvSpPr>
          <p:nvPr>
            <p:ph sz="quarter" idx="1"/>
          </p:nvPr>
        </p:nvSpPr>
        <p:spPr/>
        <p:txBody>
          <a:bodyPr>
            <a:normAutofit fontScale="92500" lnSpcReduction="10000"/>
          </a:bodyPr>
          <a:lstStyle/>
          <a:p>
            <a:r>
              <a:rPr lang="en-US" u="sng" dirty="0" smtClean="0"/>
              <a:t>Soviet Union</a:t>
            </a:r>
            <a:r>
              <a:rPr lang="en-US" dirty="0" smtClean="0"/>
              <a:t>: shortage of food and housing; women entered the workforce and military</a:t>
            </a:r>
          </a:p>
          <a:p>
            <a:endParaRPr lang="en-US" dirty="0"/>
          </a:p>
          <a:p>
            <a:r>
              <a:rPr lang="en-US" u="sng" dirty="0" smtClean="0"/>
              <a:t>United States</a:t>
            </a:r>
            <a:r>
              <a:rPr lang="en-US" dirty="0" smtClean="0"/>
              <a:t>: widespread movement of people looking for jobs; Japanese Americans removed to camps; women entered workforce.</a:t>
            </a:r>
          </a:p>
          <a:p>
            <a:endParaRPr lang="en-US" dirty="0"/>
          </a:p>
          <a:p>
            <a:r>
              <a:rPr lang="en-US" u="sng" dirty="0" smtClean="0"/>
              <a:t>Japan</a:t>
            </a:r>
            <a:r>
              <a:rPr lang="en-US" dirty="0" smtClean="0"/>
              <a:t>: imported labors from China and Korea.</a:t>
            </a:r>
          </a:p>
          <a:p>
            <a:endParaRPr lang="en-US" dirty="0"/>
          </a:p>
          <a:p>
            <a:r>
              <a:rPr lang="en-US" u="sng" dirty="0" smtClean="0"/>
              <a:t>Germany</a:t>
            </a:r>
            <a:r>
              <a:rPr lang="en-US" dirty="0" smtClean="0"/>
              <a:t>: total mobilization (by 1944, the entire economy was geared toward the war effort)</a:t>
            </a:r>
          </a:p>
        </p:txBody>
      </p:sp>
    </p:spTree>
    <p:extLst>
      <p:ext uri="{BB962C8B-B14F-4D97-AF65-F5344CB8AC3E}">
        <p14:creationId xmlns:p14="http://schemas.microsoft.com/office/powerpoint/2010/main" val="4051187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sz="quarter" idx="1"/>
          </p:nvPr>
        </p:nvSpPr>
        <p:spPr/>
        <p:txBody>
          <a:bodyPr/>
          <a:lstStyle/>
          <a:p>
            <a:r>
              <a:rPr lang="en-US" dirty="0" smtClean="0"/>
              <a:t>**What </a:t>
            </a:r>
            <a:r>
              <a:rPr lang="en-US" dirty="0"/>
              <a:t>kinds of social turmoil resulted from the war effort in the United States?</a:t>
            </a:r>
          </a:p>
        </p:txBody>
      </p:sp>
    </p:spTree>
    <p:extLst>
      <p:ext uri="{BB962C8B-B14F-4D97-AF65-F5344CB8AC3E}">
        <p14:creationId xmlns:p14="http://schemas.microsoft.com/office/powerpoint/2010/main" val="41329709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Civic.thmx</Template>
  <TotalTime>89</TotalTime>
  <Words>699</Words>
  <Application>Microsoft Macintosh PowerPoint</Application>
  <PresentationFormat>On-screen Show (4:3)</PresentationFormat>
  <Paragraphs>60</Paragraphs>
  <Slides>18</Slides>
  <Notes>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Civic</vt:lpstr>
      <vt:lpstr>The Home Front and Civilians</vt:lpstr>
      <vt:lpstr>Starter (write down definition)</vt:lpstr>
      <vt:lpstr>Quiz</vt:lpstr>
      <vt:lpstr>Starter</vt:lpstr>
      <vt:lpstr>Objective</vt:lpstr>
      <vt:lpstr>Intro</vt:lpstr>
      <vt:lpstr>Group Work (10 min)</vt:lpstr>
      <vt:lpstr>Answers</vt:lpstr>
      <vt:lpstr>Question</vt:lpstr>
      <vt:lpstr>Answer</vt:lpstr>
      <vt:lpstr>Rosie the Riveter Activity</vt:lpstr>
      <vt:lpstr>PowerPoint Presentation</vt:lpstr>
      <vt:lpstr>PowerPoint Presentation</vt:lpstr>
      <vt:lpstr>Internment Camps</vt:lpstr>
      <vt:lpstr>Internment Camp</vt:lpstr>
      <vt:lpstr>Internment Camp</vt:lpstr>
      <vt:lpstr>DBQ</vt:lpstr>
      <vt:lpstr>Mobilization Summary</vt:lpstr>
    </vt:vector>
  </TitlesOfParts>
  <Company>Germantown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Home Front and Civilians</dc:title>
  <dc:creator>teacher Brooks</dc:creator>
  <cp:lastModifiedBy>teacher Brooks</cp:lastModifiedBy>
  <cp:revision>30</cp:revision>
  <dcterms:created xsi:type="dcterms:W3CDTF">2015-12-06T22:31:02Z</dcterms:created>
  <dcterms:modified xsi:type="dcterms:W3CDTF">2015-12-08T03:11:04Z</dcterms:modified>
</cp:coreProperties>
</file>