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3" r:id="rId3"/>
    <p:sldId id="257" r:id="rId4"/>
    <p:sldId id="264" r:id="rId5"/>
    <p:sldId id="258" r:id="rId6"/>
    <p:sldId id="259" r:id="rId7"/>
    <p:sldId id="260" r:id="rId8"/>
    <p:sldId id="261" r:id="rId9"/>
    <p:sldId id="262" r:id="rId10"/>
    <p:sldId id="276" r:id="rId11"/>
    <p:sldId id="263" r:id="rId12"/>
    <p:sldId id="265" r:id="rId13"/>
    <p:sldId id="266" r:id="rId14"/>
    <p:sldId id="271" r:id="rId15"/>
    <p:sldId id="267" r:id="rId16"/>
    <p:sldId id="268" r:id="rId17"/>
    <p:sldId id="269" r:id="rId18"/>
    <p:sldId id="272" r:id="rId19"/>
    <p:sldId id="279" r:id="rId20"/>
    <p:sldId id="280" r:id="rId21"/>
    <p:sldId id="282" r:id="rId22"/>
    <p:sldId id="273" r:id="rId23"/>
    <p:sldId id="274" r:id="rId24"/>
    <p:sldId id="277"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9" autoAdjust="0"/>
  </p:normalViewPr>
  <p:slideViewPr>
    <p:cSldViewPr snapToGrid="0" snapToObjects="1">
      <p:cViewPr varScale="1">
        <p:scale>
          <a:sx n="67" d="100"/>
          <a:sy n="67"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0F740-5D7A-564F-A3D0-1701E83FBF49}" type="datetimeFigureOut">
              <a:rPr lang="en-US" smtClean="0"/>
              <a:t>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111A5-0D2F-1942-8615-67FB1CAF127A}" type="slidenum">
              <a:rPr lang="en-US" smtClean="0"/>
              <a:t>‹#›</a:t>
            </a:fld>
            <a:endParaRPr lang="en-US"/>
          </a:p>
        </p:txBody>
      </p:sp>
    </p:spTree>
    <p:extLst>
      <p:ext uri="{BB962C8B-B14F-4D97-AF65-F5344CB8AC3E}">
        <p14:creationId xmlns:p14="http://schemas.microsoft.com/office/powerpoint/2010/main" val="1813815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6</a:t>
            </a:fld>
            <a:endParaRPr lang="en-US"/>
          </a:p>
        </p:txBody>
      </p:sp>
    </p:spTree>
    <p:extLst>
      <p:ext uri="{BB962C8B-B14F-4D97-AF65-F5344CB8AC3E}">
        <p14:creationId xmlns:p14="http://schemas.microsoft.com/office/powerpoint/2010/main" val="401091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these people look? What</a:t>
            </a:r>
            <a:r>
              <a:rPr lang="en-US" baseline="0" dirty="0" smtClean="0"/>
              <a:t> do you think the conditions were like in concentration camps?</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22</a:t>
            </a:fld>
            <a:endParaRPr lang="en-US"/>
          </a:p>
        </p:txBody>
      </p:sp>
    </p:spTree>
    <p:extLst>
      <p:ext uri="{BB962C8B-B14F-4D97-AF65-F5344CB8AC3E}">
        <p14:creationId xmlns:p14="http://schemas.microsoft.com/office/powerpoint/2010/main" val="238304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Jew; 2) True; 3) Holocaust</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24</a:t>
            </a:fld>
            <a:endParaRPr lang="en-US"/>
          </a:p>
        </p:txBody>
      </p:sp>
    </p:spTree>
    <p:extLst>
      <p:ext uri="{BB962C8B-B14F-4D97-AF65-F5344CB8AC3E}">
        <p14:creationId xmlns:p14="http://schemas.microsoft.com/office/powerpoint/2010/main" val="106861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25</a:t>
            </a:fld>
            <a:endParaRPr lang="en-US"/>
          </a:p>
        </p:txBody>
      </p:sp>
    </p:spTree>
    <p:extLst>
      <p:ext uri="{BB962C8B-B14F-4D97-AF65-F5344CB8AC3E}">
        <p14:creationId xmlns:p14="http://schemas.microsoft.com/office/powerpoint/2010/main" val="367490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Questions:</a:t>
            </a:r>
          </a:p>
          <a:p>
            <a:r>
              <a:rPr lang="en-US" baseline="0" dirty="0" smtClean="0"/>
              <a:t>What do you think happened to the Warsaw Jews once they arrived at the Nazi labor camps? (worked to death; starved to death; murdered)</a:t>
            </a:r>
          </a:p>
          <a:p>
            <a:endParaRPr lang="en-US" baseline="0" dirty="0" smtClean="0"/>
          </a:p>
          <a:p>
            <a:r>
              <a:rPr lang="en-US" baseline="0" dirty="0" smtClean="0"/>
              <a:t>How did </a:t>
            </a:r>
            <a:r>
              <a:rPr lang="en-US" baseline="0" dirty="0" err="1" smtClean="0"/>
              <a:t>Szpilman</a:t>
            </a:r>
            <a:r>
              <a:rPr lang="en-US" baseline="0" dirty="0" smtClean="0"/>
              <a:t> manage to stay alive? (hid; kept his sanity by playing music in his head)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7</a:t>
            </a:fld>
            <a:endParaRPr lang="en-US"/>
          </a:p>
        </p:txBody>
      </p:sp>
    </p:spTree>
    <p:extLst>
      <p:ext uri="{BB962C8B-B14F-4D97-AF65-F5344CB8AC3E}">
        <p14:creationId xmlns:p14="http://schemas.microsoft.com/office/powerpoint/2010/main" val="427005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Wladyslaw</a:t>
            </a:r>
            <a:r>
              <a:rPr lang="en-US" dirty="0" smtClean="0"/>
              <a:t> </a:t>
            </a:r>
            <a:r>
              <a:rPr lang="en-US" dirty="0" err="1" smtClean="0"/>
              <a:t>Szpilman</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8</a:t>
            </a:fld>
            <a:endParaRPr lang="en-US"/>
          </a:p>
        </p:txBody>
      </p:sp>
    </p:spTree>
    <p:extLst>
      <p:ext uri="{BB962C8B-B14F-4D97-AF65-F5344CB8AC3E}">
        <p14:creationId xmlns:p14="http://schemas.microsoft.com/office/powerpoint/2010/main" val="38973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9</a:t>
            </a:fld>
            <a:endParaRPr lang="en-US"/>
          </a:p>
        </p:txBody>
      </p:sp>
    </p:spTree>
    <p:extLst>
      <p:ext uri="{BB962C8B-B14F-4D97-AF65-F5344CB8AC3E}">
        <p14:creationId xmlns:p14="http://schemas.microsoft.com/office/powerpoint/2010/main" val="398635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11</a:t>
            </a:fld>
            <a:endParaRPr lang="en-US"/>
          </a:p>
        </p:txBody>
      </p:sp>
    </p:spTree>
    <p:extLst>
      <p:ext uri="{BB962C8B-B14F-4D97-AF65-F5344CB8AC3E}">
        <p14:creationId xmlns:p14="http://schemas.microsoft.com/office/powerpoint/2010/main" val="78736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Jews were singled out for persecution</a:t>
            </a:r>
            <a:r>
              <a:rPr lang="en-US" baseline="0" dirty="0" smtClean="0"/>
              <a:t> and extermination for no reason other than their ethnic identity.</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14</a:t>
            </a:fld>
            <a:endParaRPr lang="en-US"/>
          </a:p>
        </p:txBody>
      </p:sp>
    </p:spTree>
    <p:extLst>
      <p:ext uri="{BB962C8B-B14F-4D97-AF65-F5344CB8AC3E}">
        <p14:creationId xmlns:p14="http://schemas.microsoft.com/office/powerpoint/2010/main" val="343490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19</a:t>
            </a:fld>
            <a:endParaRPr lang="en-US"/>
          </a:p>
        </p:txBody>
      </p:sp>
    </p:spTree>
    <p:extLst>
      <p:ext uri="{BB962C8B-B14F-4D97-AF65-F5344CB8AC3E}">
        <p14:creationId xmlns:p14="http://schemas.microsoft.com/office/powerpoint/2010/main" val="73748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 3) B</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20</a:t>
            </a:fld>
            <a:endParaRPr lang="en-US"/>
          </a:p>
        </p:txBody>
      </p:sp>
    </p:spTree>
    <p:extLst>
      <p:ext uri="{BB962C8B-B14F-4D97-AF65-F5344CB8AC3E}">
        <p14:creationId xmlns:p14="http://schemas.microsoft.com/office/powerpoint/2010/main" val="101872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0B3111A5-0D2F-1942-8615-67FB1CAF127A}" type="slidenum">
              <a:rPr lang="en-US" smtClean="0"/>
              <a:t>21</a:t>
            </a:fld>
            <a:endParaRPr lang="en-US"/>
          </a:p>
        </p:txBody>
      </p:sp>
    </p:spTree>
    <p:extLst>
      <p:ext uri="{BB962C8B-B14F-4D97-AF65-F5344CB8AC3E}">
        <p14:creationId xmlns:p14="http://schemas.microsoft.com/office/powerpoint/2010/main" val="150285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1/6/16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1/6/16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1/6/16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1/6/16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mithsonianchannel.com/shows/treblinka-hitlers-killing-machine/0/340386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17</a:t>
            </a:r>
          </a:p>
          <a:p>
            <a:r>
              <a:rPr lang="en-US" dirty="0" smtClean="0"/>
              <a:t>Lesson 4</a:t>
            </a:r>
          </a:p>
          <a:p>
            <a:r>
              <a:rPr lang="en-US" dirty="0" smtClean="0"/>
              <a:t>(Day 1)</a:t>
            </a:r>
            <a:endParaRPr lang="en-US" dirty="0"/>
          </a:p>
        </p:txBody>
      </p:sp>
      <p:sp>
        <p:nvSpPr>
          <p:cNvPr id="3" name="Title 2"/>
          <p:cNvSpPr>
            <a:spLocks noGrp="1"/>
          </p:cNvSpPr>
          <p:nvPr>
            <p:ph type="ctrTitle"/>
          </p:nvPr>
        </p:nvSpPr>
        <p:spPr/>
        <p:txBody>
          <a:bodyPr/>
          <a:lstStyle/>
          <a:p>
            <a:r>
              <a:rPr lang="en-US" dirty="0" smtClean="0"/>
              <a:t>The New Order and the Holocaust</a:t>
            </a:r>
            <a:endParaRPr lang="en-US" dirty="0"/>
          </a:p>
        </p:txBody>
      </p:sp>
    </p:spTree>
    <p:extLst>
      <p:ext uri="{BB962C8B-B14F-4D97-AF65-F5344CB8AC3E}">
        <p14:creationId xmlns:p14="http://schemas.microsoft.com/office/powerpoint/2010/main" val="976661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Order in Europe</a:t>
            </a:r>
          </a:p>
        </p:txBody>
      </p:sp>
      <p:sp>
        <p:nvSpPr>
          <p:cNvPr id="3" name="Content Placeholder 2"/>
          <p:cNvSpPr>
            <a:spLocks noGrp="1"/>
          </p:cNvSpPr>
          <p:nvPr>
            <p:ph sz="quarter" idx="1"/>
          </p:nvPr>
        </p:nvSpPr>
        <p:spPr/>
        <p:txBody>
          <a:bodyPr/>
          <a:lstStyle/>
          <a:p>
            <a:r>
              <a:rPr lang="en-US" dirty="0"/>
              <a:t>In 1942, the Nazi regime occupied most of Europe. </a:t>
            </a:r>
            <a:r>
              <a:rPr lang="en-US" u="sng" dirty="0"/>
              <a:t>Nazis wanted to “Germanize” the areas east of Germany</a:t>
            </a:r>
            <a:r>
              <a:rPr lang="en-US" dirty="0"/>
              <a:t>. </a:t>
            </a:r>
            <a:r>
              <a:rPr lang="en-US" u="sng" dirty="0"/>
              <a:t>This led to Nazis uprooting the inhabitants, forcing millions into slave labor, and moving in ethnic Germans to colonize the area</a:t>
            </a:r>
            <a:r>
              <a:rPr lang="en-US" dirty="0"/>
              <a:t>. </a:t>
            </a:r>
            <a:endParaRPr lang="en-US" dirty="0" smtClean="0"/>
          </a:p>
          <a:p>
            <a:endParaRPr lang="en-US" dirty="0"/>
          </a:p>
          <a:p>
            <a:r>
              <a:rPr lang="en-US" dirty="0" smtClean="0"/>
              <a:t>This </a:t>
            </a:r>
            <a:r>
              <a:rPr lang="en-US" dirty="0"/>
              <a:t>resettlement was a part of Hitler’s master plan. </a:t>
            </a:r>
          </a:p>
        </p:txBody>
      </p:sp>
    </p:spTree>
    <p:extLst>
      <p:ext uri="{BB962C8B-B14F-4D97-AF65-F5344CB8AC3E}">
        <p14:creationId xmlns:p14="http://schemas.microsoft.com/office/powerpoint/2010/main" val="767438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l="-1"/>
          <a:stretch/>
        </p:blipFill>
        <p:spPr>
          <a:xfrm>
            <a:off x="0" y="0"/>
            <a:ext cx="9143999" cy="6858000"/>
          </a:xfrm>
        </p:spPr>
      </p:pic>
    </p:spTree>
    <p:extLst>
      <p:ext uri="{BB962C8B-B14F-4D97-AF65-F5344CB8AC3E}">
        <p14:creationId xmlns:p14="http://schemas.microsoft.com/office/powerpoint/2010/main" val="1153641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quarter" idx="1"/>
          </p:nvPr>
        </p:nvSpPr>
        <p:spPr/>
        <p:txBody>
          <a:bodyPr/>
          <a:lstStyle/>
          <a:p>
            <a:r>
              <a:rPr lang="en-US" dirty="0" smtClean="0"/>
              <a:t>9 - 11 million Jews in Europe during Hitler’s rise. Most lived outside of Germany.</a:t>
            </a:r>
          </a:p>
          <a:p>
            <a:endParaRPr lang="en-US" dirty="0"/>
          </a:p>
          <a:p>
            <a:r>
              <a:rPr lang="en-US" u="sng" dirty="0" smtClean="0"/>
              <a:t>Hitler blamed the Jews for Germany’s defeat in WWI and the Great Depression. He also promoted a belief in the racial superiority of the German people</a:t>
            </a:r>
            <a:r>
              <a:rPr lang="en-US" dirty="0" smtClean="0"/>
              <a:t>. </a:t>
            </a:r>
          </a:p>
          <a:p>
            <a:endParaRPr lang="en-US" dirty="0" smtClean="0"/>
          </a:p>
          <a:p>
            <a:r>
              <a:rPr lang="en-US" dirty="0" smtClean="0"/>
              <a:t>**Heinrich Himmler, the leader of the SS, was given responsibility for the </a:t>
            </a:r>
            <a:r>
              <a:rPr lang="en-US" b="1" dirty="0" smtClean="0"/>
              <a:t>Final Solution</a:t>
            </a:r>
            <a:r>
              <a:rPr lang="en-US" dirty="0" smtClean="0"/>
              <a:t> – the Nazi’s plan of deliberate mass execution of Jews.**</a:t>
            </a:r>
            <a:endParaRPr lang="en-US" dirty="0"/>
          </a:p>
          <a:p>
            <a:endParaRPr lang="en-US" dirty="0"/>
          </a:p>
        </p:txBody>
      </p:sp>
    </p:spTree>
    <p:extLst>
      <p:ext uri="{BB962C8B-B14F-4D97-AF65-F5344CB8AC3E}">
        <p14:creationId xmlns:p14="http://schemas.microsoft.com/office/powerpoint/2010/main" val="1571575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Holocaust</a:t>
            </a:r>
          </a:p>
        </p:txBody>
      </p:sp>
      <p:sp>
        <p:nvSpPr>
          <p:cNvPr id="3" name="Content Placeholder 2"/>
          <p:cNvSpPr>
            <a:spLocks noGrp="1"/>
          </p:cNvSpPr>
          <p:nvPr>
            <p:ph sz="quarter" idx="1"/>
          </p:nvPr>
        </p:nvSpPr>
        <p:spPr/>
        <p:txBody>
          <a:bodyPr>
            <a:normAutofit/>
          </a:bodyPr>
          <a:lstStyle/>
          <a:p>
            <a:r>
              <a:rPr lang="en-US" dirty="0" smtClean="0"/>
              <a:t>At first, some Jews were forced into </a:t>
            </a:r>
            <a:r>
              <a:rPr lang="en-US" b="1" dirty="0" smtClean="0"/>
              <a:t>ghettos</a:t>
            </a:r>
            <a:r>
              <a:rPr lang="en-US" dirty="0" smtClean="0"/>
              <a:t>, or a confined area within a city where minorities live.</a:t>
            </a:r>
          </a:p>
          <a:p>
            <a:pPr lvl="1"/>
            <a:r>
              <a:rPr lang="en-US" dirty="0" smtClean="0"/>
              <a:t>Warsaw ghetto in Poland was the most notorious. It housed 400,000 people. Most of these people eventually starved to death or were murdered by Nazis.</a:t>
            </a:r>
          </a:p>
          <a:p>
            <a:endParaRPr lang="en-US" dirty="0" smtClean="0"/>
          </a:p>
          <a:p>
            <a:r>
              <a:rPr lang="en-US" dirty="0" smtClean="0"/>
              <a:t>Others were sent to labor camps called </a:t>
            </a:r>
            <a:r>
              <a:rPr lang="en-US" b="1" dirty="0" smtClean="0"/>
              <a:t>concentration camps</a:t>
            </a:r>
            <a:r>
              <a:rPr lang="en-US" dirty="0" smtClean="0"/>
              <a:t>. Here, prisoners were forced to work, endured severe hunger, and some were subjected to medical experiments.</a:t>
            </a:r>
            <a:endParaRPr lang="en-US" b="1" dirty="0"/>
          </a:p>
          <a:p>
            <a:endParaRPr lang="en-US" dirty="0"/>
          </a:p>
        </p:txBody>
      </p:sp>
    </p:spTree>
    <p:extLst>
      <p:ext uri="{BB962C8B-B14F-4D97-AF65-F5344CB8AC3E}">
        <p14:creationId xmlns:p14="http://schemas.microsoft.com/office/powerpoint/2010/main" val="32260928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 Nazi Death Squads</a:t>
            </a:r>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“The </a:t>
            </a:r>
            <a:r>
              <a:rPr lang="en-US" dirty="0"/>
              <a:t>unit selected for this task would enter a village or city and order the prominent Jewish citizens to call together all Jews for the purpose of resettlement. They were asked to hand over their personal belongings to the leaders of the unit, and shortly before the execution, to surrender their outer clothing. The men, women and children were led to a place of execution which usually was located beside a deepened antitank ditch. Then they were shot, kneeling or standing, and the corpses were thrown into the ditch</a:t>
            </a:r>
            <a:r>
              <a:rPr lang="en-US" dirty="0" smtClean="0"/>
              <a:t>.”</a:t>
            </a:r>
          </a:p>
          <a:p>
            <a:endParaRPr lang="en-US" dirty="0"/>
          </a:p>
          <a:p>
            <a:r>
              <a:rPr lang="en-US" dirty="0" smtClean="0"/>
              <a:t>How do the actions described above exemplify genocide?</a:t>
            </a:r>
            <a:endParaRPr lang="en-US" dirty="0"/>
          </a:p>
        </p:txBody>
      </p:sp>
    </p:spTree>
    <p:extLst>
      <p:ext uri="{BB962C8B-B14F-4D97-AF65-F5344CB8AC3E}">
        <p14:creationId xmlns:p14="http://schemas.microsoft.com/office/powerpoint/2010/main" val="3857923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quarter" idx="1"/>
          </p:nvPr>
        </p:nvSpPr>
        <p:spPr/>
        <p:txBody>
          <a:bodyPr/>
          <a:lstStyle/>
          <a:p>
            <a:r>
              <a:rPr lang="en-US" dirty="0" smtClean="0"/>
              <a:t>Hitler’s forces also carried out large scale executions of Jews. The Nazis established mobile killing units (SS death squads) to destroy Jews who lived in occupied areas.</a:t>
            </a:r>
          </a:p>
          <a:p>
            <a:pPr lvl="1"/>
            <a:r>
              <a:rPr lang="en-US" dirty="0" smtClean="0"/>
              <a:t>35,000 Jews were murdered at a place called </a:t>
            </a:r>
            <a:r>
              <a:rPr lang="en-US" dirty="0" err="1" smtClean="0"/>
              <a:t>Babi</a:t>
            </a:r>
            <a:r>
              <a:rPr lang="en-US" dirty="0" smtClean="0"/>
              <a:t> </a:t>
            </a:r>
            <a:r>
              <a:rPr lang="en-US" dirty="0" err="1" smtClean="0"/>
              <a:t>Yar</a:t>
            </a:r>
            <a:r>
              <a:rPr lang="en-US" dirty="0" smtClean="0"/>
              <a:t> in the Soviet Union over a two-day period.</a:t>
            </a:r>
          </a:p>
          <a:p>
            <a:pPr marL="0" indent="0">
              <a:buNone/>
            </a:pPr>
            <a:endParaRPr lang="en-US" dirty="0" smtClean="0"/>
          </a:p>
          <a:p>
            <a:r>
              <a:rPr lang="en-US" dirty="0" smtClean="0"/>
              <a:t>Even though a million Jews had been killed by the death squads and in the ghettos, the Nazis believed it was going to slow.</a:t>
            </a:r>
          </a:p>
        </p:txBody>
      </p:sp>
    </p:spTree>
    <p:extLst>
      <p:ext uri="{BB962C8B-B14F-4D97-AF65-F5344CB8AC3E}">
        <p14:creationId xmlns:p14="http://schemas.microsoft.com/office/powerpoint/2010/main" val="10954905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quarter" idx="1"/>
          </p:nvPr>
        </p:nvSpPr>
        <p:spPr/>
        <p:txBody>
          <a:bodyPr/>
          <a:lstStyle/>
          <a:p>
            <a:r>
              <a:rPr lang="en-US" dirty="0" smtClean="0"/>
              <a:t>**Therefore, the Germans built special concentration camps in Poland, known as </a:t>
            </a:r>
            <a:r>
              <a:rPr lang="en-US" u="sng" dirty="0" smtClean="0"/>
              <a:t>death camps</a:t>
            </a:r>
            <a:r>
              <a:rPr lang="en-US" dirty="0" smtClean="0"/>
              <a:t>, for the main purpose of killing large number of Jews and destroying the bodies.**</a:t>
            </a:r>
          </a:p>
          <a:p>
            <a:endParaRPr lang="en-US" dirty="0"/>
          </a:p>
          <a:p>
            <a:r>
              <a:rPr lang="en-US" dirty="0" smtClean="0"/>
              <a:t>The largest of these death camps was </a:t>
            </a:r>
            <a:r>
              <a:rPr lang="en-US" b="1" dirty="0" smtClean="0"/>
              <a:t>Auschwitz</a:t>
            </a:r>
            <a:r>
              <a:rPr lang="en-US" dirty="0" smtClean="0"/>
              <a:t>.</a:t>
            </a:r>
          </a:p>
          <a:p>
            <a:endParaRPr lang="en-US" dirty="0"/>
          </a:p>
          <a:p>
            <a:r>
              <a:rPr lang="en-US" dirty="0" smtClean="0"/>
              <a:t>These camps had specifically designed gas chambers where thousands of people were killed a day.</a:t>
            </a:r>
            <a:endParaRPr lang="en-US" dirty="0"/>
          </a:p>
        </p:txBody>
      </p:sp>
    </p:spTree>
    <p:extLst>
      <p:ext uri="{BB962C8B-B14F-4D97-AF65-F5344CB8AC3E}">
        <p14:creationId xmlns:p14="http://schemas.microsoft.com/office/powerpoint/2010/main" val="2343640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Victims</a:t>
            </a:r>
            <a:endParaRPr lang="en-US" dirty="0"/>
          </a:p>
        </p:txBody>
      </p:sp>
      <p:sp>
        <p:nvSpPr>
          <p:cNvPr id="3" name="Content Placeholder 2"/>
          <p:cNvSpPr>
            <a:spLocks noGrp="1"/>
          </p:cNvSpPr>
          <p:nvPr>
            <p:ph sz="quarter" idx="1"/>
          </p:nvPr>
        </p:nvSpPr>
        <p:spPr/>
        <p:txBody>
          <a:bodyPr/>
          <a:lstStyle/>
          <a:p>
            <a:r>
              <a:rPr lang="en-US" dirty="0" smtClean="0"/>
              <a:t>**The </a:t>
            </a:r>
            <a:r>
              <a:rPr lang="en-US" dirty="0"/>
              <a:t>Nazis killed approximately </a:t>
            </a:r>
            <a:r>
              <a:rPr lang="en-US" u="sng" dirty="0" smtClean="0"/>
              <a:t>6 million Jews</a:t>
            </a:r>
            <a:r>
              <a:rPr lang="en-US" dirty="0" smtClean="0"/>
              <a:t> </a:t>
            </a:r>
            <a:r>
              <a:rPr lang="en-US" dirty="0"/>
              <a:t>and </a:t>
            </a:r>
            <a:r>
              <a:rPr lang="en-US" u="sng" dirty="0" smtClean="0"/>
              <a:t>9-10 million non</a:t>
            </a:r>
            <a:r>
              <a:rPr lang="en-US" u="sng" dirty="0"/>
              <a:t>–Jewish </a:t>
            </a:r>
            <a:r>
              <a:rPr lang="en-US" u="sng" dirty="0" smtClean="0"/>
              <a:t>people</a:t>
            </a:r>
            <a:r>
              <a:rPr lang="en-US" dirty="0" smtClean="0"/>
              <a:t>. 2 of every 3 Jews in Europe died</a:t>
            </a:r>
          </a:p>
          <a:p>
            <a:endParaRPr lang="en-US" dirty="0"/>
          </a:p>
          <a:p>
            <a:r>
              <a:rPr lang="en-US" dirty="0" smtClean="0"/>
              <a:t>The mass murder of the Jews by the Nazis is known as the </a:t>
            </a:r>
            <a:r>
              <a:rPr lang="en-US" b="1" dirty="0" smtClean="0"/>
              <a:t>Holocaust</a:t>
            </a:r>
            <a:r>
              <a:rPr lang="en-US" dirty="0" smtClean="0"/>
              <a:t>. </a:t>
            </a:r>
            <a:endParaRPr lang="en-US" dirty="0"/>
          </a:p>
        </p:txBody>
      </p:sp>
    </p:spTree>
    <p:extLst>
      <p:ext uri="{BB962C8B-B14F-4D97-AF65-F5344CB8AC3E}">
        <p14:creationId xmlns:p14="http://schemas.microsoft.com/office/powerpoint/2010/main" val="3217971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Reacts</a:t>
            </a:r>
            <a:endParaRPr lang="en-US" dirty="0"/>
          </a:p>
        </p:txBody>
      </p:sp>
      <p:sp>
        <p:nvSpPr>
          <p:cNvPr id="3" name="Content Placeholder 2"/>
          <p:cNvSpPr>
            <a:spLocks noGrp="1"/>
          </p:cNvSpPr>
          <p:nvPr>
            <p:ph sz="quarter" idx="1"/>
          </p:nvPr>
        </p:nvSpPr>
        <p:spPr/>
        <p:txBody>
          <a:bodyPr/>
          <a:lstStyle/>
          <a:p>
            <a:r>
              <a:rPr lang="en-US" dirty="0" smtClean="0"/>
              <a:t>The Allies heard the reports of widespread killing of Jews in Europe. The reports at first </a:t>
            </a:r>
            <a:r>
              <a:rPr lang="en-US" smtClean="0"/>
              <a:t>seemed </a:t>
            </a:r>
            <a:r>
              <a:rPr lang="en-US" smtClean="0"/>
              <a:t>too horrific </a:t>
            </a:r>
            <a:r>
              <a:rPr lang="en-US" dirty="0" smtClean="0"/>
              <a:t>to believe. But once confirmed, some action was taken to rescue Jews. Though, the Allies main focus was on ending the war.</a:t>
            </a:r>
          </a:p>
          <a:p>
            <a:endParaRPr lang="en-US" dirty="0"/>
          </a:p>
          <a:p>
            <a:r>
              <a:rPr lang="en-US" dirty="0" smtClean="0"/>
              <a:t>It wasn’t until after the war that the full extent of the horror was uncovered. </a:t>
            </a:r>
            <a:endParaRPr lang="en-US" dirty="0"/>
          </a:p>
        </p:txBody>
      </p:sp>
    </p:spTree>
    <p:extLst>
      <p:ext uri="{BB962C8B-B14F-4D97-AF65-F5344CB8AC3E}">
        <p14:creationId xmlns:p14="http://schemas.microsoft.com/office/powerpoint/2010/main" val="2309622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Chart</a:t>
            </a:r>
            <a:endParaRPr lang="en-US" dirty="0"/>
          </a:p>
        </p:txBody>
      </p:sp>
      <p:sp>
        <p:nvSpPr>
          <p:cNvPr id="3" name="Text Placeholder 2"/>
          <p:cNvSpPr>
            <a:spLocks noGrp="1"/>
          </p:cNvSpPr>
          <p:nvPr>
            <p:ph type="body" sz="half" idx="3"/>
          </p:nvPr>
        </p:nvSpPr>
        <p:spPr/>
        <p:txBody>
          <a:bodyPr/>
          <a:lstStyle/>
          <a:p>
            <a:r>
              <a:rPr lang="en-US" dirty="0" smtClean="0"/>
              <a:t>Question</a:t>
            </a:r>
            <a:endParaRPr lang="en-US" dirty="0"/>
          </a:p>
        </p:txBody>
      </p:sp>
      <p:pic>
        <p:nvPicPr>
          <p:cNvPr id="7" name="Content Placeholder 6" descr="Screen shot 2015-12-28 at 1.08.35 PM.png"/>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t="-33" r="354" b="-1"/>
          <a:stretch/>
        </p:blipFill>
        <p:spPr>
          <a:xfrm>
            <a:off x="1" y="2255520"/>
            <a:ext cx="4634884" cy="4602480"/>
          </a:xfrm>
        </p:spPr>
      </p:pic>
      <p:pic>
        <p:nvPicPr>
          <p:cNvPr id="8" name="Content Placeholder 7" descr="Screen shot 2015-12-28 at 1.10.01 P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11330" b="-33210"/>
          <a:stretch/>
        </p:blipFill>
        <p:spPr>
          <a:xfrm>
            <a:off x="4800600" y="2471738"/>
            <a:ext cx="4038600" cy="3821112"/>
          </a:xfrm>
        </p:spPr>
      </p:pic>
      <p:sp>
        <p:nvSpPr>
          <p:cNvPr id="6" name="Title 5"/>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88554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r>
              <a:rPr lang="en-US" smtClean="0">
                <a:hlinkClick r:id="rId2"/>
              </a:rPr>
              <a:t>Treblinka</a:t>
            </a:r>
            <a:endParaRPr lang="en-US"/>
          </a:p>
        </p:txBody>
      </p:sp>
    </p:spTree>
    <p:extLst>
      <p:ext uri="{BB962C8B-B14F-4D97-AF65-F5344CB8AC3E}">
        <p14:creationId xmlns:p14="http://schemas.microsoft.com/office/powerpoint/2010/main" val="1812321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sz="half" idx="3"/>
          </p:nvPr>
        </p:nvSpPr>
        <p:spPr/>
        <p:txBody>
          <a:bodyPr/>
          <a:lstStyle/>
          <a:p>
            <a:endParaRPr lang="en-US"/>
          </a:p>
        </p:txBody>
      </p:sp>
      <p:pic>
        <p:nvPicPr>
          <p:cNvPr id="7" name="Content Placeholder 6" descr="Screen shot 2015-12-28 at 1.10.54 PM.png"/>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t="-748" b="-622"/>
          <a:stretch/>
        </p:blipFill>
        <p:spPr>
          <a:xfrm>
            <a:off x="301625" y="2256974"/>
            <a:ext cx="4041775" cy="4242249"/>
          </a:xfrm>
        </p:spPr>
      </p:pic>
      <p:pic>
        <p:nvPicPr>
          <p:cNvPr id="8" name="Content Placeholder 7" descr="Screen shot 2015-12-28 at 1.11.52 P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b="-19720"/>
          <a:stretch/>
        </p:blipFill>
        <p:spPr>
          <a:xfrm>
            <a:off x="4800600" y="2471738"/>
            <a:ext cx="4038600" cy="3821112"/>
          </a:xfrm>
        </p:spPr>
      </p:pic>
      <p:sp>
        <p:nvSpPr>
          <p:cNvPr id="6" name="Title 5"/>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444018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4" name="Content Placeholder 3" descr="Screen shot 2015-12-28 at 1.12.59 PM.png"/>
          <p:cNvPicPr>
            <a:picLocks noGrp="1" noChangeAspect="1"/>
          </p:cNvPicPr>
          <p:nvPr>
            <p:ph sz="quarter" idx="1"/>
          </p:nvPr>
        </p:nvPicPr>
        <p:blipFill>
          <a:blip r:embed="rId3">
            <a:extLst>
              <a:ext uri="{28A0092B-C50C-407E-A947-70E740481C1C}">
                <a14:useLocalDpi xmlns:a14="http://schemas.microsoft.com/office/drawing/2010/main" val="0"/>
              </a:ext>
            </a:extLst>
          </a:blip>
          <a:srcRect l="-34817" r="-34817"/>
          <a:stretch>
            <a:fillRect/>
          </a:stretch>
        </p:blipFill>
        <p:spPr>
          <a:xfrm>
            <a:off x="301625" y="1527175"/>
            <a:ext cx="8504238" cy="4572000"/>
          </a:xfrm>
        </p:spPr>
      </p:pic>
    </p:spTree>
    <p:extLst>
      <p:ext uri="{BB962C8B-B14F-4D97-AF65-F5344CB8AC3E}">
        <p14:creationId xmlns:p14="http://schemas.microsoft.com/office/powerpoint/2010/main" val="1958458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l="-358" t="57" r="358" b="-3979"/>
          <a:stretch/>
        </p:blipFill>
        <p:spPr>
          <a:xfrm>
            <a:off x="301752" y="384367"/>
            <a:ext cx="8503920" cy="6473634"/>
          </a:xfrm>
        </p:spPr>
      </p:pic>
    </p:spTree>
    <p:extLst>
      <p:ext uri="{BB962C8B-B14F-4D97-AF65-F5344CB8AC3E}">
        <p14:creationId xmlns:p14="http://schemas.microsoft.com/office/powerpoint/2010/main" val="297045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t="-1079" b="-2532"/>
          <a:stretch/>
        </p:blipFill>
        <p:spPr>
          <a:xfrm>
            <a:off x="184789" y="228600"/>
            <a:ext cx="8503920" cy="6005711"/>
          </a:xfrm>
        </p:spPr>
      </p:pic>
    </p:spTree>
    <p:extLst>
      <p:ext uri="{BB962C8B-B14F-4D97-AF65-F5344CB8AC3E}">
        <p14:creationId xmlns:p14="http://schemas.microsoft.com/office/powerpoint/2010/main" val="219212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r>
              <a:rPr lang="en-US" dirty="0" smtClean="0"/>
              <a:t>1) Adolf Hitler blamed ____ for Germany’s problems?</a:t>
            </a:r>
          </a:p>
          <a:p>
            <a:pPr marL="0" indent="0">
              <a:buNone/>
            </a:pPr>
            <a:endParaRPr lang="en-US" dirty="0" smtClean="0"/>
          </a:p>
          <a:p>
            <a:r>
              <a:rPr lang="en-US" dirty="0"/>
              <a:t>2</a:t>
            </a:r>
            <a:r>
              <a:rPr lang="en-US" dirty="0" smtClean="0"/>
              <a:t>) True/False: </a:t>
            </a:r>
            <a:r>
              <a:rPr lang="en-US" dirty="0"/>
              <a:t>The Final Solution was the deliberate, mass execution of Jewish prisoners. </a:t>
            </a:r>
            <a:endParaRPr lang="en-US" dirty="0" smtClean="0"/>
          </a:p>
          <a:p>
            <a:pPr marL="0" indent="0">
              <a:buNone/>
            </a:pPr>
            <a:endParaRPr lang="en-US" dirty="0" smtClean="0"/>
          </a:p>
          <a:p>
            <a:r>
              <a:rPr lang="en-US" dirty="0"/>
              <a:t>3) The Nazi campaign of genocide against the Jews is known today as the </a:t>
            </a:r>
            <a:r>
              <a:rPr lang="en-US" dirty="0" smtClean="0"/>
              <a:t>____.</a:t>
            </a:r>
          </a:p>
        </p:txBody>
      </p:sp>
    </p:spTree>
    <p:extLst>
      <p:ext uri="{BB962C8B-B14F-4D97-AF65-F5344CB8AC3E}">
        <p14:creationId xmlns:p14="http://schemas.microsoft.com/office/powerpoint/2010/main" val="182399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5-12-28 at 10.32.02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1"/>
          <a:stretch/>
        </p:blipFill>
        <p:spPr>
          <a:xfrm>
            <a:off x="0" y="0"/>
            <a:ext cx="9144000" cy="6858000"/>
          </a:xfrm>
        </p:spPr>
      </p:pic>
    </p:spTree>
    <p:extLst>
      <p:ext uri="{BB962C8B-B14F-4D97-AF65-F5344CB8AC3E}">
        <p14:creationId xmlns:p14="http://schemas.microsoft.com/office/powerpoint/2010/main" val="378983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sp>
        <p:nvSpPr>
          <p:cNvPr id="3" name="Content Placeholder 2"/>
          <p:cNvSpPr>
            <a:spLocks noGrp="1"/>
          </p:cNvSpPr>
          <p:nvPr>
            <p:ph sz="quarter" idx="1"/>
          </p:nvPr>
        </p:nvSpPr>
        <p:spPr/>
        <p:txBody>
          <a:bodyPr/>
          <a:lstStyle/>
          <a:p>
            <a:r>
              <a:rPr lang="en-US" dirty="0" smtClean="0"/>
              <a:t>What is genocide? Any examples?</a:t>
            </a:r>
            <a:endParaRPr lang="en-US" dirty="0"/>
          </a:p>
        </p:txBody>
      </p:sp>
    </p:spTree>
    <p:extLst>
      <p:ext uri="{BB962C8B-B14F-4D97-AF65-F5344CB8AC3E}">
        <p14:creationId xmlns:p14="http://schemas.microsoft.com/office/powerpoint/2010/main" val="88913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p:txBody>
          <a:bodyPr/>
          <a:lstStyle/>
          <a:p>
            <a:r>
              <a:rPr lang="en-US" b="1" dirty="0" smtClean="0"/>
              <a:t>Genocide</a:t>
            </a:r>
            <a:r>
              <a:rPr lang="en-US" dirty="0" smtClean="0"/>
              <a:t>: </a:t>
            </a:r>
            <a:r>
              <a:rPr lang="en-US" dirty="0"/>
              <a:t>the deliberate mass murder or physical extinction of a particular racial, political, or cultural group.</a:t>
            </a:r>
            <a:endParaRPr lang="en-US" b="1" dirty="0"/>
          </a:p>
          <a:p>
            <a:endParaRPr lang="en-US" dirty="0"/>
          </a:p>
        </p:txBody>
      </p:sp>
    </p:spTree>
    <p:extLst>
      <p:ext uri="{BB962C8B-B14F-4D97-AF65-F5344CB8AC3E}">
        <p14:creationId xmlns:p14="http://schemas.microsoft.com/office/powerpoint/2010/main" val="2757210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and Standard</a:t>
            </a:r>
            <a:endParaRPr lang="en-US" dirty="0"/>
          </a:p>
        </p:txBody>
      </p:sp>
      <p:sp>
        <p:nvSpPr>
          <p:cNvPr id="3" name="Content Placeholder 2"/>
          <p:cNvSpPr>
            <a:spLocks noGrp="1"/>
          </p:cNvSpPr>
          <p:nvPr>
            <p:ph sz="quarter" idx="1"/>
          </p:nvPr>
        </p:nvSpPr>
        <p:spPr/>
        <p:txBody>
          <a:bodyPr/>
          <a:lstStyle/>
          <a:p>
            <a:r>
              <a:rPr lang="en-US" dirty="0" smtClean="0"/>
              <a:t>Students will understand the causes and effects of the Holocaust.</a:t>
            </a:r>
            <a:endParaRPr lang="en-US" dirty="0"/>
          </a:p>
        </p:txBody>
      </p:sp>
      <p:pic>
        <p:nvPicPr>
          <p:cNvPr id="4" name="Picture 3" descr="Screen shot 2015-12-28 at 9.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931" y="4311126"/>
            <a:ext cx="5902239" cy="2019300"/>
          </a:xfrm>
          <a:prstGeom prst="rect">
            <a:avLst/>
          </a:prstGeom>
        </p:spPr>
      </p:pic>
    </p:spTree>
    <p:extLst>
      <p:ext uri="{BB962C8B-B14F-4D97-AF65-F5344CB8AC3E}">
        <p14:creationId xmlns:p14="http://schemas.microsoft.com/office/powerpoint/2010/main" val="21039465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8 at 9.07.03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356" r="357" b="-7002"/>
          <a:stretch/>
        </p:blipFill>
        <p:spPr>
          <a:xfrm>
            <a:off x="0" y="-33261"/>
            <a:ext cx="9143999" cy="7403319"/>
          </a:xfrm>
        </p:spPr>
      </p:pic>
    </p:spTree>
    <p:extLst>
      <p:ext uri="{BB962C8B-B14F-4D97-AF65-F5344CB8AC3E}">
        <p14:creationId xmlns:p14="http://schemas.microsoft.com/office/powerpoint/2010/main" val="22849417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8 at 9.08.07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2348"/>
          <a:stretch/>
        </p:blipFill>
        <p:spPr>
          <a:xfrm>
            <a:off x="0" y="-160996"/>
            <a:ext cx="9144000" cy="7018996"/>
          </a:xfrm>
        </p:spPr>
      </p:pic>
    </p:spTree>
    <p:extLst>
      <p:ext uri="{BB962C8B-B14F-4D97-AF65-F5344CB8AC3E}">
        <p14:creationId xmlns:p14="http://schemas.microsoft.com/office/powerpoint/2010/main" val="651473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12-28 at 9.15.00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335"/>
          <a:stretch/>
        </p:blipFill>
        <p:spPr>
          <a:xfrm>
            <a:off x="0" y="0"/>
            <a:ext cx="9144000" cy="6858000"/>
          </a:xfrm>
        </p:spPr>
      </p:pic>
    </p:spTree>
    <p:extLst>
      <p:ext uri="{BB962C8B-B14F-4D97-AF65-F5344CB8AC3E}">
        <p14:creationId xmlns:p14="http://schemas.microsoft.com/office/powerpoint/2010/main" val="1185595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Order in Europe</a:t>
            </a:r>
          </a:p>
        </p:txBody>
      </p:sp>
      <p:sp>
        <p:nvSpPr>
          <p:cNvPr id="3" name="Content Placeholder 2"/>
          <p:cNvSpPr>
            <a:spLocks noGrp="1"/>
          </p:cNvSpPr>
          <p:nvPr>
            <p:ph sz="quarter" idx="1"/>
          </p:nvPr>
        </p:nvSpPr>
        <p:spPr/>
        <p:txBody>
          <a:bodyPr>
            <a:normAutofit/>
          </a:bodyPr>
          <a:lstStyle/>
          <a:p>
            <a:r>
              <a:rPr lang="en-US" dirty="0" smtClean="0"/>
              <a:t>Hitler believed that Germans were a superior race. His master plan was to build an Aryan racial empire. This led the killing of Jews and others he considered inferior.</a:t>
            </a:r>
          </a:p>
          <a:p>
            <a:endParaRPr lang="en-US" dirty="0" smtClean="0"/>
          </a:p>
          <a:p>
            <a:r>
              <a:rPr lang="en-US" dirty="0" smtClean="0"/>
              <a:t>Hitler was also able to convince Germans that they were a superior race and that other races were inferior (e.g., Jews), this contributed to German anti-Semitism.</a:t>
            </a:r>
            <a:endParaRPr lang="en-US" dirty="0"/>
          </a:p>
        </p:txBody>
      </p:sp>
    </p:spTree>
    <p:extLst>
      <p:ext uri="{BB962C8B-B14F-4D97-AF65-F5344CB8AC3E}">
        <p14:creationId xmlns:p14="http://schemas.microsoft.com/office/powerpoint/2010/main" val="29224330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309</TotalTime>
  <Words>888</Words>
  <Application>Microsoft Macintosh PowerPoint</Application>
  <PresentationFormat>On-screen Show (4:3)</PresentationFormat>
  <Paragraphs>89</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The New Order and the Holocaust</vt:lpstr>
      <vt:lpstr>Video</vt:lpstr>
      <vt:lpstr>Starter</vt:lpstr>
      <vt:lpstr>Answer</vt:lpstr>
      <vt:lpstr>Objective and Standard</vt:lpstr>
      <vt:lpstr>PowerPoint Presentation</vt:lpstr>
      <vt:lpstr>PowerPoint Presentation</vt:lpstr>
      <vt:lpstr>PowerPoint Presentation</vt:lpstr>
      <vt:lpstr>New Order in Europe</vt:lpstr>
      <vt:lpstr>New Order in Europe</vt:lpstr>
      <vt:lpstr>PowerPoint Presentation</vt:lpstr>
      <vt:lpstr>Holocaust</vt:lpstr>
      <vt:lpstr>Holocaust</vt:lpstr>
      <vt:lpstr>DBQ – Nazi Death Squads</vt:lpstr>
      <vt:lpstr>Holocaust</vt:lpstr>
      <vt:lpstr>Holocaust</vt:lpstr>
      <vt:lpstr>The Victims</vt:lpstr>
      <vt:lpstr>The World Reacts</vt:lpstr>
      <vt:lpstr>Questions</vt:lpstr>
      <vt:lpstr>Questions</vt:lpstr>
      <vt:lpstr>Question</vt:lpstr>
      <vt:lpstr>PowerPoint Presentation</vt:lpstr>
      <vt:lpstr>PowerPoint Presentation</vt:lpstr>
      <vt:lpstr>Exit Ticket</vt:lpstr>
      <vt:lpstr>PowerPoint Presentation</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Order and the Holocaust</dc:title>
  <dc:creator>teacher Brooks</dc:creator>
  <cp:lastModifiedBy>teacher Brooks</cp:lastModifiedBy>
  <cp:revision>44</cp:revision>
  <dcterms:created xsi:type="dcterms:W3CDTF">2015-12-28T14:53:59Z</dcterms:created>
  <dcterms:modified xsi:type="dcterms:W3CDTF">2016-01-06T16:37:14Z</dcterms:modified>
</cp:coreProperties>
</file>