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0" r:id="rId3"/>
    <p:sldId id="257" r:id="rId4"/>
    <p:sldId id="261" r:id="rId5"/>
    <p:sldId id="273" r:id="rId6"/>
    <p:sldId id="262" r:id="rId7"/>
    <p:sldId id="274" r:id="rId8"/>
    <p:sldId id="269" r:id="rId9"/>
    <p:sldId id="263" r:id="rId10"/>
    <p:sldId id="275" r:id="rId11"/>
    <p:sldId id="267" r:id="rId12"/>
    <p:sldId id="264" r:id="rId13"/>
    <p:sldId id="265" r:id="rId14"/>
    <p:sldId id="268" r:id="rId15"/>
    <p:sldId id="266" r:id="rId16"/>
    <p:sldId id="258" r:id="rId17"/>
    <p:sldId id="259" r:id="rId18"/>
    <p:sldId id="270" r:id="rId19"/>
    <p:sldId id="271"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51" autoAdjust="0"/>
  </p:normalViewPr>
  <p:slideViewPr>
    <p:cSldViewPr snapToGrid="0" snapToObjects="1">
      <p:cViewPr varScale="1">
        <p:scale>
          <a:sx n="69" d="100"/>
          <a:sy n="69" d="100"/>
        </p:scale>
        <p:origin x="-9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E6D58-EA2A-844A-A1DF-17C9187778AA}" type="datetimeFigureOut">
              <a:rPr lang="en-US" smtClean="0"/>
              <a:t>12/29/15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A1090-C03B-2740-B305-CC6F9BFBDD36}" type="slidenum">
              <a:rPr lang="en-US" smtClean="0"/>
              <a:t>‹#›</a:t>
            </a:fld>
            <a:endParaRPr lang="en-US"/>
          </a:p>
        </p:txBody>
      </p:sp>
    </p:spTree>
    <p:extLst>
      <p:ext uri="{BB962C8B-B14F-4D97-AF65-F5344CB8AC3E}">
        <p14:creationId xmlns:p14="http://schemas.microsoft.com/office/powerpoint/2010/main" val="3135895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Saving Private Ryan - Omaha Beach Scene</a:t>
            </a:r>
            <a:endParaRPr lang="en-US" dirty="0"/>
          </a:p>
        </p:txBody>
      </p:sp>
      <p:sp>
        <p:nvSpPr>
          <p:cNvPr id="4" name="Slide Number Placeholder 3"/>
          <p:cNvSpPr>
            <a:spLocks noGrp="1"/>
          </p:cNvSpPr>
          <p:nvPr>
            <p:ph type="sldNum" sz="quarter" idx="10"/>
          </p:nvPr>
        </p:nvSpPr>
        <p:spPr/>
        <p:txBody>
          <a:bodyPr/>
          <a:lstStyle/>
          <a:p>
            <a:fld id="{CE6A1090-C03B-2740-B305-CC6F9BFBDD36}" type="slidenum">
              <a:rPr lang="en-US" smtClean="0"/>
              <a:t>2</a:t>
            </a:fld>
            <a:endParaRPr lang="en-US"/>
          </a:p>
        </p:txBody>
      </p:sp>
    </p:spTree>
    <p:extLst>
      <p:ext uri="{BB962C8B-B14F-4D97-AF65-F5344CB8AC3E}">
        <p14:creationId xmlns:p14="http://schemas.microsoft.com/office/powerpoint/2010/main" val="135000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what country did the Allied troops assemble and prepare for the invasion of France? (United</a:t>
            </a:r>
            <a:r>
              <a:rPr lang="en-US" baseline="0" dirty="0" smtClean="0"/>
              <a:t> </a:t>
            </a:r>
            <a:r>
              <a:rPr lang="en-US" dirty="0" smtClean="0"/>
              <a:t>Kingdom)</a:t>
            </a:r>
          </a:p>
          <a:p>
            <a:r>
              <a:rPr lang="en-US" dirty="0" smtClean="0"/>
              <a:t>• What geographical barrier did the Allies have to cross to reach France? (English Channel)</a:t>
            </a:r>
          </a:p>
          <a:p>
            <a:r>
              <a:rPr lang="en-US" dirty="0" smtClean="0"/>
              <a:t>• Where did the D-Day battle take place? (Normandy, France)</a:t>
            </a:r>
          </a:p>
          <a:p>
            <a:r>
              <a:rPr lang="en-US" dirty="0" smtClean="0"/>
              <a:t>• What was the outcome of the battle of Normandy? (victory for the Allies, Allies quickly conquered</a:t>
            </a:r>
            <a:r>
              <a:rPr lang="en-US" baseline="0" dirty="0" smtClean="0"/>
              <a:t> </a:t>
            </a:r>
            <a:r>
              <a:rPr lang="en-US" dirty="0" smtClean="0"/>
              <a:t>most of France</a:t>
            </a:r>
            <a:r>
              <a:rPr lang="en-US" dirty="0" smtClean="0"/>
              <a:t>)</a:t>
            </a:r>
          </a:p>
          <a:p>
            <a:pPr marL="171450" indent="-171450">
              <a:buFont typeface="Arial"/>
              <a:buChar char="•"/>
            </a:pPr>
            <a:r>
              <a:rPr lang="en-US" dirty="0" smtClean="0"/>
              <a:t>What city was the goal of allied</a:t>
            </a:r>
            <a:r>
              <a:rPr lang="en-US" baseline="0" dirty="0" smtClean="0"/>
              <a:t> advances </a:t>
            </a:r>
            <a:r>
              <a:rPr lang="en-US" baseline="0" smtClean="0"/>
              <a:t>in 1945? </a:t>
            </a:r>
            <a:r>
              <a:rPr lang="en-US" baseline="0" dirty="0" smtClean="0"/>
              <a:t>(Berlin)</a:t>
            </a:r>
            <a:endParaRPr lang="en-US" dirty="0"/>
          </a:p>
        </p:txBody>
      </p:sp>
      <p:sp>
        <p:nvSpPr>
          <p:cNvPr id="4" name="Slide Number Placeholder 3"/>
          <p:cNvSpPr>
            <a:spLocks noGrp="1"/>
          </p:cNvSpPr>
          <p:nvPr>
            <p:ph type="sldNum" sz="quarter" idx="10"/>
          </p:nvPr>
        </p:nvSpPr>
        <p:spPr/>
        <p:txBody>
          <a:bodyPr/>
          <a:lstStyle/>
          <a:p>
            <a:fld id="{CE6A1090-C03B-2740-B305-CC6F9BFBDD36}" type="slidenum">
              <a:rPr lang="en-US" smtClean="0"/>
              <a:t>16</a:t>
            </a:fld>
            <a:endParaRPr lang="en-US"/>
          </a:p>
        </p:txBody>
      </p:sp>
    </p:spTree>
    <p:extLst>
      <p:ext uri="{BB962C8B-B14F-4D97-AF65-F5344CB8AC3E}">
        <p14:creationId xmlns:p14="http://schemas.microsoft.com/office/powerpoint/2010/main" val="399809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CE6A1090-C03B-2740-B305-CC6F9BFBDD36}" type="slidenum">
              <a:rPr lang="en-US" smtClean="0"/>
              <a:t>17</a:t>
            </a:fld>
            <a:endParaRPr lang="en-US"/>
          </a:p>
        </p:txBody>
      </p:sp>
    </p:spTree>
    <p:extLst>
      <p:ext uri="{BB962C8B-B14F-4D97-AF65-F5344CB8AC3E}">
        <p14:creationId xmlns:p14="http://schemas.microsoft.com/office/powerpoint/2010/main" val="3598192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CE6A1090-C03B-2740-B305-CC6F9BFBDD36}" type="slidenum">
              <a:rPr lang="en-US" smtClean="0"/>
              <a:t>18</a:t>
            </a:fld>
            <a:endParaRPr lang="en-US"/>
          </a:p>
        </p:txBody>
      </p:sp>
    </p:spTree>
    <p:extLst>
      <p:ext uri="{BB962C8B-B14F-4D97-AF65-F5344CB8AC3E}">
        <p14:creationId xmlns:p14="http://schemas.microsoft.com/office/powerpoint/2010/main" val="382415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CE6A1090-C03B-2740-B305-CC6F9BFBDD36}" type="slidenum">
              <a:rPr lang="en-US" smtClean="0"/>
              <a:t>19</a:t>
            </a:fld>
            <a:endParaRPr lang="en-US"/>
          </a:p>
        </p:txBody>
      </p:sp>
    </p:spTree>
    <p:extLst>
      <p:ext uri="{BB962C8B-B14F-4D97-AF65-F5344CB8AC3E}">
        <p14:creationId xmlns:p14="http://schemas.microsoft.com/office/powerpoint/2010/main" val="405559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Jews</a:t>
            </a:r>
            <a:endParaRPr lang="en-US" dirty="0"/>
          </a:p>
        </p:txBody>
      </p:sp>
      <p:sp>
        <p:nvSpPr>
          <p:cNvPr id="4" name="Slide Number Placeholder 3"/>
          <p:cNvSpPr>
            <a:spLocks noGrp="1"/>
          </p:cNvSpPr>
          <p:nvPr>
            <p:ph type="sldNum" sz="quarter" idx="10"/>
          </p:nvPr>
        </p:nvSpPr>
        <p:spPr/>
        <p:txBody>
          <a:bodyPr/>
          <a:lstStyle/>
          <a:p>
            <a:fld id="{CE6A1090-C03B-2740-B305-CC6F9BFBDD36}" type="slidenum">
              <a:rPr lang="en-US" smtClean="0"/>
              <a:t>20</a:t>
            </a:fld>
            <a:endParaRPr lang="en-US"/>
          </a:p>
        </p:txBody>
      </p:sp>
    </p:spTree>
    <p:extLst>
      <p:ext uri="{BB962C8B-B14F-4D97-AF65-F5344CB8AC3E}">
        <p14:creationId xmlns:p14="http://schemas.microsoft.com/office/powerpoint/2010/main" val="3001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12/29/15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12/29/15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12/29/15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12/29/15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12/29/15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12/29/15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12/29/15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12/29/15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12/29/15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12/29/15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12/29/15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12/29/15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17</a:t>
            </a:r>
          </a:p>
          <a:p>
            <a:r>
              <a:rPr lang="en-US" dirty="0" smtClean="0"/>
              <a:t>Lesson 5</a:t>
            </a:r>
          </a:p>
          <a:p>
            <a:r>
              <a:rPr lang="en-US" dirty="0" smtClean="0"/>
              <a:t>(Day 1)</a:t>
            </a:r>
            <a:endParaRPr lang="en-US" dirty="0"/>
          </a:p>
        </p:txBody>
      </p:sp>
      <p:sp>
        <p:nvSpPr>
          <p:cNvPr id="3" name="Title 2"/>
          <p:cNvSpPr>
            <a:spLocks noGrp="1"/>
          </p:cNvSpPr>
          <p:nvPr>
            <p:ph type="ctrTitle"/>
          </p:nvPr>
        </p:nvSpPr>
        <p:spPr/>
        <p:txBody>
          <a:bodyPr/>
          <a:lstStyle/>
          <a:p>
            <a:r>
              <a:rPr lang="en-US" dirty="0" smtClean="0"/>
              <a:t>World War II Ends</a:t>
            </a:r>
            <a:endParaRPr lang="en-US" dirty="0"/>
          </a:p>
        </p:txBody>
      </p:sp>
    </p:spTree>
    <p:extLst>
      <p:ext uri="{BB962C8B-B14F-4D97-AF65-F5344CB8AC3E}">
        <p14:creationId xmlns:p14="http://schemas.microsoft.com/office/powerpoint/2010/main" val="213537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647700" y="820858"/>
            <a:ext cx="32766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spcBef>
                <a:spcPct val="50000"/>
              </a:spcBef>
            </a:pPr>
            <a:r>
              <a:rPr lang="en-US" b="1" dirty="0"/>
              <a:t>Despite heavy German defenses on the beach and heavy losses, the </a:t>
            </a:r>
            <a:r>
              <a:rPr lang="en-US" b="1" dirty="0">
                <a:solidFill>
                  <a:srgbClr val="FF0000"/>
                </a:solidFill>
              </a:rPr>
              <a:t>D-Day </a:t>
            </a:r>
            <a:r>
              <a:rPr lang="en-US" b="1" dirty="0"/>
              <a:t>landing was a success.</a:t>
            </a:r>
          </a:p>
        </p:txBody>
      </p:sp>
      <p:pic>
        <p:nvPicPr>
          <p:cNvPr id="16387" name="Picture 7" descr="WH-Ch29_S3_AlliedTroops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445" y="560026"/>
            <a:ext cx="4948187" cy="365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p:cNvSpPr txBox="1">
            <a:spLocks noChangeArrowheads="1"/>
          </p:cNvSpPr>
          <p:nvPr/>
        </p:nvSpPr>
        <p:spPr bwMode="auto">
          <a:xfrm>
            <a:off x="571500" y="4343400"/>
            <a:ext cx="74295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200">
                <a:solidFill>
                  <a:schemeClr val="tx1"/>
                </a:solidFill>
                <a:latin typeface="Verdana" charset="0"/>
                <a:ea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buFont typeface="Arial" charset="0"/>
              <a:buChar char="•"/>
            </a:pPr>
            <a:r>
              <a:rPr lang="en-US" dirty="0"/>
              <a:t>Allied troops broke through the German lines and advanced toward Paris.</a:t>
            </a:r>
          </a:p>
          <a:p>
            <a:pPr eaLnBrk="1" hangingPunct="1">
              <a:buFont typeface="Arial" charset="0"/>
              <a:buChar char="•"/>
            </a:pPr>
            <a:endParaRPr lang="en-US" dirty="0"/>
          </a:p>
          <a:p>
            <a:pPr eaLnBrk="1" hangingPunct="1">
              <a:buFont typeface="Arial" charset="0"/>
              <a:buChar char="•"/>
            </a:pPr>
            <a:r>
              <a:rPr lang="en-US" dirty="0"/>
              <a:t>Within a month, all of France was liberated.</a:t>
            </a:r>
          </a:p>
        </p:txBody>
      </p:sp>
    </p:spTree>
    <p:extLst>
      <p:ext uri="{BB962C8B-B14F-4D97-AF65-F5344CB8AC3E}">
        <p14:creationId xmlns:p14="http://schemas.microsoft.com/office/powerpoint/2010/main" val="28337478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 of Omaha Beach</a:t>
            </a:r>
            <a:endParaRPr lang="en-US" dirty="0"/>
          </a:p>
        </p:txBody>
      </p:sp>
      <p:pic>
        <p:nvPicPr>
          <p:cNvPr id="4" name="Content Placeholder 3" descr="Screen shot 2015-12-28 at 3.06.04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4329" b="-593"/>
          <a:stretch/>
        </p:blipFill>
        <p:spPr>
          <a:xfrm>
            <a:off x="301752" y="1129035"/>
            <a:ext cx="8503920" cy="5592246"/>
          </a:xfrm>
        </p:spPr>
      </p:pic>
    </p:spTree>
    <p:extLst>
      <p:ext uri="{BB962C8B-B14F-4D97-AF65-F5344CB8AC3E}">
        <p14:creationId xmlns:p14="http://schemas.microsoft.com/office/powerpoint/2010/main" val="216262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28 at 2.54.35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42" b="2"/>
          <a:stretch/>
        </p:blipFill>
        <p:spPr>
          <a:xfrm>
            <a:off x="0" y="1"/>
            <a:ext cx="9144000" cy="6858000"/>
          </a:xfrm>
        </p:spPr>
      </p:pic>
    </p:spTree>
    <p:extLst>
      <p:ext uri="{BB962C8B-B14F-4D97-AF65-F5344CB8AC3E}">
        <p14:creationId xmlns:p14="http://schemas.microsoft.com/office/powerpoint/2010/main" val="63678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*Battle of the Bulge*</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Hitler was not yet finished. </a:t>
            </a:r>
            <a:r>
              <a:rPr lang="en-US" u="sng" dirty="0" smtClean="0"/>
              <a:t>In December, 1944, he ordered one last, massive counterattack in Belgium</a:t>
            </a:r>
            <a:r>
              <a:rPr lang="en-US" dirty="0" smtClean="0"/>
              <a:t>.</a:t>
            </a:r>
          </a:p>
          <a:p>
            <a:endParaRPr lang="en-US" dirty="0"/>
          </a:p>
          <a:p>
            <a:r>
              <a:rPr lang="en-US" dirty="0" smtClean="0"/>
              <a:t>At first, the Germans made solid advances, but by January 1945, the Allies had crushed the offensive.</a:t>
            </a:r>
          </a:p>
          <a:p>
            <a:endParaRPr lang="en-US" dirty="0"/>
          </a:p>
          <a:p>
            <a:r>
              <a:rPr lang="en-US" dirty="0" smtClean="0"/>
              <a:t>*Germany’s defeat marked the end of major German resistance.*</a:t>
            </a:r>
          </a:p>
          <a:p>
            <a:endParaRPr lang="en-US" dirty="0"/>
          </a:p>
          <a:p>
            <a:r>
              <a:rPr lang="en-US" dirty="0" smtClean="0"/>
              <a:t>The Allies began racing East toward Berlin.</a:t>
            </a:r>
            <a:endParaRPr lang="en-US" dirty="0"/>
          </a:p>
        </p:txBody>
      </p:sp>
    </p:spTree>
    <p:extLst>
      <p:ext uri="{BB962C8B-B14F-4D97-AF65-F5344CB8AC3E}">
        <p14:creationId xmlns:p14="http://schemas.microsoft.com/office/powerpoint/2010/main" val="167933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5" y="-12864"/>
            <a:ext cx="9165435" cy="6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a:hlinkClick r:id="" action="ppaction://hlinkshowjump?jump=nextslide"/>
          </p:cNvPr>
          <p:cNvSpPr txBox="1">
            <a:spLocks noChangeArrowheads="1"/>
          </p:cNvSpPr>
          <p:nvPr/>
        </p:nvSpPr>
        <p:spPr bwMode="auto">
          <a:xfrm>
            <a:off x="110032" y="1430"/>
            <a:ext cx="7622143"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rPr>
              <a:t>Liberating the Concentration Camps</a:t>
            </a:r>
          </a:p>
        </p:txBody>
      </p:sp>
      <p:sp>
        <p:nvSpPr>
          <p:cNvPr id="1028" name="Text Box 14">
            <a:hlinkClick r:id="" action="ppaction://hlinkshowjump?jump=nextslide"/>
          </p:cNvPr>
          <p:cNvSpPr txBox="1">
            <a:spLocks noChangeArrowheads="1"/>
          </p:cNvSpPr>
          <p:nvPr/>
        </p:nvSpPr>
        <p:spPr bwMode="auto">
          <a:xfrm>
            <a:off x="850240" y="1410765"/>
            <a:ext cx="7722171" cy="44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marL="457200" indent="-457200">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2100">
                <a:latin typeface="Verdana" charset="0"/>
                <a:cs typeface="Verdana" charset="0"/>
              </a:rPr>
              <a:t>•   As Allied forces drove the Nazi army out of occupied countries in 1944 and 1945, they liberated concentration camps and death camps.</a:t>
            </a:r>
          </a:p>
          <a:p>
            <a:pPr>
              <a:spcBef>
                <a:spcPts val="1080"/>
              </a:spcBef>
              <a:spcAft>
                <a:spcPts val="540"/>
              </a:spcAft>
            </a:pPr>
            <a:r>
              <a:rPr lang="en-US" sz="2100">
                <a:latin typeface="Verdana" charset="0"/>
                <a:cs typeface="Verdana" charset="0"/>
              </a:rPr>
              <a:t>•   Camps liberated by Soviet troops included the Auschwitz and Majdanek death camps.</a:t>
            </a:r>
          </a:p>
          <a:p>
            <a:pPr>
              <a:spcBef>
                <a:spcPts val="1080"/>
              </a:spcBef>
              <a:spcAft>
                <a:spcPts val="540"/>
              </a:spcAft>
            </a:pPr>
            <a:r>
              <a:rPr lang="en-US" sz="2100">
                <a:latin typeface="Verdana" charset="0"/>
                <a:cs typeface="Verdana" charset="0"/>
              </a:rPr>
              <a:t>•   Camps liberated by U.S. and British forces included Buchenwald and Bergen-Belsen.</a:t>
            </a:r>
          </a:p>
          <a:p>
            <a:pPr>
              <a:spcBef>
                <a:spcPts val="1080"/>
              </a:spcBef>
              <a:spcAft>
                <a:spcPts val="540"/>
              </a:spcAft>
            </a:pPr>
            <a:r>
              <a:rPr lang="en-US" sz="2100">
                <a:latin typeface="Verdana" charset="0"/>
                <a:cs typeface="Verdana" charset="0"/>
              </a:rPr>
              <a:t>•   The soldiers who liberated the camps provided eyewitness accounts of the details of the Holocaust.</a:t>
            </a:r>
          </a:p>
          <a:p>
            <a:pPr>
              <a:spcBef>
                <a:spcPts val="1080"/>
              </a:spcBef>
              <a:spcAft>
                <a:spcPts val="540"/>
              </a:spcAft>
            </a:pPr>
            <a:r>
              <a:rPr lang="en-US" sz="2100">
                <a:latin typeface="Verdana" charset="0"/>
                <a:cs typeface="Verdana" charset="0"/>
              </a:rPr>
              <a:t>•   Millions of Jews had died in the camps before the camps were liberated.</a:t>
            </a:r>
          </a:p>
        </p:txBody>
      </p:sp>
    </p:spTree>
    <p:extLst>
      <p:ext uri="{BB962C8B-B14F-4D97-AF65-F5344CB8AC3E}">
        <p14:creationId xmlns:p14="http://schemas.microsoft.com/office/powerpoint/2010/main" val="27332474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Germans Surrender</a:t>
            </a:r>
            <a:endParaRPr lang="en-US" dirty="0"/>
          </a:p>
        </p:txBody>
      </p:sp>
      <p:sp>
        <p:nvSpPr>
          <p:cNvPr id="3" name="Content Placeholder 2"/>
          <p:cNvSpPr>
            <a:spLocks noGrp="1"/>
          </p:cNvSpPr>
          <p:nvPr>
            <p:ph sz="quarter" idx="1"/>
          </p:nvPr>
        </p:nvSpPr>
        <p:spPr/>
        <p:txBody>
          <a:bodyPr/>
          <a:lstStyle/>
          <a:p>
            <a:r>
              <a:rPr lang="en-US" dirty="0" smtClean="0"/>
              <a:t>The Soviets were the first to reach Berlin. On May 2, 1945, the found Hitler’s body in a bunker; he had taken his own life.</a:t>
            </a:r>
          </a:p>
          <a:p>
            <a:endParaRPr lang="en-US" dirty="0"/>
          </a:p>
          <a:p>
            <a:r>
              <a:rPr lang="en-US" dirty="0" smtClean="0"/>
              <a:t>With Hitler dead and Berlin in Allied hands, Germany surrendered on May 7, 1945. The war in Europe had ended</a:t>
            </a:r>
            <a:r>
              <a:rPr lang="en-US" dirty="0" smtClean="0"/>
              <a:t>.</a:t>
            </a:r>
          </a:p>
          <a:p>
            <a:endParaRPr lang="en-US" dirty="0"/>
          </a:p>
          <a:p>
            <a:r>
              <a:rPr lang="en-US" b="1" dirty="0" smtClean="0"/>
              <a:t>V-E Day </a:t>
            </a:r>
            <a:r>
              <a:rPr lang="en-US" dirty="0" smtClean="0"/>
              <a:t>is known as Victory in Europe Day</a:t>
            </a:r>
            <a:endParaRPr lang="en-US" b="1" dirty="0"/>
          </a:p>
        </p:txBody>
      </p:sp>
    </p:spTree>
    <p:extLst>
      <p:ext uri="{BB962C8B-B14F-4D97-AF65-F5344CB8AC3E}">
        <p14:creationId xmlns:p14="http://schemas.microsoft.com/office/powerpoint/2010/main" val="171345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28 at 2.07.24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b="-229"/>
          <a:stretch/>
        </p:blipFill>
        <p:spPr>
          <a:xfrm>
            <a:off x="0" y="0"/>
            <a:ext cx="9144000" cy="6858000"/>
          </a:xfrm>
        </p:spPr>
      </p:pic>
    </p:spTree>
    <p:extLst>
      <p:ext uri="{BB962C8B-B14F-4D97-AF65-F5344CB8AC3E}">
        <p14:creationId xmlns:p14="http://schemas.microsoft.com/office/powerpoint/2010/main" val="2161960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pic>
        <p:nvPicPr>
          <p:cNvPr id="4" name="Content Placeholder 3" descr="Screen shot 2015-12-28 at 2.14.31 PM.png"/>
          <p:cNvPicPr>
            <a:picLocks noGrp="1" noChangeAspect="1"/>
          </p:cNvPicPr>
          <p:nvPr>
            <p:ph sz="quarter" idx="1"/>
          </p:nvPr>
        </p:nvPicPr>
        <p:blipFill>
          <a:blip r:embed="rId3">
            <a:extLst>
              <a:ext uri="{28A0092B-C50C-407E-A947-70E740481C1C}">
                <a14:useLocalDpi xmlns:a14="http://schemas.microsoft.com/office/drawing/2010/main" val="0"/>
              </a:ext>
            </a:extLst>
          </a:blip>
          <a:srcRect l="-7662" r="-7662"/>
          <a:stretch>
            <a:fillRect/>
          </a:stretch>
        </p:blipFill>
        <p:spPr>
          <a:xfrm>
            <a:off x="1605216" y="1773191"/>
            <a:ext cx="5979872" cy="3960185"/>
          </a:xfrm>
        </p:spPr>
      </p:pic>
    </p:spTree>
    <p:extLst>
      <p:ext uri="{BB962C8B-B14F-4D97-AF65-F5344CB8AC3E}">
        <p14:creationId xmlns:p14="http://schemas.microsoft.com/office/powerpoint/2010/main" val="360561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pic>
        <p:nvPicPr>
          <p:cNvPr id="5" name="Content Placeholder 4" descr="Screen shot 2015-12-28 at 3.18.05 PM.png"/>
          <p:cNvPicPr>
            <a:picLocks noGrp="1" noChangeAspect="1"/>
          </p:cNvPicPr>
          <p:nvPr>
            <p:ph sz="quarter" idx="1"/>
          </p:nvPr>
        </p:nvPicPr>
        <p:blipFill>
          <a:blip r:embed="rId3">
            <a:extLst>
              <a:ext uri="{28A0092B-C50C-407E-A947-70E740481C1C}">
                <a14:useLocalDpi xmlns:a14="http://schemas.microsoft.com/office/drawing/2010/main" val="0"/>
              </a:ext>
            </a:extLst>
          </a:blip>
          <a:srcRect t="-9473" b="-9473"/>
          <a:stretch>
            <a:fillRect/>
          </a:stretch>
        </p:blipFill>
        <p:spPr>
          <a:xfrm>
            <a:off x="1100667" y="1527048"/>
            <a:ext cx="6828962" cy="3671485"/>
          </a:xfrm>
        </p:spPr>
      </p:pic>
    </p:spTree>
    <p:extLst>
      <p:ext uri="{BB962C8B-B14F-4D97-AF65-F5344CB8AC3E}">
        <p14:creationId xmlns:p14="http://schemas.microsoft.com/office/powerpoint/2010/main" val="291015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pic>
        <p:nvPicPr>
          <p:cNvPr id="4" name="Content Placeholder 3" descr="Screen shot 2015-12-28 at 3.18.20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39919" t="-80" r="-38786"/>
          <a:stretch/>
        </p:blipFill>
        <p:spPr>
          <a:xfrm>
            <a:off x="301625" y="1286934"/>
            <a:ext cx="8504238" cy="5571066"/>
          </a:xfrm>
        </p:spPr>
      </p:pic>
    </p:spTree>
    <p:extLst>
      <p:ext uri="{BB962C8B-B14F-4D97-AF65-F5344CB8AC3E}">
        <p14:creationId xmlns:p14="http://schemas.microsoft.com/office/powerpoint/2010/main" val="353023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55141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a:t>
            </a:r>
            <a:endParaRPr lang="en-US" dirty="0"/>
          </a:p>
        </p:txBody>
      </p:sp>
      <p:sp>
        <p:nvSpPr>
          <p:cNvPr id="3" name="Content Placeholder 2"/>
          <p:cNvSpPr>
            <a:spLocks noGrp="1"/>
          </p:cNvSpPr>
          <p:nvPr>
            <p:ph sz="quarter" idx="1"/>
          </p:nvPr>
        </p:nvSpPr>
        <p:spPr/>
        <p:txBody>
          <a:bodyPr/>
          <a:lstStyle/>
          <a:p>
            <a:r>
              <a:rPr lang="en-US" dirty="0" smtClean="0"/>
              <a:t>“Above all I charge the leaders of the nation and those under them to scrupulous observance of the laws of race and to merciless opposition to the universal poisoner of all peoples, international Jewry.”</a:t>
            </a:r>
          </a:p>
          <a:p>
            <a:pPr marL="0" indent="0">
              <a:buNone/>
            </a:pPr>
            <a:r>
              <a:rPr lang="en-US" dirty="0" smtClean="0"/>
              <a:t>		- Hitler’s Final Will, April 29, 1945</a:t>
            </a:r>
          </a:p>
          <a:p>
            <a:pPr marL="0" indent="0">
              <a:buNone/>
            </a:pPr>
            <a:endParaRPr lang="en-US" dirty="0"/>
          </a:p>
          <a:p>
            <a:pPr marL="0" indent="0">
              <a:buNone/>
            </a:pPr>
            <a:r>
              <a:rPr lang="en-US" dirty="0" smtClean="0"/>
              <a:t>Question: Who is Hitler blaming for WWII?</a:t>
            </a:r>
            <a:endParaRPr lang="en-US" dirty="0"/>
          </a:p>
        </p:txBody>
      </p:sp>
    </p:spTree>
    <p:extLst>
      <p:ext uri="{BB962C8B-B14F-4D97-AF65-F5344CB8AC3E}">
        <p14:creationId xmlns:p14="http://schemas.microsoft.com/office/powerpoint/2010/main" val="411000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Objective/Standard</a:t>
            </a:r>
            <a:endParaRPr lang="en-US" dirty="0"/>
          </a:p>
        </p:txBody>
      </p:sp>
      <p:sp>
        <p:nvSpPr>
          <p:cNvPr id="3" name="Content Placeholder 2"/>
          <p:cNvSpPr>
            <a:spLocks noGrp="1"/>
          </p:cNvSpPr>
          <p:nvPr>
            <p:ph sz="quarter" idx="1"/>
          </p:nvPr>
        </p:nvSpPr>
        <p:spPr/>
        <p:txBody>
          <a:bodyPr/>
          <a:lstStyle/>
          <a:p>
            <a:r>
              <a:rPr lang="en-US" dirty="0" smtClean="0"/>
              <a:t>Students will be able to</a:t>
            </a:r>
          </a:p>
          <a:p>
            <a:pPr marL="514350" indent="-514350">
              <a:buAutoNum type="arabicParenR"/>
            </a:pPr>
            <a:r>
              <a:rPr lang="en-US" dirty="0" smtClean="0"/>
              <a:t>Describe how WWII ended in Europe and the Pacific; and</a:t>
            </a:r>
          </a:p>
          <a:p>
            <a:pPr marL="514350" indent="-514350">
              <a:buAutoNum type="arabicParenR"/>
            </a:pPr>
            <a:r>
              <a:rPr lang="en-US" dirty="0" smtClean="0"/>
              <a:t>Understand what led to the Cold War.</a:t>
            </a:r>
            <a:endParaRPr lang="en-US" dirty="0"/>
          </a:p>
        </p:txBody>
      </p:sp>
      <p:pic>
        <p:nvPicPr>
          <p:cNvPr id="4" name="Picture 3" descr="Screen shot 2015-12-28 at 2.03.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854" y="3649512"/>
            <a:ext cx="3542772" cy="3048000"/>
          </a:xfrm>
          <a:prstGeom prst="rect">
            <a:avLst/>
          </a:prstGeom>
        </p:spPr>
      </p:pic>
    </p:spTree>
    <p:extLst>
      <p:ext uri="{BB962C8B-B14F-4D97-AF65-F5344CB8AC3E}">
        <p14:creationId xmlns:p14="http://schemas.microsoft.com/office/powerpoint/2010/main" val="88002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Victories</a:t>
            </a:r>
            <a:endParaRPr lang="en-US" dirty="0"/>
          </a:p>
        </p:txBody>
      </p:sp>
      <p:sp>
        <p:nvSpPr>
          <p:cNvPr id="3" name="Content Placeholder 2"/>
          <p:cNvSpPr>
            <a:spLocks noGrp="1"/>
          </p:cNvSpPr>
          <p:nvPr>
            <p:ph sz="quarter" idx="1"/>
          </p:nvPr>
        </p:nvSpPr>
        <p:spPr/>
        <p:txBody>
          <a:bodyPr/>
          <a:lstStyle/>
          <a:p>
            <a:r>
              <a:rPr lang="en-US" dirty="0" smtClean="0"/>
              <a:t>Recall that the Soviets defeated Germany at Stalingrad in 1943.</a:t>
            </a:r>
          </a:p>
          <a:p>
            <a:endParaRPr lang="en-US" dirty="0"/>
          </a:p>
          <a:p>
            <a:r>
              <a:rPr lang="en-US" dirty="0" smtClean="0"/>
              <a:t>In 1944, the Soviets ended the Siege of Leningrad, leading to 800,000 German casualties and starting the drive of Axis forces from the Soviet Union.</a:t>
            </a:r>
          </a:p>
          <a:p>
            <a:endParaRPr lang="en-US" dirty="0"/>
          </a:p>
          <a:p>
            <a:r>
              <a:rPr lang="en-US" dirty="0" smtClean="0"/>
              <a:t>The Soviets were now advancing westward towards the German capital of Berlin.</a:t>
            </a:r>
          </a:p>
          <a:p>
            <a:endParaRPr lang="en-US" dirty="0"/>
          </a:p>
          <a:p>
            <a:endParaRPr lang="en-US" dirty="0"/>
          </a:p>
        </p:txBody>
      </p:sp>
    </p:spTree>
    <p:extLst>
      <p:ext uri="{BB962C8B-B14F-4D97-AF65-F5344CB8AC3E}">
        <p14:creationId xmlns:p14="http://schemas.microsoft.com/office/powerpoint/2010/main" val="302257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6"/>
          <p:cNvSpPr txBox="1">
            <a:spLocks noChangeArrowheads="1"/>
          </p:cNvSpPr>
          <p:nvPr/>
        </p:nvSpPr>
        <p:spPr bwMode="auto">
          <a:xfrm>
            <a:off x="381000" y="5556250"/>
            <a:ext cx="4267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algn="ctr" eaLnBrk="1" hangingPunct="1"/>
            <a:r>
              <a:rPr lang="en-US" sz="1400"/>
              <a:t>German prisoners marched to Stalingrad after their defeat by the Soviet army.</a:t>
            </a:r>
          </a:p>
        </p:txBody>
      </p:sp>
      <p:sp>
        <p:nvSpPr>
          <p:cNvPr id="14340" name="TextBox 3"/>
          <p:cNvSpPr txBox="1">
            <a:spLocks noChangeArrowheads="1"/>
          </p:cNvSpPr>
          <p:nvPr/>
        </p:nvSpPr>
        <p:spPr bwMode="auto">
          <a:xfrm>
            <a:off x="839788" y="827088"/>
            <a:ext cx="76184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r>
              <a:rPr lang="en-US" b="1"/>
              <a:t>After Stalingrad, the Red Army drove Hitler</a:t>
            </a:r>
            <a:r>
              <a:rPr lang="ja-JP" altLang="en-US" b="1"/>
              <a:t>’</a:t>
            </a:r>
            <a:r>
              <a:rPr lang="en-US" b="1"/>
              <a:t>s forces out of the Soviet Union.</a:t>
            </a:r>
          </a:p>
        </p:txBody>
      </p:sp>
      <p:sp>
        <p:nvSpPr>
          <p:cNvPr id="14341" name="TextBox 4"/>
          <p:cNvSpPr txBox="1">
            <a:spLocks noChangeArrowheads="1"/>
          </p:cNvSpPr>
          <p:nvPr/>
        </p:nvSpPr>
        <p:spPr bwMode="auto">
          <a:xfrm>
            <a:off x="5638800" y="1766838"/>
            <a:ext cx="28194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r>
              <a:rPr lang="en-US" dirty="0"/>
              <a:t>By early 1944, Soviet troops were advancing into Eastern Europe toward Germany.</a:t>
            </a:r>
          </a:p>
        </p:txBody>
      </p:sp>
      <p:pic>
        <p:nvPicPr>
          <p:cNvPr id="14344" name="Picture 8" descr="26585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4" y="1766838"/>
            <a:ext cx="4700043" cy="355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4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28 at 2.48.12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 b="-7100"/>
          <a:stretch/>
        </p:blipFill>
        <p:spPr>
          <a:xfrm>
            <a:off x="0" y="0"/>
            <a:ext cx="9144000" cy="7344946"/>
          </a:xfrm>
        </p:spPr>
      </p:pic>
    </p:spTree>
    <p:extLst>
      <p:ext uri="{BB962C8B-B14F-4D97-AF65-F5344CB8AC3E}">
        <p14:creationId xmlns:p14="http://schemas.microsoft.com/office/powerpoint/2010/main" val="47784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884238" y="2057400"/>
            <a:ext cx="2362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r>
              <a:rPr lang="en-US" dirty="0"/>
              <a:t>On June 6, 1944, ships ferried 156,000 Allied troops across the English Channel to the beaches of Normandy. </a:t>
            </a:r>
            <a:endParaRPr lang="en-US" sz="2000" b="1" dirty="0">
              <a:solidFill>
                <a:srgbClr val="FF0000"/>
              </a:solidFill>
            </a:endParaRPr>
          </a:p>
        </p:txBody>
      </p:sp>
      <p:sp>
        <p:nvSpPr>
          <p:cNvPr id="15363" name="TextBox 4"/>
          <p:cNvSpPr txBox="1">
            <a:spLocks noChangeArrowheads="1"/>
          </p:cNvSpPr>
          <p:nvPr/>
        </p:nvSpPr>
        <p:spPr bwMode="auto">
          <a:xfrm>
            <a:off x="914400" y="1169988"/>
            <a:ext cx="77962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charset="0"/>
                <a:ea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r>
              <a:rPr lang="en-US" b="1"/>
              <a:t>By 1944, the Allies were ready to invade France.</a:t>
            </a:r>
          </a:p>
        </p:txBody>
      </p:sp>
      <p:pic>
        <p:nvPicPr>
          <p:cNvPr id="15364" name="Picture 4" descr="WH-Ch29_S3_Normandy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16100"/>
            <a:ext cx="4953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645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The Normandy invasion had long been planned, since the Soviets were continually pressuring its allies to open a front in western Europe to force Hitler to fight two wars. </a:t>
            </a:r>
            <a:endParaRPr lang="en-US" dirty="0" smtClean="0"/>
          </a:p>
          <a:p>
            <a:endParaRPr lang="en-US" dirty="0"/>
          </a:p>
          <a:p>
            <a:r>
              <a:rPr lang="en-US" dirty="0" smtClean="0"/>
              <a:t>The </a:t>
            </a:r>
            <a:r>
              <a:rPr lang="en-US" dirty="0"/>
              <a:t>Germans had built heavy fortifications on the French coast, expecting an assault staged from England. The Allies tricked the Nazis into believing another army was invading France at a different location. </a:t>
            </a:r>
            <a:endParaRPr lang="en-US" dirty="0" smtClean="0"/>
          </a:p>
          <a:p>
            <a:endParaRPr lang="en-US" dirty="0"/>
          </a:p>
          <a:p>
            <a:r>
              <a:rPr lang="en-US" dirty="0" smtClean="0"/>
              <a:t>Bad </a:t>
            </a:r>
            <a:r>
              <a:rPr lang="en-US" dirty="0"/>
              <a:t>weather threatened the invasion and pushed troops past their designated landing beaches, particularly at Omaha. </a:t>
            </a:r>
            <a:r>
              <a:rPr lang="en-US" dirty="0" smtClean="0"/>
              <a:t>The </a:t>
            </a:r>
            <a:r>
              <a:rPr lang="en-US" dirty="0"/>
              <a:t>beaches were littered with 4 million land mines, anti-tank barriers, and numerous gun positions. An armada of 3,000 landing craft, 3,000 support ships, and 13,000 airplanes made up the invasion force. More than 2,000 soldiers died at Omaha Beach.</a:t>
            </a:r>
          </a:p>
        </p:txBody>
      </p:sp>
    </p:spTree>
    <p:extLst>
      <p:ext uri="{BB962C8B-B14F-4D97-AF65-F5344CB8AC3E}">
        <p14:creationId xmlns:p14="http://schemas.microsoft.com/office/powerpoint/2010/main" val="123705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*D-DAY*</a:t>
            </a:r>
            <a:endParaRPr lang="en-US" b="1" dirty="0"/>
          </a:p>
        </p:txBody>
      </p:sp>
      <p:sp>
        <p:nvSpPr>
          <p:cNvPr id="3" name="Content Placeholder 2"/>
          <p:cNvSpPr>
            <a:spLocks noGrp="1"/>
          </p:cNvSpPr>
          <p:nvPr>
            <p:ph sz="quarter" idx="1"/>
          </p:nvPr>
        </p:nvSpPr>
        <p:spPr/>
        <p:txBody>
          <a:bodyPr/>
          <a:lstStyle/>
          <a:p>
            <a:r>
              <a:rPr lang="en-US" dirty="0" smtClean="0"/>
              <a:t>**June 6, 1944 – </a:t>
            </a:r>
            <a:r>
              <a:rPr lang="en-US" b="1" dirty="0" smtClean="0"/>
              <a:t>D-Day </a:t>
            </a:r>
            <a:r>
              <a:rPr lang="en-US" dirty="0" smtClean="0"/>
              <a:t>– Allied forces, under U.S. general </a:t>
            </a:r>
            <a:r>
              <a:rPr lang="en-US" u="sng" dirty="0" smtClean="0"/>
              <a:t>Dwight D. Eisenhower</a:t>
            </a:r>
            <a:r>
              <a:rPr lang="en-US" dirty="0" smtClean="0"/>
              <a:t>, went across the English Channel and invaded the beaches of Normand, France.**</a:t>
            </a:r>
          </a:p>
          <a:p>
            <a:endParaRPr lang="en-US" dirty="0"/>
          </a:p>
          <a:p>
            <a:r>
              <a:rPr lang="en-US" dirty="0" smtClean="0"/>
              <a:t>Over 150,000 troops landed that day in history’s greatest naval invasion.</a:t>
            </a:r>
          </a:p>
        </p:txBody>
      </p:sp>
    </p:spTree>
    <p:extLst>
      <p:ext uri="{BB962C8B-B14F-4D97-AF65-F5344CB8AC3E}">
        <p14:creationId xmlns:p14="http://schemas.microsoft.com/office/powerpoint/2010/main" val="1282861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109</TotalTime>
  <Words>786</Words>
  <Application>Microsoft Macintosh PowerPoint</Application>
  <PresentationFormat>On-screen Show (4:3)</PresentationFormat>
  <Paragraphs>79</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World War II Ends</vt:lpstr>
      <vt:lpstr>Video</vt:lpstr>
      <vt:lpstr>Objective/Standard</vt:lpstr>
      <vt:lpstr>Soviet Victories</vt:lpstr>
      <vt:lpstr>PowerPoint Presentation</vt:lpstr>
      <vt:lpstr>PowerPoint Presentation</vt:lpstr>
      <vt:lpstr>PowerPoint Presentation</vt:lpstr>
      <vt:lpstr>Background</vt:lpstr>
      <vt:lpstr>*D-DAY*</vt:lpstr>
      <vt:lpstr>PowerPoint Presentation</vt:lpstr>
      <vt:lpstr>Invasion of Omaha Beach</vt:lpstr>
      <vt:lpstr>PowerPoint Presentation</vt:lpstr>
      <vt:lpstr>*Battle of the Bulge*</vt:lpstr>
      <vt:lpstr>PowerPoint Presentation</vt:lpstr>
      <vt:lpstr>The Germans Surrender</vt:lpstr>
      <vt:lpstr>PowerPoint Presentation</vt:lpstr>
      <vt:lpstr>Question 1</vt:lpstr>
      <vt:lpstr>Question 2</vt:lpstr>
      <vt:lpstr>Question 3</vt:lpstr>
      <vt:lpstr>DBQ</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Ends</dc:title>
  <dc:creator>teacher Brooks</dc:creator>
  <cp:lastModifiedBy>teacher Brooks</cp:lastModifiedBy>
  <cp:revision>28</cp:revision>
  <dcterms:created xsi:type="dcterms:W3CDTF">2015-12-28T19:53:31Z</dcterms:created>
  <dcterms:modified xsi:type="dcterms:W3CDTF">2015-12-29T14:59:31Z</dcterms:modified>
</cp:coreProperties>
</file>