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6" r:id="rId3"/>
    <p:sldId id="277" r:id="rId4"/>
    <p:sldId id="257" r:id="rId5"/>
    <p:sldId id="259" r:id="rId6"/>
    <p:sldId id="260" r:id="rId7"/>
    <p:sldId id="261" r:id="rId8"/>
    <p:sldId id="258" r:id="rId9"/>
    <p:sldId id="263" r:id="rId10"/>
    <p:sldId id="264" r:id="rId11"/>
    <p:sldId id="265" r:id="rId12"/>
    <p:sldId id="266" r:id="rId13"/>
    <p:sldId id="274" r:id="rId14"/>
    <p:sldId id="275" r:id="rId15"/>
    <p:sldId id="269" r:id="rId16"/>
    <p:sldId id="280" r:id="rId17"/>
    <p:sldId id="283" r:id="rId18"/>
    <p:sldId id="279" r:id="rId19"/>
    <p:sldId id="281" r:id="rId20"/>
    <p:sldId id="28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83936" autoAdjust="0"/>
  </p:normalViewPr>
  <p:slideViewPr>
    <p:cSldViewPr snapToGrid="0" snapToObjects="1">
      <p:cViewPr varScale="1">
        <p:scale>
          <a:sx n="77" d="100"/>
          <a:sy n="77" d="100"/>
        </p:scale>
        <p:origin x="-744"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0409F-E41D-6646-86C8-41D87C1BE67F}" type="datetimeFigureOut">
              <a:rPr lang="en-US" smtClean="0"/>
              <a:t>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C0D14-68CA-E946-BE65-9EEA091DA6DE}" type="slidenum">
              <a:rPr lang="en-US" smtClean="0"/>
              <a:t>‹#›</a:t>
            </a:fld>
            <a:endParaRPr lang="en-US"/>
          </a:p>
        </p:txBody>
      </p:sp>
    </p:spTree>
    <p:extLst>
      <p:ext uri="{BB962C8B-B14F-4D97-AF65-F5344CB8AC3E}">
        <p14:creationId xmlns:p14="http://schemas.microsoft.com/office/powerpoint/2010/main" val="33644757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2</a:t>
            </a:fld>
            <a:endParaRPr lang="en-US"/>
          </a:p>
        </p:txBody>
      </p:sp>
    </p:spTree>
    <p:extLst>
      <p:ext uri="{BB962C8B-B14F-4D97-AF65-F5344CB8AC3E}">
        <p14:creationId xmlns:p14="http://schemas.microsoft.com/office/powerpoint/2010/main" val="2140694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Tibbet</a:t>
            </a:r>
            <a:r>
              <a:rPr lang="en-US" baseline="0" dirty="0" smtClean="0"/>
              <a:t> is the pilot of the plane that dropped the bomb on Hiroshima</a:t>
            </a:r>
          </a:p>
          <a:p>
            <a:endParaRPr lang="en-US" baseline="0" dirty="0" smtClean="0"/>
          </a:p>
          <a:p>
            <a:r>
              <a:rPr lang="en-US" baseline="0" dirty="0" smtClean="0"/>
              <a:t>Answer:  1) He was referring to the fact that the United States had already sustained heavy casualties resulting from the battles of Iwo Jima and Okinawa and to the likelihood that if they were forced to continue waging a conventional war by invading Japan there would be more casualties. </a:t>
            </a:r>
          </a:p>
          <a:p>
            <a:endParaRPr lang="en-US" baseline="0" dirty="0" smtClean="0"/>
          </a:p>
          <a:p>
            <a:r>
              <a:rPr lang="en-US" baseline="0" dirty="0" smtClean="0"/>
              <a:t>2) Yes. The city has been flattened; the landscape appears scorched. The remains of a few buildings can be seen on the fringe near the mountains. Other than what appear to be some military personnel walking near a tank, there is no sign of humanity, that is, ordinary people going about their business.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18</a:t>
            </a:fld>
            <a:endParaRPr lang="en-US"/>
          </a:p>
        </p:txBody>
      </p:sp>
    </p:spTree>
    <p:extLst>
      <p:ext uri="{BB962C8B-B14F-4D97-AF65-F5344CB8AC3E}">
        <p14:creationId xmlns:p14="http://schemas.microsoft.com/office/powerpoint/2010/main" val="249267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Shibayama</a:t>
            </a:r>
            <a:r>
              <a:rPr lang="en-US" sz="1200" b="0" i="0" u="none" strike="noStrike" kern="1200" baseline="0" dirty="0" smtClean="0">
                <a:solidFill>
                  <a:schemeClr val="tx1"/>
                </a:solidFill>
                <a:latin typeface="+mn-lt"/>
                <a:ea typeface="+mn-ea"/>
                <a:cs typeface="+mn-cs"/>
              </a:rPr>
              <a:t> Hiroshi, a survivor of the bombing, describes what he saw when he crossed the </a:t>
            </a:r>
            <a:r>
              <a:rPr lang="en-US" sz="1200" b="0" i="0" u="none" strike="noStrike" kern="1200" baseline="0" dirty="0" err="1" smtClean="0">
                <a:solidFill>
                  <a:schemeClr val="tx1"/>
                </a:solidFill>
                <a:latin typeface="+mn-lt"/>
                <a:ea typeface="+mn-ea"/>
                <a:cs typeface="+mn-cs"/>
              </a:rPr>
              <a:t>Kyobashi</a:t>
            </a:r>
            <a:r>
              <a:rPr lang="en-US" sz="1200" b="0" i="0" u="none" strike="noStrike" kern="1200" baseline="0" dirty="0" smtClean="0">
                <a:solidFill>
                  <a:schemeClr val="tx1"/>
                </a:solidFill>
                <a:latin typeface="+mn-lt"/>
                <a:ea typeface="+mn-ea"/>
                <a:cs typeface="+mn-cs"/>
              </a:rPr>
              <a:t> River hours after the bomb was dropped.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Answer: Tens of thousands died, and more than half of Hiroshima was obliterated. Nagasaki also had to cope with damaged or destroyed buildings. The effects of radiation were felt for decades after the bombings. </a:t>
            </a:r>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19</a:t>
            </a:fld>
            <a:endParaRPr lang="en-US"/>
          </a:p>
        </p:txBody>
      </p:sp>
    </p:spTree>
    <p:extLst>
      <p:ext uri="{BB962C8B-B14F-4D97-AF65-F5344CB8AC3E}">
        <p14:creationId xmlns:p14="http://schemas.microsoft.com/office/powerpoint/2010/main" val="384074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forced Japan to surrender, bringing a quicker</a:t>
            </a:r>
            <a:r>
              <a:rPr lang="en-US" baseline="0" dirty="0" smtClean="0"/>
              <a:t> end to the war.</a:t>
            </a:r>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20</a:t>
            </a:fld>
            <a:endParaRPr lang="en-US"/>
          </a:p>
        </p:txBody>
      </p:sp>
    </p:spTree>
    <p:extLst>
      <p:ext uri="{BB962C8B-B14F-4D97-AF65-F5344CB8AC3E}">
        <p14:creationId xmlns:p14="http://schemas.microsoft.com/office/powerpoint/2010/main" val="954838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fld id="{C15CD0E4-3AFD-C549-A050-723E24F16395}" type="slidenum">
              <a:rPr lang="en-US" sz="1200">
                <a:latin typeface="Arial" charset="0"/>
              </a:rPr>
              <a:pPr eaLnBrk="1" hangingPunct="1"/>
              <a:t>5</a:t>
            </a:fld>
            <a:endParaRPr lang="en-US" sz="1200">
              <a:latin typeface="Arial" charset="0"/>
            </a:endParaRPr>
          </a:p>
        </p:txBody>
      </p:sp>
      <p:sp>
        <p:nvSpPr>
          <p:cNvPr id="12290" name="Rectangle 2"/>
          <p:cNvSpPr>
            <a:spLocks noGrp="1" noRot="1" noChangeAspec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fld id="{C1726A2F-5E70-7C46-90D1-4B0444C43263}" type="slidenum">
              <a:rPr lang="en-US" sz="1200">
                <a:latin typeface="Arial" charset="0"/>
              </a:rPr>
              <a:pPr eaLnBrk="1" hangingPunct="1"/>
              <a:t>6</a:t>
            </a:fld>
            <a:endParaRPr lang="en-US" sz="1200">
              <a:latin typeface="Arial" charset="0"/>
            </a:endParaRPr>
          </a:p>
        </p:txBody>
      </p:sp>
      <p:sp>
        <p:nvSpPr>
          <p:cNvPr id="14338" name="Rectangle 2"/>
          <p:cNvSpPr>
            <a:spLocks noGrp="1" noRot="1" noChangeAspect="1" noChangeArrowheads="1" noTextEdit="1"/>
          </p:cNvSpPr>
          <p:nvPr>
            <p:ph type="sldImg"/>
          </p:nvPr>
        </p:nvSpPr>
        <p:spPr>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fld id="{7727E8A8-BFE5-C749-A7F2-928C1B7BCC30}" type="slidenum">
              <a:rPr lang="en-US" sz="1200">
                <a:latin typeface="Arial" charset="0"/>
              </a:rPr>
              <a:pPr eaLnBrk="1" hangingPunct="1"/>
              <a:t>11</a:t>
            </a:fld>
            <a:endParaRPr lang="en-US" sz="1200">
              <a:latin typeface="Arial" charset="0"/>
            </a:endParaRPr>
          </a:p>
        </p:txBody>
      </p:sp>
      <p:sp>
        <p:nvSpPr>
          <p:cNvPr id="26626" name="Rectangle 2"/>
          <p:cNvSpPr>
            <a:spLocks noGrp="1" noRot="1" noChangeAspect="1" noChangeArrowheads="1" noTextEdit="1"/>
          </p:cNvSpPr>
          <p:nvPr>
            <p:ph type="sldImg"/>
          </p:nvPr>
        </p:nvSpPr>
        <p:spPr>
          <a:ln/>
        </p:spPr>
      </p:sp>
      <p:sp>
        <p:nvSpPr>
          <p:cNvPr id="26627" name="Text Box 4"/>
          <p:cNvSpPr txBox="1">
            <a:spLocks noChangeArrowheads="1"/>
          </p:cNvSpPr>
          <p:nvPr/>
        </p:nvSpPr>
        <p:spPr bwMode="auto">
          <a:xfrm>
            <a:off x="1447800" y="47244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endParaRPr lang="en-US" sz="14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fld id="{05039785-435C-FD48-9D9A-73F5C77320DD}" type="slidenum">
              <a:rPr lang="en-US" sz="1200">
                <a:latin typeface="Arial" charset="0"/>
              </a:rPr>
              <a:pPr eaLnBrk="1" hangingPunct="1"/>
              <a:t>12</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Mushroom cloud rises over Nagasaki</a:t>
            </a:r>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13</a:t>
            </a:fld>
            <a:endParaRPr lang="en-US"/>
          </a:p>
        </p:txBody>
      </p:sp>
    </p:spTree>
    <p:extLst>
      <p:ext uri="{BB962C8B-B14F-4D97-AF65-F5344CB8AC3E}">
        <p14:creationId xmlns:p14="http://schemas.microsoft.com/office/powerpoint/2010/main" val="42347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15</a:t>
            </a:fld>
            <a:endParaRPr lang="en-US"/>
          </a:p>
        </p:txBody>
      </p:sp>
    </p:spTree>
    <p:extLst>
      <p:ext uri="{BB962C8B-B14F-4D97-AF65-F5344CB8AC3E}">
        <p14:creationId xmlns:p14="http://schemas.microsoft.com/office/powerpoint/2010/main" val="700989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C0D14-68CA-E946-BE65-9EEA091DA6DE}" type="slidenum">
              <a:rPr lang="en-US" smtClean="0"/>
              <a:t>16</a:t>
            </a:fld>
            <a:endParaRPr lang="en-US"/>
          </a:p>
        </p:txBody>
      </p:sp>
    </p:spTree>
    <p:extLst>
      <p:ext uri="{BB962C8B-B14F-4D97-AF65-F5344CB8AC3E}">
        <p14:creationId xmlns:p14="http://schemas.microsoft.com/office/powerpoint/2010/main" val="4064829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1/10/16</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1/10/16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1/10/16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1/10/16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teacher/Desktop/World%20History%202015-2016/Chapter%2017%20-%20World%20War%202/Lesson%205/Day%202%20Victory%20in%20the%20Pacific/The%20Pacific-%20Inside%20The%20Battle%20-%20Okinawa%20(HBO).mp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Chapter 17</a:t>
            </a:r>
          </a:p>
          <a:p>
            <a:r>
              <a:rPr lang="en-US" dirty="0" smtClean="0"/>
              <a:t>Lesson 5</a:t>
            </a:r>
          </a:p>
          <a:p>
            <a:r>
              <a:rPr lang="en-US" dirty="0" smtClean="0"/>
              <a:t>Day 2</a:t>
            </a:r>
            <a:endParaRPr lang="en-US" dirty="0"/>
          </a:p>
        </p:txBody>
      </p:sp>
      <p:sp>
        <p:nvSpPr>
          <p:cNvPr id="3" name="Title 2"/>
          <p:cNvSpPr>
            <a:spLocks noGrp="1"/>
          </p:cNvSpPr>
          <p:nvPr>
            <p:ph type="ctrTitle"/>
          </p:nvPr>
        </p:nvSpPr>
        <p:spPr/>
        <p:txBody>
          <a:bodyPr/>
          <a:lstStyle/>
          <a:p>
            <a:r>
              <a:rPr lang="en-US" dirty="0" smtClean="0"/>
              <a:t>World War II Ends</a:t>
            </a:r>
            <a:endParaRPr lang="en-US" dirty="0"/>
          </a:p>
        </p:txBody>
      </p:sp>
    </p:spTree>
    <p:extLst>
      <p:ext uri="{BB962C8B-B14F-4D97-AF65-F5344CB8AC3E}">
        <p14:creationId xmlns:p14="http://schemas.microsoft.com/office/powerpoint/2010/main" val="323307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American leaders considered another option: the atomic bomb.</a:t>
            </a:r>
          </a:p>
          <a:p>
            <a:endParaRPr lang="en-US" dirty="0"/>
          </a:p>
          <a:p>
            <a:r>
              <a:rPr lang="en-US" dirty="0" smtClean="0">
                <a:solidFill>
                  <a:srgbClr val="000000"/>
                </a:solidFill>
              </a:rPr>
              <a:t>In </a:t>
            </a:r>
            <a:r>
              <a:rPr lang="en-US" dirty="0">
                <a:solidFill>
                  <a:srgbClr val="000000"/>
                </a:solidFill>
              </a:rPr>
              <a:t>July 1945, the </a:t>
            </a:r>
            <a:r>
              <a:rPr lang="en-US" b="1" dirty="0">
                <a:solidFill>
                  <a:srgbClr val="000000"/>
                </a:solidFill>
              </a:rPr>
              <a:t>Manhattan Project</a:t>
            </a:r>
            <a:r>
              <a:rPr lang="en-US" dirty="0">
                <a:solidFill>
                  <a:srgbClr val="000000"/>
                </a:solidFill>
              </a:rPr>
              <a:t> successfully tested the first atomic bomb in New Mexico. </a:t>
            </a:r>
            <a:endParaRPr lang="en-US" dirty="0" smtClean="0">
              <a:solidFill>
                <a:srgbClr val="000000"/>
              </a:solidFill>
            </a:endParaRPr>
          </a:p>
          <a:p>
            <a:endParaRPr lang="en-US" dirty="0">
              <a:solidFill>
                <a:srgbClr val="000000"/>
              </a:solidFill>
            </a:endParaRPr>
          </a:p>
          <a:p>
            <a:pPr marL="228600" indent="-228600">
              <a:spcAft>
                <a:spcPts val="1588"/>
              </a:spcAft>
              <a:buClr>
                <a:schemeClr val="tx1"/>
              </a:buClr>
              <a:buSzPct val="80000"/>
              <a:buFont typeface="Verdana" charset="0"/>
              <a:buChar char="•"/>
            </a:pPr>
            <a:r>
              <a:rPr lang="en-US" b="1" dirty="0">
                <a:solidFill>
                  <a:srgbClr val="000000"/>
                </a:solidFill>
              </a:rPr>
              <a:t>Harry Truman</a:t>
            </a:r>
            <a:r>
              <a:rPr lang="en-US" dirty="0">
                <a:solidFill>
                  <a:srgbClr val="000000"/>
                </a:solidFill>
              </a:rPr>
              <a:t>, who had become president after the death of Roosevelt, realized that it was a terrible new force for </a:t>
            </a:r>
            <a:r>
              <a:rPr lang="en-US" dirty="0" smtClean="0">
                <a:solidFill>
                  <a:srgbClr val="000000"/>
                </a:solidFill>
              </a:rPr>
              <a:t>destruction, but decided to use it.</a:t>
            </a:r>
            <a:endParaRPr lang="en-US" dirty="0">
              <a:solidFill>
                <a:srgbClr val="000000"/>
              </a:solidFill>
            </a:endParaRPr>
          </a:p>
          <a:p>
            <a:pPr marL="228600" indent="-228600">
              <a:spcAft>
                <a:spcPts val="1588"/>
              </a:spcAft>
              <a:buClr>
                <a:schemeClr val="tx1"/>
              </a:buClr>
              <a:buSzPct val="80000"/>
              <a:buFont typeface="Verdana" charset="0"/>
              <a:buChar char="•"/>
            </a:pPr>
            <a:r>
              <a:rPr lang="en-US" dirty="0" smtClean="0">
                <a:solidFill>
                  <a:srgbClr val="000000"/>
                </a:solidFill>
              </a:rPr>
              <a:t>Question: Should he use the bomb on Japan?</a:t>
            </a:r>
          </a:p>
        </p:txBody>
      </p:sp>
    </p:spTree>
    <p:extLst>
      <p:ext uri="{BB962C8B-B14F-4D97-AF65-F5344CB8AC3E}">
        <p14:creationId xmlns:p14="http://schemas.microsoft.com/office/powerpoint/2010/main" val="322573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16"/>
          <p:cNvSpPr txBox="1">
            <a:spLocks noChangeArrowheads="1"/>
          </p:cNvSpPr>
          <p:nvPr/>
        </p:nvSpPr>
        <p:spPr bwMode="auto">
          <a:xfrm>
            <a:off x="457200" y="477538"/>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b="1" dirty="0"/>
              <a:t>Allied leaders warned Japan to surrender or face destruction. Japan ignored the warning.</a:t>
            </a:r>
          </a:p>
        </p:txBody>
      </p:sp>
      <p:sp>
        <p:nvSpPr>
          <p:cNvPr id="25602" name="Text Box 26"/>
          <p:cNvSpPr txBox="1">
            <a:spLocks noChangeArrowheads="1"/>
          </p:cNvSpPr>
          <p:nvPr/>
        </p:nvSpPr>
        <p:spPr bwMode="auto">
          <a:xfrm>
            <a:off x="6172200" y="1905215"/>
            <a:ext cx="2514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dirty="0">
                <a:solidFill>
                  <a:srgbClr val="000000"/>
                </a:solidFill>
              </a:rPr>
              <a:t>On August 6, 1945, </a:t>
            </a:r>
            <a:r>
              <a:rPr lang="en-US" u="sng" dirty="0">
                <a:solidFill>
                  <a:srgbClr val="000000"/>
                </a:solidFill>
              </a:rPr>
              <a:t>U.S. planes dropped the first atomic bomb on </a:t>
            </a:r>
            <a:r>
              <a:rPr lang="en-US" b="1" u="sng" dirty="0">
                <a:solidFill>
                  <a:srgbClr val="000000"/>
                </a:solidFill>
              </a:rPr>
              <a:t>Hiroshima</a:t>
            </a:r>
            <a:r>
              <a:rPr lang="en-US" b="1" dirty="0">
                <a:solidFill>
                  <a:srgbClr val="000000"/>
                </a:solidFill>
              </a:rPr>
              <a:t>, </a:t>
            </a:r>
            <a:r>
              <a:rPr lang="en-US" dirty="0"/>
              <a:t>instantly killing more than 70,000 people</a:t>
            </a:r>
            <a:r>
              <a:rPr lang="en-US" dirty="0" smtClean="0"/>
              <a:t>.</a:t>
            </a:r>
          </a:p>
          <a:p>
            <a:pPr eaLnBrk="1" hangingPunct="1"/>
            <a:endParaRPr lang="en-US" dirty="0"/>
          </a:p>
          <a:p>
            <a:pPr eaLnBrk="1" hangingPunct="1"/>
            <a:r>
              <a:rPr lang="en-US" dirty="0" smtClean="0"/>
              <a:t>The Japanese still did not surrender.</a:t>
            </a:r>
            <a:endParaRPr lang="en-US" dirty="0"/>
          </a:p>
          <a:p>
            <a:pPr eaLnBrk="1" hangingPunct="1"/>
            <a:endParaRPr lang="en-US" dirty="0">
              <a:solidFill>
                <a:srgbClr val="0033CC"/>
              </a:solidFill>
            </a:endParaRPr>
          </a:p>
        </p:txBody>
      </p:sp>
      <p:pic>
        <p:nvPicPr>
          <p:cNvPr id="25603" name="Picture 5" descr="ch29_images_wh_se_p0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215"/>
            <a:ext cx="5410200" cy="4186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661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ChangeArrowheads="1"/>
          </p:cNvSpPr>
          <p:nvPr/>
        </p:nvSpPr>
        <p:spPr bwMode="auto">
          <a:xfrm>
            <a:off x="838200" y="1828800"/>
            <a:ext cx="7467600" cy="40386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p>
            <a:endParaRPr lang="en-US"/>
          </a:p>
        </p:txBody>
      </p:sp>
      <p:graphicFrame>
        <p:nvGraphicFramePr>
          <p:cNvPr id="3" name="Group 67"/>
          <p:cNvGraphicFramePr>
            <a:graphicFrameLocks noGrp="1"/>
          </p:cNvGraphicFramePr>
          <p:nvPr/>
        </p:nvGraphicFramePr>
        <p:xfrm>
          <a:off x="914400" y="2244725"/>
          <a:ext cx="7315200" cy="3546475"/>
        </p:xfrm>
        <a:graphic>
          <a:graphicData uri="http://schemas.openxmlformats.org/drawingml/2006/table">
            <a:tbl>
              <a:tblPr/>
              <a:tblGrid>
                <a:gridCol w="7315200"/>
              </a:tblGrid>
              <a:tr h="5334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cs typeface="Arial" pitchFamily="34" charset="0"/>
                      </a:endParaRPr>
                    </a:p>
                  </a:txBody>
                  <a:tcPr marL="182880" marR="182880" marT="0"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1257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cs typeface="Arial" pitchFamily="34" charset="0"/>
                      </a:endParaRPr>
                    </a:p>
                  </a:txBody>
                  <a:tcPr marL="182880" marR="182880"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9239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cs typeface="Arial" pitchFamily="34" charset="0"/>
                      </a:endParaRPr>
                    </a:p>
                  </a:txBody>
                  <a:tcPr marL="182880" marR="182880" anchor="ctr" horzOverflow="overflow">
                    <a:lnL>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831850">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smtClean="0">
                        <a:ln>
                          <a:noFill/>
                        </a:ln>
                        <a:solidFill>
                          <a:schemeClr val="tx1"/>
                        </a:solidFill>
                        <a:effectLst/>
                        <a:latin typeface="Verdana" pitchFamily="34" charset="0"/>
                        <a:cs typeface="Arial" pitchFamily="34" charset="0"/>
                      </a:endParaRPr>
                    </a:p>
                  </a:txBody>
                  <a:tcPr marL="182880" marR="182880"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4" name="Text Box 7"/>
          <p:cNvSpPr txBox="1">
            <a:spLocks noChangeArrowheads="1"/>
          </p:cNvSpPr>
          <p:nvPr/>
        </p:nvSpPr>
        <p:spPr bwMode="auto">
          <a:xfrm>
            <a:off x="914400" y="1943100"/>
            <a:ext cx="7315200"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spcAft>
                <a:spcPts val="1800"/>
              </a:spcAft>
              <a:buClr>
                <a:schemeClr val="tx1"/>
              </a:buClr>
              <a:buSzPct val="80000"/>
            </a:pPr>
            <a:r>
              <a:rPr lang="en-US" b="1" dirty="0"/>
              <a:t>August 8:</a:t>
            </a:r>
            <a:r>
              <a:rPr lang="en-US" dirty="0"/>
              <a:t> The Soviet Union invaded Manchuria. The Japanese did not respond.</a:t>
            </a:r>
          </a:p>
          <a:p>
            <a:pPr eaLnBrk="1" hangingPunct="1">
              <a:spcAft>
                <a:spcPts val="1800"/>
              </a:spcAft>
              <a:buClr>
                <a:schemeClr val="tx1"/>
              </a:buClr>
              <a:buSzPct val="80000"/>
            </a:pPr>
            <a:r>
              <a:rPr lang="en-US" b="1" dirty="0">
                <a:solidFill>
                  <a:srgbClr val="000000"/>
                </a:solidFill>
              </a:rPr>
              <a:t>August 9:</a:t>
            </a:r>
            <a:r>
              <a:rPr lang="en-US" dirty="0">
                <a:solidFill>
                  <a:srgbClr val="000000"/>
                </a:solidFill>
              </a:rPr>
              <a:t> </a:t>
            </a:r>
            <a:r>
              <a:rPr lang="en-US" u="sng" dirty="0">
                <a:solidFill>
                  <a:srgbClr val="000000"/>
                </a:solidFill>
              </a:rPr>
              <a:t>The United States dropped a second atomic bomb on </a:t>
            </a:r>
            <a:r>
              <a:rPr lang="en-US" b="1" u="sng" dirty="0">
                <a:solidFill>
                  <a:srgbClr val="000000"/>
                </a:solidFill>
              </a:rPr>
              <a:t>Nagasaki.</a:t>
            </a:r>
            <a:r>
              <a:rPr lang="en-US" u="sng" dirty="0">
                <a:solidFill>
                  <a:srgbClr val="000000"/>
                </a:solidFill>
              </a:rPr>
              <a:t> </a:t>
            </a:r>
            <a:r>
              <a:rPr lang="en-US" dirty="0"/>
              <a:t>This time, more </a:t>
            </a:r>
            <a:br>
              <a:rPr lang="en-US" dirty="0"/>
            </a:br>
            <a:r>
              <a:rPr lang="en-US" dirty="0"/>
              <a:t>than 40,000 people were killed.</a:t>
            </a:r>
            <a:endParaRPr lang="en-US" dirty="0">
              <a:solidFill>
                <a:srgbClr val="0033CC"/>
              </a:solidFill>
            </a:endParaRPr>
          </a:p>
          <a:p>
            <a:pPr eaLnBrk="1" hangingPunct="1">
              <a:spcAft>
                <a:spcPts val="1800"/>
              </a:spcAft>
              <a:buClr>
                <a:schemeClr val="tx1"/>
              </a:buClr>
              <a:buSzPct val="80000"/>
            </a:pPr>
            <a:r>
              <a:rPr lang="en-US" b="1" dirty="0"/>
              <a:t>August 10:</a:t>
            </a:r>
            <a:r>
              <a:rPr lang="en-US" dirty="0"/>
              <a:t> Emperor Hirohito intervened and forced the government to surrender.</a:t>
            </a:r>
          </a:p>
          <a:p>
            <a:pPr eaLnBrk="1" hangingPunct="1">
              <a:spcAft>
                <a:spcPts val="1800"/>
              </a:spcAft>
              <a:buClr>
                <a:schemeClr val="tx1"/>
              </a:buClr>
              <a:buSzPct val="80000"/>
            </a:pPr>
            <a:r>
              <a:rPr lang="en-US" b="1" dirty="0"/>
              <a:t>September 2, 1945:</a:t>
            </a:r>
            <a:r>
              <a:rPr lang="en-US" dirty="0"/>
              <a:t> </a:t>
            </a:r>
            <a:r>
              <a:rPr lang="en-US" dirty="0">
                <a:solidFill>
                  <a:srgbClr val="000000"/>
                </a:solidFill>
              </a:rPr>
              <a:t>A formal peace treaty </a:t>
            </a:r>
            <a:br>
              <a:rPr lang="en-US" dirty="0">
                <a:solidFill>
                  <a:srgbClr val="000000"/>
                </a:solidFill>
              </a:rPr>
            </a:br>
            <a:r>
              <a:rPr lang="en-US" dirty="0">
                <a:solidFill>
                  <a:srgbClr val="000000"/>
                </a:solidFill>
              </a:rPr>
              <a:t>was signed.</a:t>
            </a:r>
            <a:endParaRPr lang="en-US" sz="2000" dirty="0">
              <a:solidFill>
                <a:srgbClr val="000000"/>
              </a:solidFill>
            </a:endParaRPr>
          </a:p>
        </p:txBody>
      </p:sp>
    </p:spTree>
    <p:extLst>
      <p:ext uri="{BB962C8B-B14F-4D97-AF65-F5344CB8AC3E}">
        <p14:creationId xmlns:p14="http://schemas.microsoft.com/office/powerpoint/2010/main" val="4156562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4">
                                            <p:txEl>
                                              <p:pRg st="2" end="2"/>
                                            </p:txEl>
                                          </p:spTgt>
                                        </p:tgtEl>
                                        <p:attrNameLst>
                                          <p:attrName>style.visibility</p:attrName>
                                        </p:attrNameLst>
                                      </p:cBhvr>
                                      <p:to>
                                        <p:strVal val="visible"/>
                                      </p:to>
                                    </p:set>
                                    <p:anim calcmode="lin" valueType="num">
                                      <p:cBhvr additive="base">
                                        <p:cTn id="1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80739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57452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12-29 at 9.51.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2734378"/>
          </a:xfrm>
          <a:prstGeom prst="rect">
            <a:avLst/>
          </a:prstGeom>
        </p:spPr>
      </p:pic>
      <p:pic>
        <p:nvPicPr>
          <p:cNvPr id="3" name="Picture 2" descr="Screen shot 2015-12-29 at 9.51.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28432"/>
            <a:ext cx="9144000" cy="3164171"/>
          </a:xfrm>
          <a:prstGeom prst="rect">
            <a:avLst/>
          </a:prstGeom>
        </p:spPr>
      </p:pic>
    </p:spTree>
    <p:extLst>
      <p:ext uri="{BB962C8B-B14F-4D97-AF65-F5344CB8AC3E}">
        <p14:creationId xmlns:p14="http://schemas.microsoft.com/office/powerpoint/2010/main" val="407267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12-29 at 10.31.56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b="-363"/>
          <a:stretch/>
        </p:blipFill>
        <p:spPr>
          <a:xfrm>
            <a:off x="301752" y="228599"/>
            <a:ext cx="8503920" cy="6287119"/>
          </a:xfrm>
          <a:prstGeom prst="rect">
            <a:avLst/>
          </a:prstGeom>
        </p:spPr>
      </p:pic>
    </p:spTree>
    <p:extLst>
      <p:ext uri="{BB962C8B-B14F-4D97-AF65-F5344CB8AC3E}">
        <p14:creationId xmlns:p14="http://schemas.microsoft.com/office/powerpoint/2010/main" val="93801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DBQ</a:t>
            </a:r>
            <a:endParaRPr lang="en-US" dirty="0"/>
          </a:p>
        </p:txBody>
      </p:sp>
      <p:pic>
        <p:nvPicPr>
          <p:cNvPr id="7" name="Content Placeholder 6" descr="Screen shot 2016-01-10 at 8.47.04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95" t="236" r="1" b="-299"/>
          <a:stretch/>
        </p:blipFill>
        <p:spPr>
          <a:xfrm>
            <a:off x="148448" y="1171179"/>
            <a:ext cx="4191904" cy="5525989"/>
          </a:xfrm>
        </p:spPr>
      </p:pic>
      <p:sp>
        <p:nvSpPr>
          <p:cNvPr id="6" name="Content Placeholder 5"/>
          <p:cNvSpPr>
            <a:spLocks noGrp="1"/>
          </p:cNvSpPr>
          <p:nvPr>
            <p:ph sz="half" idx="2"/>
          </p:nvPr>
        </p:nvSpPr>
        <p:spPr/>
        <p:txBody>
          <a:bodyPr/>
          <a:lstStyle/>
          <a:p>
            <a:r>
              <a:rPr lang="en-US" dirty="0"/>
              <a:t>1. How is the Japanese soldier depicted in this </a:t>
            </a:r>
            <a:r>
              <a:rPr lang="en-US"/>
              <a:t>poster</a:t>
            </a:r>
            <a:r>
              <a:rPr lang="en-US" smtClean="0"/>
              <a:t>?</a:t>
            </a:r>
          </a:p>
          <a:p>
            <a:pPr marL="0" indent="0">
              <a:buNone/>
            </a:pPr>
            <a:endParaRPr lang="en-US" dirty="0"/>
          </a:p>
          <a:p>
            <a:r>
              <a:rPr lang="en-US" dirty="0" smtClean="0"/>
              <a:t>2.</a:t>
            </a:r>
            <a:r>
              <a:rPr lang="en-US" dirty="0"/>
              <a:t>) What effect do you think this poster had on its intended audience in the United States?</a:t>
            </a:r>
          </a:p>
        </p:txBody>
      </p:sp>
    </p:spTree>
    <p:extLst>
      <p:ext uri="{BB962C8B-B14F-4D97-AF65-F5344CB8AC3E}">
        <p14:creationId xmlns:p14="http://schemas.microsoft.com/office/powerpoint/2010/main" val="4088230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pic>
        <p:nvPicPr>
          <p:cNvPr id="4" name="Content Placeholder 3" descr="Screen shot 2015-12-29 at 10.33.57 AM.png"/>
          <p:cNvPicPr>
            <a:picLocks noGrp="1" noChangeAspect="1"/>
          </p:cNvPicPr>
          <p:nvPr>
            <p:ph sz="quarter" idx="1"/>
          </p:nvPr>
        </p:nvPicPr>
        <p:blipFill>
          <a:blip r:embed="rId3">
            <a:extLst>
              <a:ext uri="{28A0092B-C50C-407E-A947-70E740481C1C}">
                <a14:useLocalDpi xmlns:a14="http://schemas.microsoft.com/office/drawing/2010/main" val="0"/>
              </a:ext>
            </a:extLst>
          </a:blip>
          <a:srcRect t="-26877" b="-26877"/>
          <a:stretch>
            <a:fillRect/>
          </a:stretch>
        </p:blipFill>
        <p:spPr>
          <a:xfrm>
            <a:off x="0" y="358163"/>
            <a:ext cx="9144000" cy="4829198"/>
          </a:xfrm>
        </p:spPr>
      </p:pic>
      <p:sp>
        <p:nvSpPr>
          <p:cNvPr id="6" name="TextBox 5"/>
          <p:cNvSpPr txBox="1"/>
          <p:nvPr/>
        </p:nvSpPr>
        <p:spPr>
          <a:xfrm>
            <a:off x="155220" y="4818915"/>
            <a:ext cx="8534400" cy="1754327"/>
          </a:xfrm>
          <a:prstGeom prst="rect">
            <a:avLst/>
          </a:prstGeom>
          <a:noFill/>
        </p:spPr>
        <p:txBody>
          <a:bodyPr wrap="square" rtlCol="0">
            <a:spAutoFit/>
          </a:bodyPr>
          <a:lstStyle/>
          <a:p>
            <a:r>
              <a:rPr lang="en-US" u="sng" dirty="0" smtClean="0"/>
              <a:t>Question</a:t>
            </a:r>
            <a:r>
              <a:rPr lang="en-US" dirty="0" smtClean="0"/>
              <a:t>: </a:t>
            </a:r>
            <a:r>
              <a:rPr lang="en-US" dirty="0"/>
              <a:t> To what killing was </a:t>
            </a:r>
            <a:r>
              <a:rPr lang="en-US" dirty="0" err="1"/>
              <a:t>Tibbets</a:t>
            </a:r>
            <a:r>
              <a:rPr lang="en-US" dirty="0"/>
              <a:t> referring when he said</a:t>
            </a:r>
            <a:r>
              <a:rPr lang="en-US" dirty="0" smtClean="0"/>
              <a:t>, “</a:t>
            </a:r>
            <a:r>
              <a:rPr lang="en-US" dirty="0"/>
              <a:t>We were determined to stop the killing”? What is ironic about his statement?</a:t>
            </a:r>
            <a:r>
              <a:rPr lang="en-US" dirty="0" smtClean="0"/>
              <a:t> </a:t>
            </a:r>
          </a:p>
          <a:p>
            <a:endParaRPr lang="en-US" dirty="0"/>
          </a:p>
          <a:p>
            <a:r>
              <a:rPr lang="en-US" smtClean="0"/>
              <a:t>Did </a:t>
            </a:r>
            <a:r>
              <a:rPr lang="en-US" dirty="0" err="1"/>
              <a:t>Tibbets’s</a:t>
            </a:r>
            <a:r>
              <a:rPr lang="en-US" dirty="0"/>
              <a:t> description of the destruction to Hiroshima reflect what</a:t>
            </a:r>
          </a:p>
          <a:p>
            <a:r>
              <a:rPr lang="en-US" dirty="0" smtClean="0"/>
              <a:t>The previous </a:t>
            </a:r>
            <a:r>
              <a:rPr lang="en-US" dirty="0"/>
              <a:t>photograph shows? Explain.</a:t>
            </a:r>
          </a:p>
          <a:p>
            <a:endParaRPr lang="en-US" dirty="0"/>
          </a:p>
        </p:txBody>
      </p:sp>
    </p:spTree>
    <p:extLst>
      <p:ext uri="{BB962C8B-B14F-4D97-AF65-F5344CB8AC3E}">
        <p14:creationId xmlns:p14="http://schemas.microsoft.com/office/powerpoint/2010/main" val="2814958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DBQ</a:t>
            </a:r>
            <a:endParaRPr lang="en-US" dirty="0"/>
          </a:p>
        </p:txBody>
      </p:sp>
      <p:sp>
        <p:nvSpPr>
          <p:cNvPr id="3" name="Content Placeholder 2"/>
          <p:cNvSpPr>
            <a:spLocks noGrp="1"/>
          </p:cNvSpPr>
          <p:nvPr>
            <p:ph sz="quarter" idx="1"/>
          </p:nvPr>
        </p:nvSpPr>
        <p:spPr/>
        <p:txBody>
          <a:bodyPr>
            <a:normAutofit/>
          </a:bodyPr>
          <a:lstStyle/>
          <a:p>
            <a:pPr marL="0" indent="0">
              <a:buNone/>
            </a:pPr>
            <a:r>
              <a:rPr lang="en-US" sz="2400" dirty="0" smtClean="0"/>
              <a:t>“Floating </a:t>
            </a:r>
            <a:r>
              <a:rPr lang="en-US" sz="2400" dirty="0"/>
              <a:t>there were scores of dead bodies, faces swollen to twice </a:t>
            </a:r>
            <a:r>
              <a:rPr lang="en-US" sz="2400" dirty="0" smtClean="0"/>
              <a:t>their normal </a:t>
            </a:r>
            <a:r>
              <a:rPr lang="en-US" sz="2400" dirty="0"/>
              <a:t>size and trouser-encased legs stiff as logs. . . . The sight chilled us </a:t>
            </a:r>
            <a:r>
              <a:rPr lang="en-US" sz="2400" dirty="0" smtClean="0"/>
              <a:t>to the </a:t>
            </a:r>
            <a:r>
              <a:rPr lang="en-US" sz="2400" dirty="0"/>
              <a:t>bone . . . It began to rain. Black stains spotted shirts. The </a:t>
            </a:r>
            <a:r>
              <a:rPr lang="en-US" sz="2400" dirty="0" smtClean="0"/>
              <a:t>multicolored smoke </a:t>
            </a:r>
            <a:r>
              <a:rPr lang="en-US" sz="2400" dirty="0"/>
              <a:t>generated at the time of the blast had become a cloud of dirty </a:t>
            </a:r>
            <a:r>
              <a:rPr lang="en-US" sz="2400" dirty="0" smtClean="0"/>
              <a:t>brown and </a:t>
            </a:r>
            <a:r>
              <a:rPr lang="en-US" sz="2400" dirty="0"/>
              <a:t>black hanging like a pall over the city. It was a demonic ceiling, </a:t>
            </a:r>
            <a:r>
              <a:rPr lang="en-US" sz="2400" dirty="0" smtClean="0"/>
              <a:t>a malediction.”</a:t>
            </a:r>
            <a:endParaRPr lang="en-US" sz="2400" dirty="0"/>
          </a:p>
          <a:p>
            <a:pPr marL="0" indent="0">
              <a:buNone/>
            </a:pPr>
            <a:r>
              <a:rPr lang="en-US" sz="2400" dirty="0" smtClean="0"/>
              <a:t>	—</a:t>
            </a:r>
            <a:r>
              <a:rPr lang="en-US" sz="2400" dirty="0" err="1"/>
              <a:t>Shibayama</a:t>
            </a:r>
            <a:r>
              <a:rPr lang="en-US" sz="2400" dirty="0"/>
              <a:t> Hiroshi, 1945, as quoted in The </a:t>
            </a:r>
            <a:r>
              <a:rPr lang="en-US" sz="2400" dirty="0" smtClean="0"/>
              <a:t>Atomic 	Bomb</a:t>
            </a:r>
            <a:r>
              <a:rPr lang="en-US" sz="2400" dirty="0"/>
              <a:t>: Voices </a:t>
            </a:r>
            <a:r>
              <a:rPr lang="en-US" sz="2400" dirty="0" smtClean="0"/>
              <a:t>from Hiroshima </a:t>
            </a:r>
            <a:r>
              <a:rPr lang="en-US" sz="2400" dirty="0"/>
              <a:t>and </a:t>
            </a:r>
            <a:r>
              <a:rPr lang="en-US" sz="2400" dirty="0" smtClean="0"/>
              <a:t>Nagasaki</a:t>
            </a:r>
          </a:p>
          <a:p>
            <a:pPr marL="0" indent="0">
              <a:buNone/>
            </a:pPr>
            <a:endParaRPr lang="en-US" sz="2400" dirty="0"/>
          </a:p>
          <a:p>
            <a:pPr marL="0" indent="0">
              <a:buNone/>
            </a:pPr>
            <a:r>
              <a:rPr lang="en-US" sz="2400" dirty="0" smtClean="0"/>
              <a:t>Question: </a:t>
            </a:r>
            <a:r>
              <a:rPr lang="en-US" sz="2400" dirty="0"/>
              <a:t> How did the bombings affect Japanese civilians?</a:t>
            </a:r>
          </a:p>
        </p:txBody>
      </p:sp>
    </p:spTree>
    <p:extLst>
      <p:ext uri="{BB962C8B-B14F-4D97-AF65-F5344CB8AC3E}">
        <p14:creationId xmlns:p14="http://schemas.microsoft.com/office/powerpoint/2010/main" val="287089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Starter</a:t>
            </a:r>
            <a:endParaRPr lang="en-US" dirty="0"/>
          </a:p>
        </p:txBody>
      </p:sp>
      <p:pic>
        <p:nvPicPr>
          <p:cNvPr id="4" name="Content Placeholder 3" descr="Screen shot 2015-12-29 at 10.24.14 AM.pn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l="-1" t="1" b="1"/>
          <a:stretch/>
        </p:blipFill>
        <p:spPr>
          <a:xfrm>
            <a:off x="0" y="987552"/>
            <a:ext cx="9143999" cy="5870447"/>
          </a:xfrm>
        </p:spPr>
      </p:pic>
    </p:spTree>
    <p:extLst>
      <p:ext uri="{BB962C8B-B14F-4D97-AF65-F5344CB8AC3E}">
        <p14:creationId xmlns:p14="http://schemas.microsoft.com/office/powerpoint/2010/main" val="677856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Ticket</a:t>
            </a:r>
            <a:endParaRPr lang="en-US" dirty="0"/>
          </a:p>
        </p:txBody>
      </p:sp>
      <p:sp>
        <p:nvSpPr>
          <p:cNvPr id="3" name="Content Placeholder 2"/>
          <p:cNvSpPr>
            <a:spLocks noGrp="1"/>
          </p:cNvSpPr>
          <p:nvPr>
            <p:ph sz="quarter" idx="1"/>
          </p:nvPr>
        </p:nvSpPr>
        <p:spPr/>
        <p:txBody>
          <a:bodyPr/>
          <a:lstStyle/>
          <a:p>
            <a:pPr marL="0" indent="0">
              <a:buNone/>
            </a:pPr>
            <a:r>
              <a:rPr lang="en-US" dirty="0" smtClean="0"/>
              <a:t>Determining </a:t>
            </a:r>
            <a:r>
              <a:rPr lang="en-US" dirty="0"/>
              <a:t>Cause and </a:t>
            </a:r>
            <a:r>
              <a:rPr lang="en-US" dirty="0" smtClean="0"/>
              <a:t>Effect</a:t>
            </a:r>
          </a:p>
          <a:p>
            <a:r>
              <a:rPr lang="en-US" dirty="0" smtClean="0"/>
              <a:t>Question: </a:t>
            </a:r>
            <a:r>
              <a:rPr lang="en-US" dirty="0"/>
              <a:t>What impact did the bombing of Hiroshima </a:t>
            </a:r>
            <a:r>
              <a:rPr lang="en-US" dirty="0" smtClean="0"/>
              <a:t>and Nagasaki </a:t>
            </a:r>
            <a:r>
              <a:rPr lang="en-US" dirty="0"/>
              <a:t>have on the course of the war?</a:t>
            </a:r>
          </a:p>
        </p:txBody>
      </p:sp>
    </p:spTree>
    <p:extLst>
      <p:ext uri="{BB962C8B-B14F-4D97-AF65-F5344CB8AC3E}">
        <p14:creationId xmlns:p14="http://schemas.microsoft.com/office/powerpoint/2010/main" val="2065611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4" name="Content Placeholder 3" descr="Screen shot 2015-12-29 at 10.24.50 A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t="31" b="-1"/>
          <a:stretch/>
        </p:blipFill>
        <p:spPr>
          <a:xfrm>
            <a:off x="0" y="1234882"/>
            <a:ext cx="9144000" cy="5623118"/>
          </a:xfrm>
        </p:spPr>
      </p:pic>
    </p:spTree>
    <p:extLst>
      <p:ext uri="{BB962C8B-B14F-4D97-AF65-F5344CB8AC3E}">
        <p14:creationId xmlns:p14="http://schemas.microsoft.com/office/powerpoint/2010/main" val="32003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 Standard</a:t>
            </a:r>
            <a:endParaRPr lang="en-US" dirty="0"/>
          </a:p>
        </p:txBody>
      </p:sp>
      <p:sp>
        <p:nvSpPr>
          <p:cNvPr id="3" name="Content Placeholder 2"/>
          <p:cNvSpPr>
            <a:spLocks noGrp="1"/>
          </p:cNvSpPr>
          <p:nvPr>
            <p:ph sz="quarter" idx="1"/>
          </p:nvPr>
        </p:nvSpPr>
        <p:spPr/>
        <p:txBody>
          <a:bodyPr>
            <a:normAutofit lnSpcReduction="10000"/>
          </a:bodyPr>
          <a:lstStyle/>
          <a:p>
            <a:r>
              <a:rPr lang="en-US" dirty="0"/>
              <a:t>Students will be able to</a:t>
            </a:r>
          </a:p>
          <a:p>
            <a:pPr marL="514350" indent="-514350">
              <a:buAutoNum type="arabicParenR"/>
            </a:pPr>
            <a:r>
              <a:rPr lang="en-US" dirty="0"/>
              <a:t>Describe how WWII ended in Europe and the Pacific; and</a:t>
            </a:r>
          </a:p>
          <a:p>
            <a:pPr marL="514350" indent="-514350">
              <a:buAutoNum type="arabicParenR"/>
            </a:pPr>
            <a:r>
              <a:rPr lang="en-US" dirty="0"/>
              <a:t>Understand what led to the Cold War.</a:t>
            </a:r>
          </a:p>
          <a:p>
            <a:endParaRPr lang="en-US" dirty="0" smtClean="0"/>
          </a:p>
          <a:p>
            <a:endParaRPr lang="en-US" dirty="0"/>
          </a:p>
          <a:p>
            <a:pPr marL="0" indent="0">
              <a:buNone/>
            </a:pPr>
            <a:r>
              <a:rPr lang="en-US" dirty="0" smtClean="0"/>
              <a:t>W.51 – Analyze the decision to use nuclear weapons to end WWII.</a:t>
            </a:r>
          </a:p>
          <a:p>
            <a:pPr marL="0" indent="0">
              <a:buNone/>
            </a:pPr>
            <a:endParaRPr lang="en-US" dirty="0"/>
          </a:p>
          <a:p>
            <a:pPr marL="0" indent="0">
              <a:buNone/>
            </a:pPr>
            <a:r>
              <a:rPr lang="en-US" dirty="0" smtClean="0"/>
              <a:t>Video: </a:t>
            </a:r>
            <a:r>
              <a:rPr lang="en-US" dirty="0" smtClean="0">
                <a:hlinkClick r:id="rId2" action="ppaction://hlinkfile"/>
              </a:rPr>
              <a:t>Battle of Okinawa</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987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2"/>
          <p:cNvSpPr>
            <a:spLocks noChangeArrowheads="1"/>
          </p:cNvSpPr>
          <p:nvPr/>
        </p:nvSpPr>
        <p:spPr bwMode="auto">
          <a:xfrm>
            <a:off x="764882" y="2275276"/>
            <a:ext cx="728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1588"/>
              </a:spcAft>
            </a:pPr>
            <a:r>
              <a:rPr lang="en-US" sz="2100" dirty="0"/>
              <a:t>By 1945, the war in Europe was nearing its end. Germany was being attacked from east and west, and Axis armies were surrendering.    </a:t>
            </a:r>
          </a:p>
          <a:p>
            <a:pPr>
              <a:spcAft>
                <a:spcPts val="1588"/>
              </a:spcAft>
            </a:pPr>
            <a:r>
              <a:rPr lang="en-US" sz="2100" dirty="0"/>
              <a:t>In the Pacific, a series of bloody battles continued on the islands as Allied military leaders planned </a:t>
            </a:r>
            <a:r>
              <a:rPr lang="en-US" sz="2100" dirty="0" smtClean="0"/>
              <a:t>a </a:t>
            </a:r>
            <a:r>
              <a:rPr lang="en-US" sz="2100" dirty="0"/>
              <a:t>land invasion of Japan. World War II finally ended when the United States dropped atomic bombs on two Japanese cities.</a:t>
            </a:r>
          </a:p>
        </p:txBody>
      </p:sp>
      <p:sp>
        <p:nvSpPr>
          <p:cNvPr id="11266" name="Rectangle 11"/>
          <p:cNvSpPr>
            <a:spLocks noChangeArrowheads="1"/>
          </p:cNvSpPr>
          <p:nvPr/>
        </p:nvSpPr>
        <p:spPr bwMode="auto">
          <a:xfrm>
            <a:off x="1216025" y="1163455"/>
            <a:ext cx="64039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smtClean="0"/>
              <a:t>Quick Summary - How </a:t>
            </a:r>
            <a:r>
              <a:rPr lang="en-US" sz="2100" b="1" dirty="0"/>
              <a:t>did the Allies finally defeat the Axis powers?</a:t>
            </a:r>
          </a:p>
        </p:txBody>
      </p:sp>
      <p:pic>
        <p:nvPicPr>
          <p:cNvPr id="11267"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872" y="1163455"/>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8743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30">
                                            <p:txEl>
                                              <p:pRg st="0" end="0"/>
                                            </p:txEl>
                                          </p:spTgt>
                                        </p:tgtEl>
                                        <p:attrNameLst>
                                          <p:attrName>style.visibility</p:attrName>
                                        </p:attrNameLst>
                                      </p:cBhvr>
                                      <p:to>
                                        <p:strVal val="visible"/>
                                      </p:to>
                                    </p:set>
                                    <p:anim calcmode="lin" valueType="num">
                                      <p:cBhvr additive="base">
                                        <p:cTn id="7" dur="1000" fill="hold"/>
                                        <p:tgtEl>
                                          <p:spTgt spid="513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30">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5130">
                                            <p:txEl>
                                              <p:pRg st="1" end="1"/>
                                            </p:txEl>
                                          </p:spTgt>
                                        </p:tgtEl>
                                        <p:attrNameLst>
                                          <p:attrName>style.visibility</p:attrName>
                                        </p:attrNameLst>
                                      </p:cBhvr>
                                      <p:to>
                                        <p:strVal val="visible"/>
                                      </p:to>
                                    </p:set>
                                    <p:anim calcmode="lin" valueType="num">
                                      <p:cBhvr additive="base">
                                        <p:cTn id="12" dur="1000" fill="hold"/>
                                        <p:tgtEl>
                                          <p:spTgt spid="513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1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3" name="AutoShape 19"/>
          <p:cNvSpPr>
            <a:spLocks noChangeArrowheads="1"/>
          </p:cNvSpPr>
          <p:nvPr/>
        </p:nvSpPr>
        <p:spPr bwMode="auto">
          <a:xfrm rot="10792560" flipH="1">
            <a:off x="838200" y="1600200"/>
            <a:ext cx="7467600" cy="1524000"/>
          </a:xfrm>
          <a:prstGeom prst="upArrowCallout">
            <a:avLst>
              <a:gd name="adj1" fmla="val 51436"/>
              <a:gd name="adj2" fmla="val 43738"/>
              <a:gd name="adj3" fmla="val 24014"/>
              <a:gd name="adj4" fmla="val 63656"/>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34" charset="0"/>
              <a:ea typeface="+mn-ea"/>
              <a:cs typeface="+mn-cs"/>
            </a:endParaRPr>
          </a:p>
        </p:txBody>
      </p:sp>
      <p:sp>
        <p:nvSpPr>
          <p:cNvPr id="13314" name="Text Box 129"/>
          <p:cNvSpPr txBox="1">
            <a:spLocks noChangeArrowheads="1"/>
          </p:cNvSpPr>
          <p:nvPr/>
        </p:nvSpPr>
        <p:spPr bwMode="auto">
          <a:xfrm>
            <a:off x="990600" y="1695450"/>
            <a:ext cx="716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algn="ctr" eaLnBrk="1" hangingPunct="1"/>
            <a:r>
              <a:rPr lang="en-US" b="1" dirty="0"/>
              <a:t>In the spring of 1945, the Nazis were surrounded and defeated.</a:t>
            </a:r>
          </a:p>
        </p:txBody>
      </p:sp>
      <p:sp>
        <p:nvSpPr>
          <p:cNvPr id="6157" name="Text Box 130"/>
          <p:cNvSpPr txBox="1">
            <a:spLocks noChangeArrowheads="1"/>
          </p:cNvSpPr>
          <p:nvPr/>
        </p:nvSpPr>
        <p:spPr bwMode="auto">
          <a:xfrm>
            <a:off x="723900" y="3276600"/>
            <a:ext cx="784860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spcAft>
                <a:spcPts val="1588"/>
              </a:spcAft>
              <a:buClr>
                <a:schemeClr val="tx1"/>
              </a:buClr>
              <a:buSzPct val="80000"/>
              <a:buFontTx/>
              <a:buChar char="•"/>
            </a:pPr>
            <a:r>
              <a:rPr lang="en-US" dirty="0"/>
              <a:t>From the west </a:t>
            </a:r>
            <a:r>
              <a:rPr lang="en-US" dirty="0">
                <a:solidFill>
                  <a:srgbClr val="0033CC"/>
                </a:solidFill>
              </a:rPr>
              <a:t>the Allies surged into Germany,</a:t>
            </a:r>
            <a:r>
              <a:rPr lang="en-US" dirty="0"/>
              <a:t> and from the east Soviet troops closed in on Berlin.</a:t>
            </a:r>
          </a:p>
          <a:p>
            <a:pPr eaLnBrk="1" hangingPunct="1">
              <a:spcAft>
                <a:spcPts val="1588"/>
              </a:spcAft>
              <a:buClr>
                <a:schemeClr val="tx1"/>
              </a:buClr>
              <a:buSzPct val="80000"/>
              <a:buFontTx/>
              <a:buChar char="•"/>
            </a:pPr>
            <a:r>
              <a:rPr lang="en-US" dirty="0"/>
              <a:t>In Italy, guerrillas captured and </a:t>
            </a:r>
            <a:r>
              <a:rPr lang="en-US" dirty="0">
                <a:solidFill>
                  <a:srgbClr val="0033CC"/>
                </a:solidFill>
              </a:rPr>
              <a:t>executed Mussolini. Hitler committed suicide.</a:t>
            </a:r>
          </a:p>
        </p:txBody>
      </p:sp>
      <p:sp>
        <p:nvSpPr>
          <p:cNvPr id="8197" name="Text Box 20"/>
          <p:cNvSpPr txBox="1">
            <a:spLocks noChangeArrowheads="1"/>
          </p:cNvSpPr>
          <p:nvPr/>
        </p:nvSpPr>
        <p:spPr bwMode="auto">
          <a:xfrm>
            <a:off x="838200" y="5181600"/>
            <a:ext cx="74676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eaLnBrk="1" hangingPunct="1"/>
            <a:r>
              <a:rPr lang="en-US" b="1" dirty="0"/>
              <a:t>The Allies proclaimed May 8, 1945, </a:t>
            </a:r>
            <a:r>
              <a:rPr lang="en-US" b="1" dirty="0">
                <a:solidFill>
                  <a:srgbClr val="FF0000"/>
                </a:solidFill>
              </a:rPr>
              <a:t>V-E </a:t>
            </a:r>
            <a:r>
              <a:rPr lang="en-US" b="1" dirty="0" smtClean="0">
                <a:solidFill>
                  <a:srgbClr val="FF0000"/>
                </a:solidFill>
              </a:rPr>
              <a:t>Day </a:t>
            </a:r>
            <a:r>
              <a:rPr lang="en-US" b="1" dirty="0" smtClean="0">
                <a:solidFill>
                  <a:srgbClr val="000000"/>
                </a:solidFill>
              </a:rPr>
              <a:t>– Victory in Europe Day.</a:t>
            </a:r>
            <a:endParaRPr lang="en-US" dirty="0">
              <a:solidFill>
                <a:srgbClr val="000000"/>
              </a:solidFill>
            </a:endParaRPr>
          </a:p>
          <a:p>
            <a:pPr algn="ctr" eaLnBrk="1" hangingPunct="1"/>
            <a:endParaRPr lang="en-US" dirty="0">
              <a:solidFill>
                <a:srgbClr val="FF0000"/>
              </a:solidFill>
            </a:endParaRPr>
          </a:p>
        </p:txBody>
      </p:sp>
    </p:spTree>
    <p:extLst>
      <p:ext uri="{BB962C8B-B14F-4D97-AF65-F5344CB8AC3E}">
        <p14:creationId xmlns:p14="http://schemas.microsoft.com/office/powerpoint/2010/main" val="21705888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157">
                                            <p:txEl>
                                              <p:pRg st="0" end="0"/>
                                            </p:txEl>
                                          </p:spTgt>
                                        </p:tgtEl>
                                        <p:attrNameLst>
                                          <p:attrName>style.visibility</p:attrName>
                                        </p:attrNameLst>
                                      </p:cBhvr>
                                      <p:to>
                                        <p:strVal val="visible"/>
                                      </p:to>
                                    </p:set>
                                    <p:anim calcmode="lin" valueType="num">
                                      <p:cBhvr additive="base">
                                        <p:cTn id="7" dur="1000" fill="hold"/>
                                        <p:tgtEl>
                                          <p:spTgt spid="615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15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6157">
                                            <p:txEl>
                                              <p:pRg st="1" end="1"/>
                                            </p:txEl>
                                          </p:spTgt>
                                        </p:tgtEl>
                                        <p:attrNameLst>
                                          <p:attrName>style.visibility</p:attrName>
                                        </p:attrNameLst>
                                      </p:cBhvr>
                                      <p:to>
                                        <p:strVal val="visible"/>
                                      </p:to>
                                    </p:set>
                                    <p:anim calcmode="lin" valueType="num">
                                      <p:cBhvr additive="base">
                                        <p:cTn id="12" dur="1000" fill="hold"/>
                                        <p:tgtEl>
                                          <p:spTgt spid="6157">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157">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8197"/>
                                        </p:tgtEl>
                                        <p:attrNameLst>
                                          <p:attrName>style.visibility</p:attrName>
                                        </p:attrNameLst>
                                      </p:cBhvr>
                                      <p:to>
                                        <p:strVal val="visible"/>
                                      </p:to>
                                    </p:set>
                                    <p:anim calcmode="lin" valueType="num">
                                      <p:cBhvr additive="base">
                                        <p:cTn id="17" dur="1000" fill="hold"/>
                                        <p:tgtEl>
                                          <p:spTgt spid="8197"/>
                                        </p:tgtEl>
                                        <p:attrNameLst>
                                          <p:attrName>ppt_x</p:attrName>
                                        </p:attrNameLst>
                                      </p:cBhvr>
                                      <p:tavLst>
                                        <p:tav tm="0">
                                          <p:val>
                                            <p:strVal val="#ppt_x"/>
                                          </p:val>
                                        </p:tav>
                                        <p:tav tm="100000">
                                          <p:val>
                                            <p:strVal val="#ppt_x"/>
                                          </p:val>
                                        </p:tav>
                                      </p:tavLst>
                                    </p:anim>
                                    <p:anim calcmode="lin" valueType="num">
                                      <p:cBhvr additive="base">
                                        <p:cTn id="18" dur="10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WH-Ch29_S4_AlliedAdvance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33" y="583584"/>
            <a:ext cx="8448347" cy="612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6"/>
          <p:cNvSpPr txBox="1">
            <a:spLocks noChangeArrowheads="1"/>
          </p:cNvSpPr>
          <p:nvPr/>
        </p:nvSpPr>
        <p:spPr bwMode="auto">
          <a:xfrm>
            <a:off x="838200" y="156545"/>
            <a:ext cx="7467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Verdana" charset="0"/>
                <a:ea typeface="ＭＳ Ｐゴシック" charset="0"/>
                <a:cs typeface="ＭＳ Ｐゴシック" charset="0"/>
              </a:defRPr>
            </a:lvl1pPr>
            <a:lvl2pPr marL="742950" indent="-285750" eaLnBrk="0" hangingPunct="0">
              <a:defRPr sz="2200">
                <a:solidFill>
                  <a:schemeClr val="tx1"/>
                </a:solidFill>
                <a:latin typeface="Verdana" charset="0"/>
                <a:ea typeface="ＭＳ Ｐゴシック" charset="0"/>
              </a:defRPr>
            </a:lvl2pPr>
            <a:lvl3pPr marL="1143000" indent="-228600" eaLnBrk="0" hangingPunct="0">
              <a:defRPr sz="2200">
                <a:solidFill>
                  <a:schemeClr val="tx1"/>
                </a:solidFill>
                <a:latin typeface="Verdana" charset="0"/>
                <a:ea typeface="ＭＳ Ｐゴシック" charset="0"/>
              </a:defRPr>
            </a:lvl3pPr>
            <a:lvl4pPr marL="1600200" indent="-228600" eaLnBrk="0" hangingPunct="0">
              <a:defRPr sz="2200">
                <a:solidFill>
                  <a:schemeClr val="tx1"/>
                </a:solidFill>
                <a:latin typeface="Verdana" charset="0"/>
                <a:ea typeface="ＭＳ Ｐゴシック" charset="0"/>
              </a:defRPr>
            </a:lvl4pPr>
            <a:lvl5pPr marL="2057400" indent="-228600" eaLnBrk="0" hangingPunct="0">
              <a:defRPr sz="2200">
                <a:solidFill>
                  <a:schemeClr val="tx1"/>
                </a:solidFill>
                <a:latin typeface="Verdana" charset="0"/>
                <a:ea typeface="ＭＳ Ｐゴシック" charset="0"/>
              </a:defRPr>
            </a:lvl5pPr>
            <a:lvl6pPr marL="2514600" indent="-228600" eaLnBrk="0" fontAlgn="base" hangingPunct="0">
              <a:spcBef>
                <a:spcPct val="0"/>
              </a:spcBef>
              <a:spcAft>
                <a:spcPct val="0"/>
              </a:spcAft>
              <a:defRPr sz="2200">
                <a:solidFill>
                  <a:schemeClr val="tx1"/>
                </a:solidFill>
                <a:latin typeface="Verdana" charset="0"/>
                <a:ea typeface="ＭＳ Ｐゴシック" charset="0"/>
              </a:defRPr>
            </a:lvl6pPr>
            <a:lvl7pPr marL="2971800" indent="-228600" eaLnBrk="0" fontAlgn="base" hangingPunct="0">
              <a:spcBef>
                <a:spcPct val="0"/>
              </a:spcBef>
              <a:spcAft>
                <a:spcPct val="0"/>
              </a:spcAft>
              <a:defRPr sz="2200">
                <a:solidFill>
                  <a:schemeClr val="tx1"/>
                </a:solidFill>
                <a:latin typeface="Verdana" charset="0"/>
                <a:ea typeface="ＭＳ Ｐゴシック" charset="0"/>
              </a:defRPr>
            </a:lvl7pPr>
            <a:lvl8pPr marL="3429000" indent="-228600" eaLnBrk="0" fontAlgn="base" hangingPunct="0">
              <a:spcBef>
                <a:spcPct val="0"/>
              </a:spcBef>
              <a:spcAft>
                <a:spcPct val="0"/>
              </a:spcAft>
              <a:defRPr sz="2200">
                <a:solidFill>
                  <a:schemeClr val="tx1"/>
                </a:solidFill>
                <a:latin typeface="Verdana" charset="0"/>
                <a:ea typeface="ＭＳ Ｐゴシック" charset="0"/>
              </a:defRPr>
            </a:lvl8pPr>
            <a:lvl9pPr marL="3886200" indent="-228600" eaLnBrk="0" fontAlgn="base" hangingPunct="0">
              <a:spcBef>
                <a:spcPct val="0"/>
              </a:spcBef>
              <a:spcAft>
                <a:spcPct val="0"/>
              </a:spcAft>
              <a:defRPr sz="2200">
                <a:solidFill>
                  <a:schemeClr val="tx1"/>
                </a:solidFill>
                <a:latin typeface="Verdana" charset="0"/>
                <a:ea typeface="ＭＳ Ｐゴシック" charset="0"/>
              </a:defRPr>
            </a:lvl9pPr>
          </a:lstStyle>
          <a:p>
            <a:pPr algn="ctr" eaLnBrk="1" hangingPunct="1">
              <a:spcBef>
                <a:spcPct val="50000"/>
              </a:spcBef>
            </a:pPr>
            <a:r>
              <a:rPr lang="en-US" b="1" dirty="0"/>
              <a:t>The Allied advance toward Japan</a:t>
            </a:r>
          </a:p>
        </p:txBody>
      </p:sp>
    </p:spTree>
    <p:extLst>
      <p:ext uri="{BB962C8B-B14F-4D97-AF65-F5344CB8AC3E}">
        <p14:creationId xmlns:p14="http://schemas.microsoft.com/office/powerpoint/2010/main" val="3571819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a:t>
            </a:r>
            <a:endParaRPr lang="en-US" dirty="0"/>
          </a:p>
        </p:txBody>
      </p:sp>
      <p:sp>
        <p:nvSpPr>
          <p:cNvPr id="3" name="Content Placeholder 2"/>
          <p:cNvSpPr>
            <a:spLocks noGrp="1"/>
          </p:cNvSpPr>
          <p:nvPr>
            <p:ph sz="quarter" idx="1"/>
          </p:nvPr>
        </p:nvSpPr>
        <p:spPr/>
        <p:txBody>
          <a:bodyPr>
            <a:normAutofit/>
          </a:bodyPr>
          <a:lstStyle/>
          <a:p>
            <a:r>
              <a:rPr lang="en-US" dirty="0" smtClean="0"/>
              <a:t>America needed military bases for their air war against Japan. B/c the Japanese refused to surrender, the U.S. planned an invasion of Japan.</a:t>
            </a:r>
          </a:p>
          <a:p>
            <a:endParaRPr lang="en-US" dirty="0" smtClean="0"/>
          </a:p>
          <a:p>
            <a:r>
              <a:rPr lang="en-US" dirty="0" smtClean="0"/>
              <a:t>In 1945, the Allies continued their island hoping campaign, acquiring Iwo Jima and Okinawa in brutal battles, costing 19,000 American lives and over 120,000 Japanese lives. </a:t>
            </a:r>
          </a:p>
          <a:p>
            <a:endParaRPr lang="en-US" dirty="0"/>
          </a:p>
          <a:p>
            <a:r>
              <a:rPr lang="en-US" dirty="0" smtClean="0"/>
              <a:t>After Okinawa, the next step was to take Japan itself.</a:t>
            </a:r>
          </a:p>
        </p:txBody>
      </p:sp>
    </p:spTree>
    <p:extLst>
      <p:ext uri="{BB962C8B-B14F-4D97-AF65-F5344CB8AC3E}">
        <p14:creationId xmlns:p14="http://schemas.microsoft.com/office/powerpoint/2010/main" val="2053650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Pacific</a:t>
            </a:r>
            <a:endParaRPr lang="en-US" dirty="0"/>
          </a:p>
        </p:txBody>
      </p:sp>
      <p:sp>
        <p:nvSpPr>
          <p:cNvPr id="3" name="Content Placeholder 2"/>
          <p:cNvSpPr>
            <a:spLocks noGrp="1"/>
          </p:cNvSpPr>
          <p:nvPr>
            <p:ph sz="quarter" idx="1"/>
          </p:nvPr>
        </p:nvSpPr>
        <p:spPr/>
        <p:txBody>
          <a:bodyPr/>
          <a:lstStyle/>
          <a:p>
            <a:r>
              <a:rPr lang="en-US" dirty="0"/>
              <a:t>The Japanese were relentless in their fighting, mostly all fighting to the death</a:t>
            </a:r>
            <a:r>
              <a:rPr lang="en-US" dirty="0" smtClean="0"/>
              <a:t>. </a:t>
            </a:r>
          </a:p>
          <a:p>
            <a:endParaRPr lang="en-US" dirty="0"/>
          </a:p>
          <a:p>
            <a:r>
              <a:rPr lang="en-US" dirty="0" smtClean="0"/>
              <a:t>The allies dreaded the idea of invading the Japanese mainland after their experiences at Iwo Jima and Okinawa.</a:t>
            </a:r>
          </a:p>
          <a:p>
            <a:endParaRPr lang="en-US" dirty="0"/>
          </a:p>
          <a:p>
            <a:r>
              <a:rPr lang="en-US" dirty="0" smtClean="0"/>
              <a:t>With this, America concluded that an invasion of Japan would be too costly (estimated that over 1 million Allied soldier deaths or wounded).</a:t>
            </a:r>
          </a:p>
          <a:p>
            <a:endParaRPr lang="en-US" dirty="0"/>
          </a:p>
          <a:p>
            <a:endParaRPr lang="en-US" dirty="0"/>
          </a:p>
        </p:txBody>
      </p:sp>
    </p:spTree>
    <p:extLst>
      <p:ext uri="{BB962C8B-B14F-4D97-AF65-F5344CB8AC3E}">
        <p14:creationId xmlns:p14="http://schemas.microsoft.com/office/powerpoint/2010/main" val="2221617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108</TotalTime>
  <Words>908</Words>
  <Application>Microsoft Macintosh PowerPoint</Application>
  <PresentationFormat>On-screen Show (4:3)</PresentationFormat>
  <Paragraphs>89</Paragraphs>
  <Slides>20</Slides>
  <Notes>12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World War II Ends</vt:lpstr>
      <vt:lpstr>Starter</vt:lpstr>
      <vt:lpstr>Answer</vt:lpstr>
      <vt:lpstr>Objective / Standard</vt:lpstr>
      <vt:lpstr>PowerPoint Presentation</vt:lpstr>
      <vt:lpstr>PowerPoint Presentation</vt:lpstr>
      <vt:lpstr>PowerPoint Presentation</vt:lpstr>
      <vt:lpstr>The Pacific</vt:lpstr>
      <vt:lpstr>The Pacific</vt:lpstr>
      <vt:lpstr>The Pacific</vt:lpstr>
      <vt:lpstr>PowerPoint Presentation</vt:lpstr>
      <vt:lpstr>PowerPoint Presentation</vt:lpstr>
      <vt:lpstr>PowerPoint Presentation</vt:lpstr>
      <vt:lpstr>PowerPoint Presentation</vt:lpstr>
      <vt:lpstr>PowerPoint Presentation</vt:lpstr>
      <vt:lpstr>PowerPoint Presentation</vt:lpstr>
      <vt:lpstr>DBQ</vt:lpstr>
      <vt:lpstr>DBQ</vt:lpstr>
      <vt:lpstr>DBQ</vt:lpstr>
      <vt:lpstr>Exit Ticket</vt:lpstr>
    </vt:vector>
  </TitlesOfParts>
  <Company>Germantown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Ends</dc:title>
  <dc:creator>teacher Brooks</dc:creator>
  <cp:lastModifiedBy>teacher Brooks</cp:lastModifiedBy>
  <cp:revision>27</cp:revision>
  <dcterms:created xsi:type="dcterms:W3CDTF">2015-12-29T15:00:42Z</dcterms:created>
  <dcterms:modified xsi:type="dcterms:W3CDTF">2016-01-11T02:51:55Z</dcterms:modified>
</cp:coreProperties>
</file>