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1" r:id="rId3"/>
    <p:sldId id="270" r:id="rId4"/>
    <p:sldId id="274" r:id="rId5"/>
    <p:sldId id="276" r:id="rId6"/>
    <p:sldId id="262" r:id="rId7"/>
    <p:sldId id="263" r:id="rId8"/>
    <p:sldId id="265" r:id="rId9"/>
    <p:sldId id="257" r:id="rId10"/>
    <p:sldId id="266" r:id="rId11"/>
    <p:sldId id="267" r:id="rId12"/>
    <p:sldId id="269" r:id="rId13"/>
    <p:sldId id="268" r:id="rId14"/>
    <p:sldId id="273" r:id="rId15"/>
    <p:sldId id="272"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43" autoAdjust="0"/>
  </p:normalViewPr>
  <p:slideViewPr>
    <p:cSldViewPr snapToGrid="0" snapToObjects="1">
      <p:cViewPr>
        <p:scale>
          <a:sx n="76" d="100"/>
          <a:sy n="76" d="100"/>
        </p:scale>
        <p:origin x="-1360" y="-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53C40-6888-4A4B-8D40-CD0AFE91C4AD}" type="datetimeFigureOut">
              <a:rPr lang="en-US" smtClean="0"/>
              <a:t>1/12/16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D467C-CFC9-9842-803D-4018F0529F48}" type="slidenum">
              <a:rPr lang="en-US" smtClean="0"/>
              <a:t>‹#›</a:t>
            </a:fld>
            <a:endParaRPr lang="en-US"/>
          </a:p>
        </p:txBody>
      </p:sp>
    </p:spTree>
    <p:extLst>
      <p:ext uri="{BB962C8B-B14F-4D97-AF65-F5344CB8AC3E}">
        <p14:creationId xmlns:p14="http://schemas.microsoft.com/office/powerpoint/2010/main" val="4183780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suffered the most military deaths on the Allied side? (Soviet Union)</a:t>
            </a:r>
          </a:p>
          <a:p>
            <a:r>
              <a:rPr lang="en-US" baseline="0" dirty="0" smtClean="0"/>
              <a:t>Who suffered the most military deaths on the Axis side? (Germany)</a:t>
            </a:r>
          </a:p>
          <a:p>
            <a:r>
              <a:rPr lang="en-US" baseline="0" dirty="0" smtClean="0"/>
              <a:t>Who suffered the least military deaths on the Allied side? (U.S.) Why do you think that is? They got into the war later than others.</a:t>
            </a:r>
            <a:endParaRPr lang="en-US" dirty="0"/>
          </a:p>
        </p:txBody>
      </p:sp>
      <p:sp>
        <p:nvSpPr>
          <p:cNvPr id="4" name="Slide Number Placeholder 3"/>
          <p:cNvSpPr>
            <a:spLocks noGrp="1"/>
          </p:cNvSpPr>
          <p:nvPr>
            <p:ph type="sldNum" sz="quarter" idx="10"/>
          </p:nvPr>
        </p:nvSpPr>
        <p:spPr/>
        <p:txBody>
          <a:bodyPr/>
          <a:lstStyle/>
          <a:p>
            <a:fld id="{A7AD467C-CFC9-9842-803D-4018F0529F48}" type="slidenum">
              <a:rPr lang="en-US" smtClean="0"/>
              <a:t>6</a:t>
            </a:fld>
            <a:endParaRPr lang="en-US"/>
          </a:p>
        </p:txBody>
      </p:sp>
    </p:spTree>
    <p:extLst>
      <p:ext uri="{BB962C8B-B14F-4D97-AF65-F5344CB8AC3E}">
        <p14:creationId xmlns:p14="http://schemas.microsoft.com/office/powerpoint/2010/main" val="137944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a:t>
            </a:r>
            <a:r>
              <a:rPr lang="en-US" baseline="0" dirty="0" smtClean="0"/>
              <a:t> you think Allied civilians suffered the most deaths? Because Germany was invading and fighting and in Allied territory. Bombing of cities.</a:t>
            </a:r>
            <a:endParaRPr lang="en-US" dirty="0"/>
          </a:p>
        </p:txBody>
      </p:sp>
      <p:sp>
        <p:nvSpPr>
          <p:cNvPr id="4" name="Slide Number Placeholder 3"/>
          <p:cNvSpPr>
            <a:spLocks noGrp="1"/>
          </p:cNvSpPr>
          <p:nvPr>
            <p:ph type="sldNum" sz="quarter" idx="10"/>
          </p:nvPr>
        </p:nvSpPr>
        <p:spPr/>
        <p:txBody>
          <a:bodyPr/>
          <a:lstStyle/>
          <a:p>
            <a:fld id="{A7AD467C-CFC9-9842-803D-4018F0529F48}" type="slidenum">
              <a:rPr lang="en-US" smtClean="0"/>
              <a:t>7</a:t>
            </a:fld>
            <a:endParaRPr lang="en-US"/>
          </a:p>
        </p:txBody>
      </p:sp>
    </p:spTree>
    <p:extLst>
      <p:ext uri="{BB962C8B-B14F-4D97-AF65-F5344CB8AC3E}">
        <p14:creationId xmlns:p14="http://schemas.microsoft.com/office/powerpoint/2010/main" val="378404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Exit</a:t>
            </a:r>
            <a:r>
              <a:rPr lang="en-US" baseline="0" dirty="0" smtClean="0"/>
              <a:t> Ticket DBQ Answers</a:t>
            </a:r>
            <a:endParaRPr lang="en-US" dirty="0" smtClean="0"/>
          </a:p>
          <a:p>
            <a:pPr marL="228600" indent="-228600">
              <a:buAutoNum type="arabicParenR"/>
            </a:pPr>
            <a:r>
              <a:rPr lang="en-US" dirty="0" smtClean="0"/>
              <a:t>Iron curtain;</a:t>
            </a:r>
          </a:p>
          <a:p>
            <a:pPr marL="228600" indent="-228600">
              <a:buAutoNum type="arabicParenR"/>
            </a:pPr>
            <a:r>
              <a:rPr lang="en-US" sz="1200" dirty="0" smtClean="0"/>
              <a:t>“permanent prevention of war and the establishment of conditions of freedom and democracy as quickly as possible in all countries”</a:t>
            </a:r>
            <a:endParaRPr lang="en-US" dirty="0"/>
          </a:p>
        </p:txBody>
      </p:sp>
      <p:sp>
        <p:nvSpPr>
          <p:cNvPr id="4" name="Slide Number Placeholder 3"/>
          <p:cNvSpPr>
            <a:spLocks noGrp="1"/>
          </p:cNvSpPr>
          <p:nvPr>
            <p:ph type="sldNum" sz="quarter" idx="10"/>
          </p:nvPr>
        </p:nvSpPr>
        <p:spPr/>
        <p:txBody>
          <a:bodyPr/>
          <a:lstStyle/>
          <a:p>
            <a:fld id="{A7AD467C-CFC9-9842-803D-4018F0529F48}" type="slidenum">
              <a:rPr lang="en-US" smtClean="0"/>
              <a:t>15</a:t>
            </a:fld>
            <a:endParaRPr lang="en-US"/>
          </a:p>
        </p:txBody>
      </p:sp>
    </p:spTree>
    <p:extLst>
      <p:ext uri="{BB962C8B-B14F-4D97-AF65-F5344CB8AC3E}">
        <p14:creationId xmlns:p14="http://schemas.microsoft.com/office/powerpoint/2010/main" val="423839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1/12/16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1/12/16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1/12/16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17</a:t>
            </a:r>
          </a:p>
          <a:p>
            <a:r>
              <a:rPr lang="en-US" dirty="0" smtClean="0"/>
              <a:t>Lesson 5</a:t>
            </a:r>
          </a:p>
          <a:p>
            <a:r>
              <a:rPr lang="en-US" dirty="0" smtClean="0"/>
              <a:t>Day 3</a:t>
            </a:r>
            <a:endParaRPr lang="en-US" dirty="0"/>
          </a:p>
        </p:txBody>
      </p:sp>
      <p:sp>
        <p:nvSpPr>
          <p:cNvPr id="3" name="Title 2"/>
          <p:cNvSpPr>
            <a:spLocks noGrp="1"/>
          </p:cNvSpPr>
          <p:nvPr>
            <p:ph type="ctrTitle"/>
          </p:nvPr>
        </p:nvSpPr>
        <p:spPr/>
        <p:txBody>
          <a:bodyPr/>
          <a:lstStyle/>
          <a:p>
            <a:r>
              <a:rPr lang="en-US" dirty="0" smtClean="0"/>
              <a:t>World War II Ends</a:t>
            </a:r>
            <a:endParaRPr lang="en-US" dirty="0"/>
          </a:p>
        </p:txBody>
      </p:sp>
    </p:spTree>
    <p:extLst>
      <p:ext uri="{BB962C8B-B14F-4D97-AF65-F5344CB8AC3E}">
        <p14:creationId xmlns:p14="http://schemas.microsoft.com/office/powerpoint/2010/main" val="429019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the War’s End</a:t>
            </a:r>
          </a:p>
        </p:txBody>
      </p:sp>
      <p:sp>
        <p:nvSpPr>
          <p:cNvPr id="3" name="Content Placeholder 2"/>
          <p:cNvSpPr>
            <a:spLocks noGrp="1"/>
          </p:cNvSpPr>
          <p:nvPr>
            <p:ph sz="quarter" idx="1"/>
          </p:nvPr>
        </p:nvSpPr>
        <p:spPr/>
        <p:txBody>
          <a:bodyPr/>
          <a:lstStyle/>
          <a:p>
            <a:r>
              <a:rPr lang="en-US" dirty="0" smtClean="0"/>
              <a:t>In early 1945, when the Allies were on the brink of victory, the Big Three met at the </a:t>
            </a:r>
            <a:r>
              <a:rPr lang="en-US" b="1" dirty="0" smtClean="0"/>
              <a:t>Yalta Conference </a:t>
            </a:r>
            <a:r>
              <a:rPr lang="en-US" dirty="0" smtClean="0"/>
              <a:t>for the primary purpose of deciding what</a:t>
            </a:r>
            <a:r>
              <a:rPr lang="en-US" b="1" dirty="0" smtClean="0"/>
              <a:t> </a:t>
            </a:r>
            <a:r>
              <a:rPr lang="en-US" dirty="0" smtClean="0"/>
              <a:t>to do with postwar Europe.</a:t>
            </a:r>
          </a:p>
          <a:p>
            <a:endParaRPr lang="en-US" dirty="0"/>
          </a:p>
          <a:p>
            <a:r>
              <a:rPr lang="en-US" dirty="0" smtClean="0"/>
              <a:t>Here, Stalin agreed to join the fight against Japan as well as join the U.N.; it was also decided that Germany would be divided up.</a:t>
            </a:r>
          </a:p>
          <a:p>
            <a:endParaRPr lang="en-US" b="1" dirty="0"/>
          </a:p>
          <a:p>
            <a:endParaRPr lang="en-US" b="1" dirty="0"/>
          </a:p>
        </p:txBody>
      </p:sp>
    </p:spTree>
    <p:extLst>
      <p:ext uri="{BB962C8B-B14F-4D97-AF65-F5344CB8AC3E}">
        <p14:creationId xmlns:p14="http://schemas.microsoft.com/office/powerpoint/2010/main" val="332202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Three at Yalta</a:t>
            </a:r>
            <a:endParaRPr lang="en-US" dirty="0"/>
          </a:p>
        </p:txBody>
      </p:sp>
      <p:pic>
        <p:nvPicPr>
          <p:cNvPr id="4" name="Content Placeholder 3"/>
          <p:cNvPicPr>
            <a:picLocks noGrp="1" noChangeAspect="1"/>
          </p:cNvPicPr>
          <p:nvPr>
            <p:ph sz="quarter" idx="1"/>
          </p:nvPr>
        </p:nvPicPr>
        <p:blipFill>
          <a:blip r:embed="rId2"/>
          <a:srcRect l="19601" r="19601"/>
          <a:stretch>
            <a:fillRect/>
          </a:stretch>
        </p:blipFill>
        <p:spPr/>
      </p:pic>
    </p:spTree>
    <p:extLst>
      <p:ext uri="{BB962C8B-B14F-4D97-AF65-F5344CB8AC3E}">
        <p14:creationId xmlns:p14="http://schemas.microsoft.com/office/powerpoint/2010/main" val="423703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Potsdam Conference</a:t>
            </a:r>
            <a:endParaRPr lang="en-US" dirty="0"/>
          </a:p>
        </p:txBody>
      </p:sp>
      <p:sp>
        <p:nvSpPr>
          <p:cNvPr id="3" name="Content Placeholder 2"/>
          <p:cNvSpPr>
            <a:spLocks noGrp="1"/>
          </p:cNvSpPr>
          <p:nvPr>
            <p:ph sz="quarter" idx="1"/>
          </p:nvPr>
        </p:nvSpPr>
        <p:spPr/>
        <p:txBody>
          <a:bodyPr/>
          <a:lstStyle/>
          <a:p>
            <a:r>
              <a:rPr lang="en-US" dirty="0" smtClean="0"/>
              <a:t>Amid </a:t>
            </a:r>
            <a:r>
              <a:rPr lang="en-US" dirty="0"/>
              <a:t>growing ill will and suspicion b/w the Soviet Union and the other </a:t>
            </a:r>
            <a:r>
              <a:rPr lang="en-US" dirty="0" smtClean="0"/>
              <a:t>Allies, </a:t>
            </a:r>
            <a:r>
              <a:rPr lang="en-US" dirty="0"/>
              <a:t>i</a:t>
            </a:r>
            <a:r>
              <a:rPr lang="en-US" dirty="0" smtClean="0"/>
              <a:t>n July 1945, the Allies met again in Germany at the </a:t>
            </a:r>
            <a:r>
              <a:rPr lang="en-US" b="1" dirty="0" smtClean="0"/>
              <a:t>Potsdam Conference </a:t>
            </a:r>
            <a:r>
              <a:rPr lang="en-US" dirty="0" smtClean="0"/>
              <a:t>to decide what to do with Eastern Europe.</a:t>
            </a:r>
          </a:p>
          <a:p>
            <a:pPr marL="0" indent="0">
              <a:buNone/>
            </a:pPr>
            <a:endParaRPr lang="en-US" b="1" dirty="0"/>
          </a:p>
          <a:p>
            <a:r>
              <a:rPr lang="en-US" dirty="0" smtClean="0"/>
              <a:t>At the Conference, Truman demanded free elections in Eastern Europe. Stalin believed that free elections would threaten the security of the Soviet Union; he wanted control over Eastern Europe to use as a buffer zone b/w the West and the Soviet Union.</a:t>
            </a:r>
            <a:endParaRPr lang="en-US" dirty="0"/>
          </a:p>
        </p:txBody>
      </p:sp>
    </p:spTree>
    <p:extLst>
      <p:ext uri="{BB962C8B-B14F-4D97-AF65-F5344CB8AC3E}">
        <p14:creationId xmlns:p14="http://schemas.microsoft.com/office/powerpoint/2010/main" val="340650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endParaRPr lang="en-US" u="sng" dirty="0"/>
          </a:p>
          <a:p>
            <a:r>
              <a:rPr lang="en-US" u="sng" dirty="0" smtClean="0"/>
              <a:t>Following the Allied victory, Stalin’s major goal was to establish a buffer zone of Soviet-friendly countries in Eastern Europe</a:t>
            </a:r>
            <a:r>
              <a:rPr lang="en-US" dirty="0" smtClean="0"/>
              <a:t>. </a:t>
            </a:r>
          </a:p>
          <a:p>
            <a:endParaRPr lang="en-US" dirty="0"/>
          </a:p>
          <a:p>
            <a:r>
              <a:rPr lang="en-US" dirty="0" smtClean="0"/>
              <a:t>FDR wanted E. European countries to create democratic institutions of their choice. </a:t>
            </a:r>
            <a:endParaRPr lang="en-US" dirty="0"/>
          </a:p>
          <a:p>
            <a:endParaRPr lang="en-US" dirty="0" smtClean="0"/>
          </a:p>
          <a:p>
            <a:r>
              <a:rPr lang="en-US" dirty="0" smtClean="0"/>
              <a:t>Both sides quickly became suspicious of the other’s motives. Western countries feared an international Communist conspiracy. Soviet Union feared global domination by capitalist countries.</a:t>
            </a:r>
            <a:endParaRPr lang="en-US" dirty="0"/>
          </a:p>
        </p:txBody>
      </p:sp>
    </p:spTree>
    <p:extLst>
      <p:ext uri="{BB962C8B-B14F-4D97-AF65-F5344CB8AC3E}">
        <p14:creationId xmlns:p14="http://schemas.microsoft.com/office/powerpoint/2010/main" val="1651450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 Statistics</a:t>
            </a:r>
            <a:endParaRPr lang="en-US" dirty="0"/>
          </a:p>
        </p:txBody>
      </p:sp>
      <p:sp>
        <p:nvSpPr>
          <p:cNvPr id="3" name="Content Placeholder 2"/>
          <p:cNvSpPr>
            <a:spLocks noGrp="1"/>
          </p:cNvSpPr>
          <p:nvPr>
            <p:ph sz="quarter" idx="1"/>
          </p:nvPr>
        </p:nvSpPr>
        <p:spPr>
          <a:xfrm>
            <a:off x="301752" y="1269921"/>
            <a:ext cx="8503920" cy="4829127"/>
          </a:xfrm>
        </p:spPr>
        <p:txBody>
          <a:bodyPr>
            <a:noAutofit/>
          </a:bodyPr>
          <a:lstStyle/>
          <a:p>
            <a:r>
              <a:rPr lang="en-US" sz="1750" dirty="0" smtClean="0"/>
              <a:t>17 </a:t>
            </a:r>
            <a:r>
              <a:rPr lang="en-US" sz="1750" dirty="0"/>
              <a:t>million soldiers on both sides were killed in battle, as were 20 million civilians, many of whom were children.</a:t>
            </a:r>
          </a:p>
          <a:p>
            <a:r>
              <a:rPr lang="en-US" sz="1750" dirty="0"/>
              <a:t>In the Russian city of Leningrad, 1.5 million people died when Germans besieged the city for 900 days. In the United States, 110,000 Japanese on the West Coast were sent to internment camps.</a:t>
            </a:r>
          </a:p>
          <a:p>
            <a:r>
              <a:rPr lang="en-US" sz="1750" dirty="0"/>
              <a:t>In Britain, 6 million children were moved due to the German bombing of London, and some never saw their parents again.</a:t>
            </a:r>
          </a:p>
          <a:p>
            <a:r>
              <a:rPr lang="en-US" sz="1750" dirty="0"/>
              <a:t>Half a million German civilians died when the Allies bombed German cities.</a:t>
            </a:r>
          </a:p>
          <a:p>
            <a:r>
              <a:rPr lang="en-US" sz="1750" dirty="0"/>
              <a:t>German children as young as 14 or 15 fought in the last years of World War II.</a:t>
            </a:r>
          </a:p>
          <a:p>
            <a:r>
              <a:rPr lang="en-US" sz="1750" dirty="0"/>
              <a:t>The Nazis murdered six million Jews and caused the deaths of nine to ten million non-Jews; three to four million Poles, Ukrainians, and </a:t>
            </a:r>
            <a:r>
              <a:rPr lang="en-US" sz="1750" dirty="0" err="1"/>
              <a:t>Belorussians</a:t>
            </a:r>
            <a:r>
              <a:rPr lang="en-US" sz="1750" dirty="0"/>
              <a:t> died as slave laborers.</a:t>
            </a:r>
          </a:p>
          <a:p>
            <a:r>
              <a:rPr lang="en-US" sz="1750" dirty="0"/>
              <a:t>Three to four million Soviet prisoners of war were killed.</a:t>
            </a:r>
          </a:p>
          <a:p>
            <a:r>
              <a:rPr lang="en-US" sz="1750" dirty="0"/>
              <a:t>In Vietnam, one million people starved due to the Japanese confiscating rice grown by native people.</a:t>
            </a:r>
          </a:p>
          <a:p>
            <a:r>
              <a:rPr lang="en-US" sz="1750" dirty="0"/>
              <a:t>The </a:t>
            </a:r>
            <a:r>
              <a:rPr lang="en-US" sz="1750" dirty="0" smtClean="0"/>
              <a:t>U.S. </a:t>
            </a:r>
            <a:r>
              <a:rPr lang="en-US" sz="1750" dirty="0"/>
              <a:t>destroyed the </a:t>
            </a:r>
            <a:r>
              <a:rPr lang="en-US" sz="1750" dirty="0" smtClean="0"/>
              <a:t>JP </a:t>
            </a:r>
            <a:r>
              <a:rPr lang="en-US" sz="1750" dirty="0"/>
              <a:t>cities of Hiroshima and Nagasaki with atomic bombs, which resulted in the immediate deaths of </a:t>
            </a:r>
            <a:r>
              <a:rPr lang="en-US" sz="1750" dirty="0" smtClean="0"/>
              <a:t>thousands, </a:t>
            </a:r>
            <a:r>
              <a:rPr lang="en-US" sz="1750" dirty="0"/>
              <a:t>and thousands more died later from radiation.</a:t>
            </a:r>
          </a:p>
        </p:txBody>
      </p:sp>
    </p:spTree>
    <p:extLst>
      <p:ext uri="{BB962C8B-B14F-4D97-AF65-F5344CB8AC3E}">
        <p14:creationId xmlns:p14="http://schemas.microsoft.com/office/powerpoint/2010/main" val="261827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327" y="263322"/>
            <a:ext cx="8704515" cy="8125299"/>
          </a:xfrm>
          <a:prstGeom prst="rect">
            <a:avLst/>
          </a:prstGeom>
          <a:noFill/>
        </p:spPr>
        <p:txBody>
          <a:bodyPr wrap="square" rtlCol="0">
            <a:spAutoFit/>
          </a:bodyPr>
          <a:lstStyle/>
          <a:p>
            <a:r>
              <a:rPr lang="en-US" dirty="0"/>
              <a:t>	</a:t>
            </a:r>
            <a:r>
              <a:rPr lang="en-US" sz="1900" dirty="0" smtClean="0"/>
              <a:t>“A </a:t>
            </a:r>
            <a:r>
              <a:rPr lang="en-US" sz="1900" dirty="0"/>
              <a:t>shadow has fallen upon the lands just lit by the Allied victory. Nobody knows what Soviet Russia and its Communist international organization intends to do in the immediate future, or what are the limits, if any, to their desire to expand. </a:t>
            </a:r>
          </a:p>
          <a:p>
            <a:r>
              <a:rPr lang="en-US" sz="1900" dirty="0"/>
              <a:t>	We do understand the Russian need to be secure on her western frontiers by the removal of all possibility of German aggression. But…An </a:t>
            </a:r>
            <a:r>
              <a:rPr lang="en-US" sz="1900" i="1" dirty="0"/>
              <a:t>iron curtain</a:t>
            </a:r>
            <a:r>
              <a:rPr lang="en-US" sz="1900" dirty="0"/>
              <a:t> has descended across Europe. Behind the line of that iron curtain lie all the capitals of the ancient states of Central and Eastern Europe. All these famous cities and the populations around them lie in what I must call the Soviet sphere, and all are subject in some form to Soviet influence and a very high degree of Soviet control…</a:t>
            </a:r>
          </a:p>
          <a:p>
            <a:r>
              <a:rPr lang="en-US" sz="1900" dirty="0"/>
              <a:t>	Except in Britain and the United States, Communist parties are a growing challenge and danger to Christian civilization.</a:t>
            </a:r>
          </a:p>
          <a:p>
            <a:r>
              <a:rPr lang="en-US" sz="1900" dirty="0"/>
              <a:t>	I do not believe that Soviet Russia desires war. What they desire are the fruits of war and the expansion of their power and ideas. But what we have to consider is the permanent prevention of war and the establishment of conditions of freedom and democracy as quickly as possible in all countries</a:t>
            </a:r>
            <a:r>
              <a:rPr lang="en-US" sz="1900" dirty="0" smtClean="0"/>
              <a:t>.” </a:t>
            </a:r>
          </a:p>
          <a:p>
            <a:r>
              <a:rPr lang="en-US" sz="1900" dirty="0"/>
              <a:t>	</a:t>
            </a:r>
            <a:r>
              <a:rPr lang="en-US" sz="1900" dirty="0" smtClean="0"/>
              <a:t>			- Winston Churchill, 1946</a:t>
            </a:r>
          </a:p>
          <a:p>
            <a:r>
              <a:rPr lang="en-US" dirty="0" smtClean="0"/>
              <a:t>Questions: </a:t>
            </a:r>
          </a:p>
          <a:p>
            <a:pPr marL="342900" indent="-342900">
              <a:buAutoNum type="arabicParenR"/>
            </a:pPr>
            <a:r>
              <a:rPr lang="en-US" dirty="0" smtClean="0"/>
              <a:t>What does Churchill Say has descended across Europe?</a:t>
            </a:r>
          </a:p>
          <a:p>
            <a:pPr marL="342900" indent="-342900">
              <a:buAutoNum type="arabicParenR"/>
            </a:pPr>
            <a:r>
              <a:rPr lang="en-US" dirty="0" smtClean="0"/>
              <a:t>What </a:t>
            </a:r>
            <a:r>
              <a:rPr lang="en-US" dirty="0"/>
              <a:t>two things does Churchill argue must be established in all </a:t>
            </a:r>
            <a:r>
              <a:rPr lang="en-US" dirty="0" smtClean="0"/>
              <a:t>countries</a:t>
            </a:r>
            <a:r>
              <a:rPr lang="en-US" dirty="0"/>
              <a:t>? </a:t>
            </a:r>
          </a:p>
          <a:p>
            <a:pPr marL="342900" indent="-342900">
              <a:buAutoNum type="arabicParenR"/>
            </a:pPr>
            <a:endParaRPr lang="en-US" dirty="0" smtClean="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9263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2-29 at 10.28.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791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sp>
        <p:nvSpPr>
          <p:cNvPr id="3" name="Content Placeholder 2"/>
          <p:cNvSpPr>
            <a:spLocks noGrp="1"/>
          </p:cNvSpPr>
          <p:nvPr>
            <p:ph sz="quarter" idx="1"/>
          </p:nvPr>
        </p:nvSpPr>
        <p:spPr/>
        <p:txBody>
          <a:bodyPr/>
          <a:lstStyle/>
          <a:p>
            <a:r>
              <a:rPr lang="en-US" b="1" dirty="0"/>
              <a:t>Cold War</a:t>
            </a:r>
            <a:r>
              <a:rPr lang="en-US" dirty="0"/>
              <a:t>: the period of political tension following WWII and ending with the fall of Communism in the Soviet Union at the end of the 1980s</a:t>
            </a:r>
            <a:r>
              <a:rPr lang="en-US" dirty="0" smtClean="0"/>
              <a:t>.</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8957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 Standard</a:t>
            </a:r>
            <a:endParaRPr lang="en-US" dirty="0"/>
          </a:p>
        </p:txBody>
      </p:sp>
      <p:sp>
        <p:nvSpPr>
          <p:cNvPr id="3" name="Content Placeholder 2"/>
          <p:cNvSpPr>
            <a:spLocks noGrp="1"/>
          </p:cNvSpPr>
          <p:nvPr>
            <p:ph sz="quarter" idx="1"/>
          </p:nvPr>
        </p:nvSpPr>
        <p:spPr/>
        <p:txBody>
          <a:bodyPr>
            <a:normAutofit fontScale="92500"/>
          </a:bodyPr>
          <a:lstStyle/>
          <a:p>
            <a:r>
              <a:rPr lang="en-US" dirty="0"/>
              <a:t>Students will be able to</a:t>
            </a:r>
          </a:p>
          <a:p>
            <a:pPr marL="514350" indent="-514350">
              <a:buAutoNum type="arabicParenR"/>
            </a:pPr>
            <a:r>
              <a:rPr lang="en-US" dirty="0"/>
              <a:t>Describe how WWII ended in Europe and the Pacific; and</a:t>
            </a:r>
          </a:p>
          <a:p>
            <a:pPr marL="514350" indent="-514350">
              <a:buAutoNum type="arabicParenR"/>
            </a:pPr>
            <a:r>
              <a:rPr lang="en-US" dirty="0"/>
              <a:t>Understand what led to the Cold War</a:t>
            </a:r>
            <a:r>
              <a:rPr lang="en-US" dirty="0" smtClean="0"/>
              <a:t>.</a:t>
            </a:r>
            <a:endParaRPr lang="en-US" dirty="0"/>
          </a:p>
          <a:p>
            <a:endParaRPr lang="en-US" dirty="0" smtClean="0"/>
          </a:p>
          <a:p>
            <a:endParaRPr lang="en-US" dirty="0"/>
          </a:p>
          <a:p>
            <a:pPr marL="0" indent="0">
              <a:buNone/>
            </a:pPr>
            <a:endParaRPr lang="en-US" dirty="0"/>
          </a:p>
          <a:p>
            <a:r>
              <a:rPr lang="en-US" dirty="0" smtClean="0"/>
              <a:t>W.53 - Evaluate the goals, leadership, and postwar plans of the principal allied leaders: the Atlantic Conference; Yalta Conference; and the </a:t>
            </a:r>
            <a:r>
              <a:rPr lang="en-US" dirty="0" err="1" smtClean="0"/>
              <a:t>Postdam</a:t>
            </a:r>
            <a:r>
              <a:rPr lang="en-US" dirty="0" smtClean="0"/>
              <a:t> Conference.</a:t>
            </a:r>
            <a:endParaRPr lang="en-US" dirty="0"/>
          </a:p>
        </p:txBody>
      </p:sp>
    </p:spTree>
    <p:extLst>
      <p:ext uri="{BB962C8B-B14F-4D97-AF65-F5344CB8AC3E}">
        <p14:creationId xmlns:p14="http://schemas.microsoft.com/office/powerpoint/2010/main" val="92671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 Worksheet</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Holt – Truman Worksheet</a:t>
            </a:r>
            <a:endParaRPr lang="en-US" dirty="0"/>
          </a:p>
        </p:txBody>
      </p:sp>
    </p:spTree>
    <p:extLst>
      <p:ext uri="{BB962C8B-B14F-4D97-AF65-F5344CB8AC3E}">
        <p14:creationId xmlns:p14="http://schemas.microsoft.com/office/powerpoint/2010/main" val="279652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Truman Worksheet</a:t>
            </a:r>
            <a:endParaRPr lang="en-US"/>
          </a:p>
        </p:txBody>
      </p:sp>
      <p:sp>
        <p:nvSpPr>
          <p:cNvPr id="3" name="Content Placeholder 2"/>
          <p:cNvSpPr>
            <a:spLocks noGrp="1"/>
          </p:cNvSpPr>
          <p:nvPr>
            <p:ph sz="quarter" idx="1"/>
          </p:nvPr>
        </p:nvSpPr>
        <p:spPr/>
        <p:txBody>
          <a:bodyPr>
            <a:normAutofit fontScale="92500"/>
          </a:bodyPr>
          <a:lstStyle/>
          <a:p>
            <a:r>
              <a:rPr lang="en-US" dirty="0"/>
              <a:t>Harry S Truman Activity Answers:</a:t>
            </a:r>
          </a:p>
          <a:p>
            <a:pPr marL="0" indent="0">
              <a:buNone/>
            </a:pPr>
            <a:r>
              <a:rPr lang="en-US" dirty="0"/>
              <a:t> 1. Roosevelt had died suddenly, and Truman had met with him only twice without discussing ending the war or plans for peace.</a:t>
            </a:r>
          </a:p>
          <a:p>
            <a:pPr marL="0" indent="0">
              <a:buNone/>
            </a:pPr>
            <a:r>
              <a:rPr lang="en-US" dirty="0"/>
              <a:t>2. Students’ responses will vary; possible responses: yes; while the human cost of using the atomic bomb was high, it ended the war quickly and prevented even greater casualties, especially on the American side, which would have resulted from an invasion and possibly prolonged war on land and sea; no; killing innocent civilians and causing toxic damage to two major Japanese cities was not justified </a:t>
            </a:r>
          </a:p>
          <a:p>
            <a:endParaRPr lang="en-US" dirty="0"/>
          </a:p>
        </p:txBody>
      </p:sp>
    </p:spTree>
    <p:extLst>
      <p:ext uri="{BB962C8B-B14F-4D97-AF65-F5344CB8AC3E}">
        <p14:creationId xmlns:p14="http://schemas.microsoft.com/office/powerpoint/2010/main" val="3987550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3"/>
          <a:srcRect t="-1" b="-1448"/>
          <a:stretch/>
        </p:blipFill>
        <p:spPr>
          <a:xfrm>
            <a:off x="0" y="108427"/>
            <a:ext cx="9144000" cy="6749573"/>
          </a:xfrm>
        </p:spPr>
      </p:pic>
    </p:spTree>
    <p:extLst>
      <p:ext uri="{BB962C8B-B14F-4D97-AF65-F5344CB8AC3E}">
        <p14:creationId xmlns:p14="http://schemas.microsoft.com/office/powerpoint/2010/main" val="231139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3"/>
          <a:srcRect l="-3315" t="-4330" r="-6820" b="-7797"/>
          <a:stretch/>
        </p:blipFill>
        <p:spPr>
          <a:xfrm>
            <a:off x="301625" y="-294302"/>
            <a:ext cx="8504238" cy="7620861"/>
          </a:xfrm>
        </p:spPr>
      </p:pic>
    </p:spTree>
    <p:extLst>
      <p:ext uri="{BB962C8B-B14F-4D97-AF65-F5344CB8AC3E}">
        <p14:creationId xmlns:p14="http://schemas.microsoft.com/office/powerpoint/2010/main" val="379078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rotWithShape="1">
          <a:blip r:embed="rId2"/>
          <a:srcRect/>
          <a:stretch/>
        </p:blipFill>
        <p:spPr>
          <a:xfrm>
            <a:off x="0" y="0"/>
            <a:ext cx="9144000" cy="6857999"/>
          </a:xfrm>
          <a:prstGeom prst="rect">
            <a:avLst/>
          </a:prstGeom>
        </p:spPr>
      </p:pic>
    </p:spTree>
    <p:extLst>
      <p:ext uri="{BB962C8B-B14F-4D97-AF65-F5344CB8AC3E}">
        <p14:creationId xmlns:p14="http://schemas.microsoft.com/office/powerpoint/2010/main" val="200347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the War’s End</a:t>
            </a:r>
            <a:endParaRPr lang="en-US" dirty="0"/>
          </a:p>
        </p:txBody>
      </p:sp>
      <p:sp>
        <p:nvSpPr>
          <p:cNvPr id="3" name="Content Placeholder 2"/>
          <p:cNvSpPr>
            <a:spLocks noGrp="1"/>
          </p:cNvSpPr>
          <p:nvPr>
            <p:ph sz="quarter" idx="1"/>
          </p:nvPr>
        </p:nvSpPr>
        <p:spPr/>
        <p:txBody>
          <a:bodyPr/>
          <a:lstStyle/>
          <a:p>
            <a:r>
              <a:rPr lang="en-US" dirty="0" smtClean="0"/>
              <a:t>*In 1941, U.S. and Great Britain met and issued the </a:t>
            </a:r>
            <a:r>
              <a:rPr lang="en-US" b="1" dirty="0" smtClean="0"/>
              <a:t>Atlantic Charter</a:t>
            </a:r>
            <a:r>
              <a:rPr lang="en-US" dirty="0" smtClean="0"/>
              <a:t>,</a:t>
            </a:r>
            <a:r>
              <a:rPr lang="en-US" b="1" dirty="0" smtClean="0"/>
              <a:t> </a:t>
            </a:r>
            <a:r>
              <a:rPr lang="en-US" dirty="0" smtClean="0"/>
              <a:t>outlining the purpose of the war and stating that they sought no territorial gains.</a:t>
            </a:r>
          </a:p>
          <a:p>
            <a:endParaRPr lang="en-US" dirty="0"/>
          </a:p>
          <a:p>
            <a:r>
              <a:rPr lang="en-US" dirty="0" smtClean="0"/>
              <a:t>In 1943, Roosevelt, Churchill, and Stalin met in Tehran, Iran to agree on a schedule for D-Day as well as agreeing to work together in the peace after the war.</a:t>
            </a:r>
          </a:p>
        </p:txBody>
      </p:sp>
    </p:spTree>
    <p:extLst>
      <p:ext uri="{BB962C8B-B14F-4D97-AF65-F5344CB8AC3E}">
        <p14:creationId xmlns:p14="http://schemas.microsoft.com/office/powerpoint/2010/main" val="1642539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237</TotalTime>
  <Words>844</Words>
  <Application>Microsoft Macintosh PowerPoint</Application>
  <PresentationFormat>On-screen Show (4:3)</PresentationFormat>
  <Paragraphs>72</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World War II Ends</vt:lpstr>
      <vt:lpstr>Starter</vt:lpstr>
      <vt:lpstr>Objective / Standard</vt:lpstr>
      <vt:lpstr>Truman Worksheet</vt:lpstr>
      <vt:lpstr>Truman Worksheet</vt:lpstr>
      <vt:lpstr>PowerPoint Presentation</vt:lpstr>
      <vt:lpstr>PowerPoint Presentation</vt:lpstr>
      <vt:lpstr>PowerPoint Presentation</vt:lpstr>
      <vt:lpstr>Planning for the War’s End</vt:lpstr>
      <vt:lpstr>Planning for the War’s End</vt:lpstr>
      <vt:lpstr>Big Three at Yalta</vt:lpstr>
      <vt:lpstr>Potsdam Conference</vt:lpstr>
      <vt:lpstr>Cold War</vt:lpstr>
      <vt:lpstr>WWII Statistics</vt:lpstr>
      <vt:lpstr>PowerPoint Presentation</vt:lpstr>
      <vt:lpstr>PowerPoint Presentation</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Ends</dc:title>
  <dc:creator>teacher Brooks</dc:creator>
  <cp:lastModifiedBy>teacher Brooks</cp:lastModifiedBy>
  <cp:revision>33</cp:revision>
  <dcterms:created xsi:type="dcterms:W3CDTF">2015-12-29T17:01:21Z</dcterms:created>
  <dcterms:modified xsi:type="dcterms:W3CDTF">2016-01-13T03:23:17Z</dcterms:modified>
</cp:coreProperties>
</file>