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70" r:id="rId5"/>
    <p:sldId id="259" r:id="rId6"/>
    <p:sldId id="260" r:id="rId7"/>
    <p:sldId id="261" r:id="rId8"/>
    <p:sldId id="262" r:id="rId9"/>
    <p:sldId id="263" r:id="rId10"/>
    <p:sldId id="266" r:id="rId11"/>
    <p:sldId id="267" r:id="rId12"/>
    <p:sldId id="268" r:id="rId13"/>
    <p:sldId id="271" r:id="rId14"/>
    <p:sldId id="264"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5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185A31-EE8E-154D-A4E7-F098BFFFDF1F}" type="datetimeFigureOut">
              <a:rPr lang="en-US" smtClean="0"/>
              <a:t>1/22/16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FCF632-B5E1-D749-B463-AB630FF331C9}" type="slidenum">
              <a:rPr lang="en-US" smtClean="0"/>
              <a:t>‹#›</a:t>
            </a:fld>
            <a:endParaRPr lang="en-US"/>
          </a:p>
        </p:txBody>
      </p:sp>
    </p:spTree>
    <p:extLst>
      <p:ext uri="{BB962C8B-B14F-4D97-AF65-F5344CB8AC3E}">
        <p14:creationId xmlns:p14="http://schemas.microsoft.com/office/powerpoint/2010/main" val="37717241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The Soviet Union</a:t>
            </a:r>
          </a:p>
          <a:p>
            <a:r>
              <a:rPr lang="en-US" baseline="0" dirty="0" smtClean="0"/>
              <a:t>Question: what metaphor does he use to describe the separation across the continent of Europe? (iron curtain)</a:t>
            </a:r>
          </a:p>
          <a:p>
            <a:r>
              <a:rPr lang="en-US" baseline="0" dirty="0" smtClean="0"/>
              <a:t>Question: from the passage, what country can you infer dropped the iron curtain, sealing off Eastern Europe? (</a:t>
            </a:r>
            <a:r>
              <a:rPr lang="en-US" baseline="0" smtClean="0"/>
              <a:t>Soviet Union)</a:t>
            </a:r>
            <a:endParaRPr lang="en-US" dirty="0"/>
          </a:p>
        </p:txBody>
      </p:sp>
      <p:sp>
        <p:nvSpPr>
          <p:cNvPr id="4" name="Slide Number Placeholder 3"/>
          <p:cNvSpPr>
            <a:spLocks noGrp="1"/>
          </p:cNvSpPr>
          <p:nvPr>
            <p:ph type="sldNum" sz="quarter" idx="10"/>
          </p:nvPr>
        </p:nvSpPr>
        <p:spPr/>
        <p:txBody>
          <a:bodyPr/>
          <a:lstStyle/>
          <a:p>
            <a:fld id="{75FCF632-B5E1-D749-B463-AB630FF331C9}" type="slidenum">
              <a:rPr lang="en-US" smtClean="0"/>
              <a:t>2</a:t>
            </a:fld>
            <a:endParaRPr lang="en-US"/>
          </a:p>
        </p:txBody>
      </p:sp>
    </p:spTree>
    <p:extLst>
      <p:ext uri="{BB962C8B-B14F-4D97-AF65-F5344CB8AC3E}">
        <p14:creationId xmlns:p14="http://schemas.microsoft.com/office/powerpoint/2010/main" val="3736494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cold war; Truman Doctrine; 4</a:t>
            </a:r>
            <a:endParaRPr lang="en-US" dirty="0"/>
          </a:p>
        </p:txBody>
      </p:sp>
      <p:sp>
        <p:nvSpPr>
          <p:cNvPr id="4" name="Slide Number Placeholder 3"/>
          <p:cNvSpPr>
            <a:spLocks noGrp="1"/>
          </p:cNvSpPr>
          <p:nvPr>
            <p:ph type="sldNum" sz="quarter" idx="10"/>
          </p:nvPr>
        </p:nvSpPr>
        <p:spPr/>
        <p:txBody>
          <a:bodyPr/>
          <a:lstStyle/>
          <a:p>
            <a:fld id="{75FCF632-B5E1-D749-B463-AB630FF331C9}" type="slidenum">
              <a:rPr lang="en-US" smtClean="0"/>
              <a:t>4</a:t>
            </a:fld>
            <a:endParaRPr lang="en-US"/>
          </a:p>
        </p:txBody>
      </p:sp>
    </p:spTree>
    <p:extLst>
      <p:ext uri="{BB962C8B-B14F-4D97-AF65-F5344CB8AC3E}">
        <p14:creationId xmlns:p14="http://schemas.microsoft.com/office/powerpoint/2010/main" val="2106566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Video Question to think about: </a:t>
            </a:r>
          </a:p>
          <a:p>
            <a:r>
              <a:rPr lang="en-US" dirty="0" smtClean="0"/>
              <a:t>What were the main causes of the Cold War (the U.S. and the Soviets did not trust each other. As a result, both nations feared for their security at the end of WWII).</a:t>
            </a:r>
            <a:endParaRPr lang="en-US" dirty="0"/>
          </a:p>
        </p:txBody>
      </p:sp>
      <p:sp>
        <p:nvSpPr>
          <p:cNvPr id="4" name="Slide Number Placeholder 3"/>
          <p:cNvSpPr>
            <a:spLocks noGrp="1"/>
          </p:cNvSpPr>
          <p:nvPr>
            <p:ph type="sldNum" sz="quarter" idx="10"/>
          </p:nvPr>
        </p:nvSpPr>
        <p:spPr/>
        <p:txBody>
          <a:bodyPr/>
          <a:lstStyle/>
          <a:p>
            <a:fld id="{75FCF632-B5E1-D749-B463-AB630FF331C9}" type="slidenum">
              <a:rPr lang="en-US" smtClean="0"/>
              <a:t>6</a:t>
            </a:fld>
            <a:endParaRPr lang="en-US"/>
          </a:p>
        </p:txBody>
      </p:sp>
    </p:spTree>
    <p:extLst>
      <p:ext uri="{BB962C8B-B14F-4D97-AF65-F5344CB8AC3E}">
        <p14:creationId xmlns:p14="http://schemas.microsoft.com/office/powerpoint/2010/main" val="3508279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being evaluated: have them trade answers with the person next to them to compare</a:t>
            </a:r>
            <a:r>
              <a:rPr lang="en-US" baseline="0" dirty="0" smtClean="0"/>
              <a:t> and see if they agree/disagree with </a:t>
            </a:r>
            <a:r>
              <a:rPr lang="en-US" baseline="0" smtClean="0"/>
              <a:t>the responses.</a:t>
            </a:r>
            <a:endParaRPr lang="en-US" dirty="0"/>
          </a:p>
        </p:txBody>
      </p:sp>
      <p:sp>
        <p:nvSpPr>
          <p:cNvPr id="4" name="Slide Number Placeholder 3"/>
          <p:cNvSpPr>
            <a:spLocks noGrp="1"/>
          </p:cNvSpPr>
          <p:nvPr>
            <p:ph type="sldNum" sz="quarter" idx="10"/>
          </p:nvPr>
        </p:nvSpPr>
        <p:spPr/>
        <p:txBody>
          <a:bodyPr/>
          <a:lstStyle/>
          <a:p>
            <a:fld id="{75FCF632-B5E1-D749-B463-AB630FF331C9}" type="slidenum">
              <a:rPr lang="en-US" smtClean="0"/>
              <a:t>11</a:t>
            </a:fld>
            <a:endParaRPr lang="en-US"/>
          </a:p>
        </p:txBody>
      </p:sp>
    </p:spTree>
    <p:extLst>
      <p:ext uri="{BB962C8B-B14F-4D97-AF65-F5344CB8AC3E}">
        <p14:creationId xmlns:p14="http://schemas.microsoft.com/office/powerpoint/2010/main" val="1778022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Know the first </a:t>
            </a:r>
            <a:r>
              <a:rPr lang="en-US" u="sng" dirty="0" smtClean="0"/>
              <a:t>two</a:t>
            </a:r>
            <a:r>
              <a:rPr lang="en-US" baseline="0" dirty="0" smtClean="0"/>
              <a:t> points.</a:t>
            </a:r>
            <a:endParaRPr lang="en-US" dirty="0"/>
          </a:p>
        </p:txBody>
      </p:sp>
      <p:sp>
        <p:nvSpPr>
          <p:cNvPr id="4" name="Slide Number Placeholder 3"/>
          <p:cNvSpPr>
            <a:spLocks noGrp="1"/>
          </p:cNvSpPr>
          <p:nvPr>
            <p:ph type="sldNum" sz="quarter" idx="10"/>
          </p:nvPr>
        </p:nvSpPr>
        <p:spPr/>
        <p:txBody>
          <a:bodyPr/>
          <a:lstStyle/>
          <a:p>
            <a:fld id="{75FCF632-B5E1-D749-B463-AB630FF331C9}" type="slidenum">
              <a:rPr lang="en-US" smtClean="0"/>
              <a:t>12</a:t>
            </a:fld>
            <a:endParaRPr lang="en-US"/>
          </a:p>
        </p:txBody>
      </p:sp>
    </p:spTree>
    <p:extLst>
      <p:ext uri="{BB962C8B-B14F-4D97-AF65-F5344CB8AC3E}">
        <p14:creationId xmlns:p14="http://schemas.microsoft.com/office/powerpoint/2010/main" val="4170324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1/22/16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1/22/16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1/22/16</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1/22/16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1/22/16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1/22/16</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1/22/16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1/22/16</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1/22/16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1/22/16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1/22/16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1/22/16</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file://localhost/Users/teacher/Desktop/World%20History%202015-2016/Chapter%2018%20The%20Cold%20War/Lesson%201%20-%20The%20Cold%20War%20Begins/Day%201/THE%20COLD%20WAR%20-%20PART%201-%20From%20World%20War%20to%20Cold%20War.mov"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Chapter 18</a:t>
            </a:r>
          </a:p>
          <a:p>
            <a:r>
              <a:rPr lang="en-US" dirty="0" smtClean="0"/>
              <a:t>Lesson 1</a:t>
            </a:r>
          </a:p>
          <a:p>
            <a:r>
              <a:rPr lang="en-US" dirty="0" smtClean="0"/>
              <a:t>Day 1</a:t>
            </a:r>
            <a:endParaRPr lang="en-US" dirty="0"/>
          </a:p>
        </p:txBody>
      </p:sp>
      <p:sp>
        <p:nvSpPr>
          <p:cNvPr id="3" name="Title 2"/>
          <p:cNvSpPr>
            <a:spLocks noGrp="1"/>
          </p:cNvSpPr>
          <p:nvPr>
            <p:ph type="ctrTitle"/>
          </p:nvPr>
        </p:nvSpPr>
        <p:spPr/>
        <p:txBody>
          <a:bodyPr/>
          <a:lstStyle/>
          <a:p>
            <a:r>
              <a:rPr lang="en-US" dirty="0" smtClean="0"/>
              <a:t>The Cold War Begins</a:t>
            </a:r>
            <a:endParaRPr lang="en-US" dirty="0"/>
          </a:p>
        </p:txBody>
      </p:sp>
    </p:spTree>
    <p:extLst>
      <p:ext uri="{BB962C8B-B14F-4D97-AF65-F5344CB8AC3E}">
        <p14:creationId xmlns:p14="http://schemas.microsoft.com/office/powerpoint/2010/main" val="2557795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Worksheet</a:t>
            </a:r>
            <a:endParaRPr lang="en-US" dirty="0"/>
          </a:p>
        </p:txBody>
      </p:sp>
      <p:sp>
        <p:nvSpPr>
          <p:cNvPr id="3" name="Content Placeholder 2"/>
          <p:cNvSpPr>
            <a:spLocks noGrp="1"/>
          </p:cNvSpPr>
          <p:nvPr>
            <p:ph sz="quarter" idx="1"/>
          </p:nvPr>
        </p:nvSpPr>
        <p:spPr/>
        <p:txBody>
          <a:bodyPr/>
          <a:lstStyle/>
          <a:p>
            <a:r>
              <a:rPr lang="en-US" dirty="0" smtClean="0"/>
              <a:t>Pearson – Comparing Competing Economic Systems Worksheet </a:t>
            </a:r>
            <a:endParaRPr lang="en-US" dirty="0"/>
          </a:p>
        </p:txBody>
      </p:sp>
    </p:spTree>
    <p:extLst>
      <p:ext uri="{BB962C8B-B14F-4D97-AF65-F5344CB8AC3E}">
        <p14:creationId xmlns:p14="http://schemas.microsoft.com/office/powerpoint/2010/main" val="3878634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normAutofit fontScale="85000" lnSpcReduction="10000"/>
          </a:bodyPr>
          <a:lstStyle/>
          <a:p>
            <a:pPr marL="514350" indent="-514350">
              <a:buFont typeface="+mj-lt"/>
              <a:buAutoNum type="arabicPeriod"/>
            </a:pPr>
            <a:r>
              <a:rPr lang="en-US" dirty="0" smtClean="0"/>
              <a:t>the </a:t>
            </a:r>
            <a:r>
              <a:rPr lang="en-US" dirty="0"/>
              <a:t>Council of Ministers of the USSR and </a:t>
            </a:r>
            <a:r>
              <a:rPr lang="en-US" dirty="0" smtClean="0"/>
              <a:t>the Soviet </a:t>
            </a:r>
            <a:r>
              <a:rPr lang="en-US" dirty="0"/>
              <a:t>State </a:t>
            </a:r>
            <a:r>
              <a:rPr lang="en-US" dirty="0" smtClean="0"/>
              <a:t>Planning Commission;</a:t>
            </a:r>
          </a:p>
          <a:p>
            <a:pPr marL="0" indent="0">
              <a:buNone/>
            </a:pPr>
            <a:endParaRPr lang="en-US" dirty="0" smtClean="0"/>
          </a:p>
          <a:p>
            <a:pPr marL="514350" indent="-514350">
              <a:buFont typeface="+mj-lt"/>
              <a:buAutoNum type="arabicPeriod"/>
            </a:pPr>
            <a:r>
              <a:rPr lang="en-US" dirty="0" smtClean="0"/>
              <a:t>consumers; and</a:t>
            </a:r>
          </a:p>
          <a:p>
            <a:pPr marL="0" indent="0">
              <a:buNone/>
            </a:pPr>
            <a:endParaRPr lang="en-US" dirty="0"/>
          </a:p>
          <a:p>
            <a:pPr marL="514350" indent="-514350">
              <a:buFont typeface="+mj-lt"/>
              <a:buAutoNum type="arabicPeriod"/>
            </a:pPr>
            <a:r>
              <a:rPr lang="en-US" dirty="0" smtClean="0"/>
              <a:t>Possible </a:t>
            </a:r>
            <a:r>
              <a:rPr lang="en-US" dirty="0"/>
              <a:t>answers: </a:t>
            </a:r>
            <a:r>
              <a:rPr lang="en-US" dirty="0" err="1"/>
              <a:t>Arakelian</a:t>
            </a:r>
            <a:r>
              <a:rPr lang="en-US" dirty="0"/>
              <a:t> would say a </a:t>
            </a:r>
            <a:r>
              <a:rPr lang="en-US" dirty="0" smtClean="0"/>
              <a:t>capitalist economy </a:t>
            </a:r>
            <a:r>
              <a:rPr lang="en-US" dirty="0"/>
              <a:t>has no leadership or </a:t>
            </a:r>
            <a:r>
              <a:rPr lang="en-US" dirty="0" smtClean="0"/>
              <a:t>uniform plan </a:t>
            </a:r>
            <a:r>
              <a:rPr lang="en-US" dirty="0"/>
              <a:t>and is based on the whims of consumers</a:t>
            </a:r>
            <a:r>
              <a:rPr lang="en-US" dirty="0" smtClean="0"/>
              <a:t>; von </a:t>
            </a:r>
            <a:r>
              <a:rPr lang="en-US" dirty="0" err="1"/>
              <a:t>Mises</a:t>
            </a:r>
            <a:r>
              <a:rPr lang="en-US" dirty="0"/>
              <a:t> would say the consumer has no </a:t>
            </a:r>
            <a:r>
              <a:rPr lang="en-US" dirty="0" smtClean="0"/>
              <a:t>say or </a:t>
            </a:r>
            <a:r>
              <a:rPr lang="en-US" dirty="0"/>
              <a:t>power in the socialist economy. In </a:t>
            </a:r>
            <a:r>
              <a:rPr lang="en-US" dirty="0" smtClean="0"/>
              <a:t>the Soviet </a:t>
            </a:r>
            <a:r>
              <a:rPr lang="en-US" dirty="0"/>
              <a:t>system, a strength is that the state can shape the economy in the way it wants; in </a:t>
            </a:r>
            <a:r>
              <a:rPr lang="en-US" dirty="0" smtClean="0"/>
              <a:t>the U.S</a:t>
            </a:r>
            <a:r>
              <a:rPr lang="en-US" dirty="0"/>
              <a:t>. system, a strength is that consumers </a:t>
            </a:r>
            <a:r>
              <a:rPr lang="en-US" dirty="0" smtClean="0"/>
              <a:t>can buy </a:t>
            </a:r>
            <a:r>
              <a:rPr lang="en-US" dirty="0"/>
              <a:t>whatever they want because they </a:t>
            </a:r>
            <a:r>
              <a:rPr lang="en-US" dirty="0" smtClean="0"/>
              <a:t>direct businesses </a:t>
            </a:r>
            <a:r>
              <a:rPr lang="en-US" dirty="0"/>
              <a:t>to produce what they </a:t>
            </a:r>
            <a:r>
              <a:rPr lang="en-US" dirty="0" smtClean="0"/>
              <a:t>want.</a:t>
            </a:r>
            <a:endParaRPr lang="en-US" dirty="0"/>
          </a:p>
        </p:txBody>
      </p:sp>
    </p:spTree>
    <p:extLst>
      <p:ext uri="{BB962C8B-B14F-4D97-AF65-F5344CB8AC3E}">
        <p14:creationId xmlns:p14="http://schemas.microsoft.com/office/powerpoint/2010/main" val="1183622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Communism v. Capitalism</a:t>
            </a:r>
            <a:endParaRPr lang="en-US" dirty="0"/>
          </a:p>
        </p:txBody>
      </p:sp>
      <p:pic>
        <p:nvPicPr>
          <p:cNvPr id="4" name="Content Placeholder 3" descr="Screen shot 2015-12-30 at 10.14.16 AM.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l="-2965" r="-2965"/>
          <a:stretch/>
        </p:blipFill>
        <p:spPr>
          <a:xfrm>
            <a:off x="301752" y="987552"/>
            <a:ext cx="8356298" cy="5842076"/>
          </a:xfrm>
        </p:spPr>
      </p:pic>
    </p:spTree>
    <p:extLst>
      <p:ext uri="{BB962C8B-B14F-4D97-AF65-F5344CB8AC3E}">
        <p14:creationId xmlns:p14="http://schemas.microsoft.com/office/powerpoint/2010/main" val="2125193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Communism v. Capitalism</a:t>
            </a:r>
            <a:endParaRPr lang="en-US" dirty="0"/>
          </a:p>
        </p:txBody>
      </p:sp>
      <p:pic>
        <p:nvPicPr>
          <p:cNvPr id="4" name="Content Placeholder 3" descr="Screen shot 2016-01-22 at 3.45.30 PM.png"/>
          <p:cNvPicPr>
            <a:picLocks noGrp="1" noChangeAspect="1"/>
          </p:cNvPicPr>
          <p:nvPr>
            <p:ph sz="quarter" idx="1"/>
          </p:nvPr>
        </p:nvPicPr>
        <p:blipFill rotWithShape="1">
          <a:blip r:embed="rId2">
            <a:extLst>
              <a:ext uri="{28A0092B-C50C-407E-A947-70E740481C1C}">
                <a14:useLocalDpi xmlns:a14="http://schemas.microsoft.com/office/drawing/2010/main" val="0"/>
              </a:ext>
            </a:extLst>
          </a:blip>
          <a:srcRect t="-3534" b="-91"/>
          <a:stretch/>
        </p:blipFill>
        <p:spPr>
          <a:xfrm>
            <a:off x="0" y="780274"/>
            <a:ext cx="9144000" cy="6077726"/>
          </a:xfrm>
        </p:spPr>
      </p:pic>
    </p:spTree>
    <p:extLst>
      <p:ext uri="{BB962C8B-B14F-4D97-AF65-F5344CB8AC3E}">
        <p14:creationId xmlns:p14="http://schemas.microsoft.com/office/powerpoint/2010/main" val="1117175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Struggle Begins</a:t>
            </a:r>
            <a:endParaRPr lang="en-US" dirty="0"/>
          </a:p>
        </p:txBody>
      </p:sp>
      <p:sp>
        <p:nvSpPr>
          <p:cNvPr id="3" name="Content Placeholder 2"/>
          <p:cNvSpPr>
            <a:spLocks noGrp="1"/>
          </p:cNvSpPr>
          <p:nvPr>
            <p:ph sz="quarter" idx="1"/>
          </p:nvPr>
        </p:nvSpPr>
        <p:spPr/>
        <p:txBody>
          <a:bodyPr/>
          <a:lstStyle/>
          <a:p>
            <a:r>
              <a:rPr lang="en-US" dirty="0" smtClean="0"/>
              <a:t>The Cold War was more than a military rivalry. It was a struggle for power and control b/w two nations w/ very different forms of government, economic systems, and ways of life.</a:t>
            </a:r>
          </a:p>
          <a:p>
            <a:endParaRPr lang="en-US" dirty="0"/>
          </a:p>
          <a:p>
            <a:r>
              <a:rPr lang="en-US" dirty="0" smtClean="0"/>
              <a:t>In short, </a:t>
            </a:r>
            <a:r>
              <a:rPr lang="en-US" u="sng" dirty="0" smtClean="0"/>
              <a:t>the Cold War was a conflict b/w communism and capitalist democracy</a:t>
            </a:r>
            <a:r>
              <a:rPr lang="en-US" dirty="0" smtClean="0"/>
              <a:t>.</a:t>
            </a:r>
            <a:endParaRPr lang="en-US" dirty="0"/>
          </a:p>
        </p:txBody>
      </p:sp>
    </p:spTree>
    <p:extLst>
      <p:ext uri="{BB962C8B-B14F-4D97-AF65-F5344CB8AC3E}">
        <p14:creationId xmlns:p14="http://schemas.microsoft.com/office/powerpoint/2010/main" val="277700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sz="quarter" idx="1"/>
          </p:nvPr>
        </p:nvSpPr>
        <p:spPr/>
        <p:txBody>
          <a:bodyPr/>
          <a:lstStyle/>
          <a:p>
            <a:r>
              <a:rPr lang="en-US" dirty="0" smtClean="0"/>
              <a:t>After WWII, what did the Soviets fear; what did the U.S. fear?</a:t>
            </a:r>
          </a:p>
          <a:p>
            <a:endParaRPr lang="en-US" dirty="0"/>
          </a:p>
          <a:p>
            <a:r>
              <a:rPr lang="en-US" dirty="0" smtClean="0"/>
              <a:t>This era is known as the Cold War. How do you think </a:t>
            </a:r>
            <a:r>
              <a:rPr lang="en-US" dirty="0" smtClean="0"/>
              <a:t>both </a:t>
            </a:r>
            <a:r>
              <a:rPr lang="en-US" dirty="0" smtClean="0"/>
              <a:t>the U.S. and Soviet Union will fight the Cold War?</a:t>
            </a:r>
            <a:endParaRPr lang="en-US" dirty="0"/>
          </a:p>
        </p:txBody>
      </p:sp>
    </p:spTree>
    <p:extLst>
      <p:ext uri="{BB962C8B-B14F-4D97-AF65-F5344CB8AC3E}">
        <p14:creationId xmlns:p14="http://schemas.microsoft.com/office/powerpoint/2010/main" val="2357461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Starter</a:t>
            </a:r>
            <a:endParaRPr lang="en-US" dirty="0"/>
          </a:p>
        </p:txBody>
      </p:sp>
      <p:sp>
        <p:nvSpPr>
          <p:cNvPr id="5" name="Content Placeholder 4"/>
          <p:cNvSpPr>
            <a:spLocks noGrp="1"/>
          </p:cNvSpPr>
          <p:nvPr>
            <p:ph sz="quarter" idx="1"/>
          </p:nvPr>
        </p:nvSpPr>
        <p:spPr/>
        <p:txBody>
          <a:bodyPr>
            <a:normAutofit fontScale="92500" lnSpcReduction="10000"/>
          </a:bodyPr>
          <a:lstStyle/>
          <a:p>
            <a:pPr marL="0" indent="0">
              <a:buNone/>
            </a:pPr>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r>
              <a:rPr lang="en-US" dirty="0" smtClean="0"/>
              <a:t>According to Churchill, who controls the states of Central and Eastern Europe?</a:t>
            </a:r>
            <a:endParaRPr lang="en-US" dirty="0"/>
          </a:p>
        </p:txBody>
      </p:sp>
      <p:pic>
        <p:nvPicPr>
          <p:cNvPr id="7" name="Picture 6" descr="Screen shot 2015-12-30 at 9.05.53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832" y="987553"/>
            <a:ext cx="7558479" cy="4382572"/>
          </a:xfrm>
          <a:prstGeom prst="rect">
            <a:avLst/>
          </a:prstGeom>
        </p:spPr>
      </p:pic>
    </p:spTree>
    <p:extLst>
      <p:ext uri="{BB962C8B-B14F-4D97-AF65-F5344CB8AC3E}">
        <p14:creationId xmlns:p14="http://schemas.microsoft.com/office/powerpoint/2010/main" val="985007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Objectives/Standards</a:t>
            </a:r>
            <a:endParaRPr lang="en-US" dirty="0"/>
          </a:p>
        </p:txBody>
      </p:sp>
      <p:sp>
        <p:nvSpPr>
          <p:cNvPr id="3" name="Content Placeholder 2"/>
          <p:cNvSpPr>
            <a:spLocks noGrp="1"/>
          </p:cNvSpPr>
          <p:nvPr>
            <p:ph sz="quarter" idx="1"/>
          </p:nvPr>
        </p:nvSpPr>
        <p:spPr/>
        <p:txBody>
          <a:bodyPr/>
          <a:lstStyle/>
          <a:p>
            <a:r>
              <a:rPr lang="en-US" dirty="0" smtClean="0"/>
              <a:t>Students will be able to understand how the struggle following WWII led to the Cold War.</a:t>
            </a:r>
          </a:p>
          <a:p>
            <a:pPr marL="0" indent="0">
              <a:buNone/>
            </a:pPr>
            <a:endParaRPr lang="en-US" dirty="0"/>
          </a:p>
          <a:p>
            <a:endParaRPr lang="en-US" dirty="0" smtClean="0"/>
          </a:p>
          <a:p>
            <a:endParaRPr lang="en-US" dirty="0"/>
          </a:p>
          <a:p>
            <a:endParaRPr lang="en-US" dirty="0" smtClean="0"/>
          </a:p>
          <a:p>
            <a:r>
              <a:rPr lang="en-US" dirty="0" smtClean="0"/>
              <a:t>W.58 – Compare the economic and military power shifts caused by the war.</a:t>
            </a:r>
          </a:p>
          <a:p>
            <a:r>
              <a:rPr lang="en-US" dirty="0" smtClean="0"/>
              <a:t>W.60 – Trace Soviet aggression in Eastern Europe. </a:t>
            </a:r>
          </a:p>
        </p:txBody>
      </p:sp>
    </p:spTree>
    <p:extLst>
      <p:ext uri="{BB962C8B-B14F-4D97-AF65-F5344CB8AC3E}">
        <p14:creationId xmlns:p14="http://schemas.microsoft.com/office/powerpoint/2010/main" val="3314123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struggle b/w the U.S. and the Soviet Union was a struggle b/w two different economic systems,</a:t>
            </a:r>
            <a:r>
              <a:rPr lang="en-US" dirty="0"/>
              <a:t> </a:t>
            </a:r>
            <a:r>
              <a:rPr lang="en-US" dirty="0" smtClean="0"/>
              <a:t>forms of government, and lifestyles. This was known as what?</a:t>
            </a:r>
          </a:p>
          <a:p>
            <a:endParaRPr lang="en-US" dirty="0"/>
          </a:p>
          <a:p>
            <a:r>
              <a:rPr lang="en-US" dirty="0" smtClean="0"/>
              <a:t>The U.S. pledge to provide military and economic aid to prevent the spread of communism was known as what?</a:t>
            </a:r>
          </a:p>
          <a:p>
            <a:endParaRPr lang="en-US" dirty="0"/>
          </a:p>
          <a:p>
            <a:r>
              <a:rPr lang="en-US" dirty="0" smtClean="0"/>
              <a:t>How many temporary zones was Germany divided into after WWII?</a:t>
            </a:r>
            <a:endParaRPr lang="en-US" dirty="0"/>
          </a:p>
        </p:txBody>
      </p:sp>
    </p:spTree>
    <p:extLst>
      <p:ext uri="{BB962C8B-B14F-4D97-AF65-F5344CB8AC3E}">
        <p14:creationId xmlns:p14="http://schemas.microsoft.com/office/powerpoint/2010/main" val="2398794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pic>
        <p:nvPicPr>
          <p:cNvPr id="4" name="Content Placeholder 3" descr="Screen shot 2015-12-30 at 9.13.39 AM.png"/>
          <p:cNvPicPr>
            <a:picLocks noGrp="1" noChangeAspect="1"/>
          </p:cNvPicPr>
          <p:nvPr>
            <p:ph sz="quarter" idx="1"/>
          </p:nvPr>
        </p:nvPicPr>
        <p:blipFill rotWithShape="1">
          <a:blip r:embed="rId2">
            <a:extLst>
              <a:ext uri="{28A0092B-C50C-407E-A947-70E740481C1C}">
                <a14:useLocalDpi xmlns:a14="http://schemas.microsoft.com/office/drawing/2010/main" val="0"/>
              </a:ext>
            </a:extLst>
          </a:blip>
          <a:srcRect t="309" b="309"/>
          <a:stretch/>
        </p:blipFill>
        <p:spPr>
          <a:xfrm>
            <a:off x="0" y="1223960"/>
            <a:ext cx="9144000" cy="5634040"/>
          </a:xfrm>
        </p:spPr>
      </p:pic>
    </p:spTree>
    <p:extLst>
      <p:ext uri="{BB962C8B-B14F-4D97-AF65-F5344CB8AC3E}">
        <p14:creationId xmlns:p14="http://schemas.microsoft.com/office/powerpoint/2010/main" val="2748568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Idea</a:t>
            </a:r>
            <a:endParaRPr lang="en-US" dirty="0"/>
          </a:p>
        </p:txBody>
      </p:sp>
      <p:sp>
        <p:nvSpPr>
          <p:cNvPr id="3" name="Content Placeholder 2"/>
          <p:cNvSpPr>
            <a:spLocks noGrp="1"/>
          </p:cNvSpPr>
          <p:nvPr>
            <p:ph sz="quarter" idx="1"/>
          </p:nvPr>
        </p:nvSpPr>
        <p:spPr/>
        <p:txBody>
          <a:bodyPr/>
          <a:lstStyle/>
          <a:p>
            <a:r>
              <a:rPr lang="en-US" dirty="0" smtClean="0"/>
              <a:t>Once partners in war, the Soviet Union and the other former Allies found it much more difficult to cooperate in peace. The result was an era of conflict and confrontation called the Cold War. </a:t>
            </a:r>
          </a:p>
          <a:p>
            <a:endParaRPr lang="en-US" dirty="0" smtClean="0"/>
          </a:p>
          <a:p>
            <a:r>
              <a:rPr lang="en-US" dirty="0" smtClean="0">
                <a:hlinkClick r:id="rId3" action="ppaction://hlinkfile"/>
              </a:rPr>
              <a:t>Video</a:t>
            </a:r>
            <a:endParaRPr lang="en-US" dirty="0"/>
          </a:p>
        </p:txBody>
      </p:sp>
    </p:spTree>
    <p:extLst>
      <p:ext uri="{BB962C8B-B14F-4D97-AF65-F5344CB8AC3E}">
        <p14:creationId xmlns:p14="http://schemas.microsoft.com/office/powerpoint/2010/main" val="3762630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of Power After WWII</a:t>
            </a:r>
            <a:endParaRPr lang="en-US" dirty="0"/>
          </a:p>
        </p:txBody>
      </p:sp>
      <p:sp>
        <p:nvSpPr>
          <p:cNvPr id="3" name="Content Placeholder 2"/>
          <p:cNvSpPr>
            <a:spLocks noGrp="1"/>
          </p:cNvSpPr>
          <p:nvPr>
            <p:ph sz="quarter" idx="1"/>
          </p:nvPr>
        </p:nvSpPr>
        <p:spPr/>
        <p:txBody>
          <a:bodyPr/>
          <a:lstStyle/>
          <a:p>
            <a:r>
              <a:rPr lang="en-US" dirty="0" smtClean="0"/>
              <a:t>After the Axis had been defeated, the differences b/w the U.S. and the Soviet Union began to come out.</a:t>
            </a:r>
          </a:p>
          <a:p>
            <a:endParaRPr lang="en-US" dirty="0"/>
          </a:p>
          <a:p>
            <a:r>
              <a:rPr lang="en-US" dirty="0" smtClean="0"/>
              <a:t>**Soviet Union feared the </a:t>
            </a:r>
            <a:r>
              <a:rPr lang="en-US" i="1" dirty="0" smtClean="0"/>
              <a:t>capitalist</a:t>
            </a:r>
            <a:r>
              <a:rPr lang="en-US" dirty="0" smtClean="0"/>
              <a:t> West; U.S./Western leaders feared </a:t>
            </a:r>
            <a:r>
              <a:rPr lang="en-US" i="1" dirty="0" smtClean="0"/>
              <a:t>communism</a:t>
            </a:r>
            <a:r>
              <a:rPr lang="en-US" dirty="0" smtClean="0"/>
              <a:t>.**</a:t>
            </a:r>
          </a:p>
          <a:p>
            <a:endParaRPr lang="en-US" dirty="0"/>
          </a:p>
          <a:p>
            <a:r>
              <a:rPr lang="en-US" dirty="0" smtClean="0"/>
              <a:t>So, </a:t>
            </a:r>
            <a:r>
              <a:rPr lang="en-US" u="sng" dirty="0" smtClean="0"/>
              <a:t>the Soviet Union was not prepared to give up control of Eastern Europe after the WWII</a:t>
            </a:r>
            <a:r>
              <a:rPr lang="en-US" dirty="0" smtClean="0"/>
              <a:t>.</a:t>
            </a:r>
          </a:p>
        </p:txBody>
      </p:sp>
    </p:spTree>
    <p:extLst>
      <p:ext uri="{BB962C8B-B14F-4D97-AF65-F5344CB8AC3E}">
        <p14:creationId xmlns:p14="http://schemas.microsoft.com/office/powerpoint/2010/main" val="2911527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Eastern Europe</a:t>
            </a:r>
            <a:endParaRPr lang="en-US" dirty="0"/>
          </a:p>
        </p:txBody>
      </p:sp>
      <p:sp>
        <p:nvSpPr>
          <p:cNvPr id="3" name="Content Placeholder 2"/>
          <p:cNvSpPr>
            <a:spLocks noGrp="1"/>
          </p:cNvSpPr>
          <p:nvPr>
            <p:ph sz="quarter" idx="1"/>
          </p:nvPr>
        </p:nvSpPr>
        <p:spPr/>
        <p:txBody>
          <a:bodyPr/>
          <a:lstStyle/>
          <a:p>
            <a:r>
              <a:rPr lang="en-US" dirty="0"/>
              <a:t>Remember, the Soviet Union </a:t>
            </a:r>
            <a:r>
              <a:rPr lang="en-US" dirty="0" smtClean="0"/>
              <a:t>was invaded by Germany during both world wars, causing mass casualties and destruction.</a:t>
            </a:r>
          </a:p>
          <a:p>
            <a:endParaRPr lang="en-US" dirty="0"/>
          </a:p>
          <a:p>
            <a:r>
              <a:rPr lang="en-US" dirty="0" smtClean="0"/>
              <a:t>The Soviet leaders believed they needed a buffer zone of friendly governments in Eastern Europe to guard against another attack. In other words</a:t>
            </a:r>
            <a:r>
              <a:rPr lang="en-US" u="sng" dirty="0" smtClean="0"/>
              <a:t>, they believed that controlling Eastern Europe would prevent invasions and keep them secure</a:t>
            </a:r>
            <a:r>
              <a:rPr lang="en-US" dirty="0" smtClean="0"/>
              <a:t>.</a:t>
            </a:r>
            <a:endParaRPr lang="en-US" dirty="0"/>
          </a:p>
          <a:p>
            <a:endParaRPr lang="en-US" dirty="0"/>
          </a:p>
        </p:txBody>
      </p:sp>
    </p:spTree>
    <p:extLst>
      <p:ext uri="{BB962C8B-B14F-4D97-AF65-F5344CB8AC3E}">
        <p14:creationId xmlns:p14="http://schemas.microsoft.com/office/powerpoint/2010/main" val="3818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Eastern Europe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However, the U.S. and GB wanted the liberated countries of Eastern Europe to freely determine their own governments, and not be Stalin’s puppets.</a:t>
            </a:r>
          </a:p>
          <a:p>
            <a:endParaRPr lang="en-US" dirty="0"/>
          </a:p>
          <a:p>
            <a:r>
              <a:rPr lang="en-US" dirty="0" smtClean="0"/>
              <a:t>Stalin feared that these countries would by anti-Soviet if they were permitted to have free elections, so he opposed the West’s plan.  </a:t>
            </a:r>
          </a:p>
          <a:p>
            <a:endParaRPr lang="en-US" dirty="0"/>
          </a:p>
          <a:p>
            <a:r>
              <a:rPr lang="en-US" dirty="0" smtClean="0"/>
              <a:t>Thus, tensions b/w the West and the Soviet increased, leading both Truman and Stalin to believe war was imminent. </a:t>
            </a:r>
            <a:endParaRPr lang="en-US" dirty="0"/>
          </a:p>
        </p:txBody>
      </p:sp>
    </p:spTree>
    <p:extLst>
      <p:ext uri="{BB962C8B-B14F-4D97-AF65-F5344CB8AC3E}">
        <p14:creationId xmlns:p14="http://schemas.microsoft.com/office/powerpoint/2010/main" val="21912662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107</TotalTime>
  <Words>755</Words>
  <Application>Microsoft Macintosh PowerPoint</Application>
  <PresentationFormat>On-screen Show (4:3)</PresentationFormat>
  <Paragraphs>81</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The Cold War Begins</vt:lpstr>
      <vt:lpstr>Starter</vt:lpstr>
      <vt:lpstr>Objectives/Standards</vt:lpstr>
      <vt:lpstr>Quiz</vt:lpstr>
      <vt:lpstr>Intro</vt:lpstr>
      <vt:lpstr>Main Idea</vt:lpstr>
      <vt:lpstr>Balance of Power After WWII</vt:lpstr>
      <vt:lpstr>Eastern Europe</vt:lpstr>
      <vt:lpstr>Eastern Europe</vt:lpstr>
      <vt:lpstr>Worksheet</vt:lpstr>
      <vt:lpstr>Answers</vt:lpstr>
      <vt:lpstr>Communism v. Capitalism</vt:lpstr>
      <vt:lpstr>Communism v. Capitalism</vt:lpstr>
      <vt:lpstr>The Struggle Begins</vt:lpstr>
      <vt:lpstr>Exit Ticket</vt:lpstr>
    </vt:vector>
  </TitlesOfParts>
  <Company>Germantown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Cold War Begins</dc:title>
  <dc:creator>teacher Brooks</dc:creator>
  <cp:lastModifiedBy>teacher Brooks</cp:lastModifiedBy>
  <cp:revision>35</cp:revision>
  <dcterms:created xsi:type="dcterms:W3CDTF">2015-12-30T14:57:53Z</dcterms:created>
  <dcterms:modified xsi:type="dcterms:W3CDTF">2016-01-22T22:54:56Z</dcterms:modified>
</cp:coreProperties>
</file>