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8" r:id="rId14"/>
    <p:sldId id="274" r:id="rId15"/>
    <p:sldId id="267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50" autoAdjust="0"/>
  </p:normalViewPr>
  <p:slideViewPr>
    <p:cSldViewPr snapToGrid="0" snapToObjects="1">
      <p:cViewPr varScale="1">
        <p:scale>
          <a:sx n="76" d="100"/>
          <a:sy n="76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F5C75-BBCA-2F4B-90DC-EAE482E8978A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C6749-C1FC-7D4B-8369-E7C0AEB9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Truman Doctrine; 2) Marshall Plan; 3) containment;</a:t>
            </a:r>
            <a:r>
              <a:rPr lang="en-US" baseline="0" dirty="0" smtClean="0"/>
              <a:t> 4) Berlin Airlift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6749-C1FC-7D4B-8369-E7C0AEB939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6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nation appeared to</a:t>
            </a:r>
            <a:r>
              <a:rPr lang="en-US" baseline="0" dirty="0" smtClean="0"/>
              <a:t> be winning the arms race? (the U.S.)</a:t>
            </a:r>
          </a:p>
          <a:p>
            <a:r>
              <a:rPr lang="en-US" baseline="0" dirty="0" smtClean="0"/>
              <a:t>Which nation had more nuclear weapons in a single year? (USSR)</a:t>
            </a:r>
          </a:p>
          <a:p>
            <a:r>
              <a:rPr lang="en-US" baseline="0" dirty="0" smtClean="0"/>
              <a:t>What do you think happened in the late 80s earl 90s? (Both nations cut the number of weapons; end of the Cold War)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6749-C1FC-7D4B-8369-E7C0AEB939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6749-C1FC-7D4B-8369-E7C0AEB939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6749-C1FC-7D4B-8369-E7C0AEB939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8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12/30/15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</a:p>
          <a:p>
            <a:r>
              <a:rPr lang="en-US" dirty="0" smtClean="0"/>
              <a:t>Lesson 1</a:t>
            </a:r>
          </a:p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6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0 at 1.35.41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782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*Sputnik I*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1957, the Soviets successfully launched in orbit the first artificial satellite.</a:t>
            </a:r>
          </a:p>
          <a:p>
            <a:endParaRPr lang="en-US" dirty="0"/>
          </a:p>
          <a:p>
            <a:r>
              <a:rPr lang="en-US" dirty="0" smtClean="0"/>
              <a:t>Americans feared that the Soviets now had a technological advantage.</a:t>
            </a:r>
          </a:p>
          <a:p>
            <a:endParaRPr lang="en-US" dirty="0"/>
          </a:p>
          <a:p>
            <a:r>
              <a:rPr lang="en-US" dirty="0" smtClean="0"/>
              <a:t>U.S. responds by establishing NASA IN 1958.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6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Nikita Khrushchev</a:t>
            </a:r>
            <a:r>
              <a:rPr lang="en-US" dirty="0" smtClean="0"/>
              <a:t>, the Soviet leader succeeding Stalin, aimed to halt the flow of refugees from East Germany into West Germany.</a:t>
            </a:r>
          </a:p>
          <a:p>
            <a:endParaRPr lang="en-US" b="1" dirty="0"/>
          </a:p>
          <a:p>
            <a:r>
              <a:rPr lang="en-US" dirty="0" smtClean="0"/>
              <a:t>He built the </a:t>
            </a:r>
            <a:r>
              <a:rPr lang="en-US" b="1" dirty="0" smtClean="0"/>
              <a:t>Berlin Wall</a:t>
            </a:r>
            <a:r>
              <a:rPr lang="en-US" dirty="0" smtClean="0"/>
              <a:t> separating West Berlin from East Berlin, symbolizing the division b/w the two superpowers.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4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391" b="1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954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pic>
        <p:nvPicPr>
          <p:cNvPr id="4" name="Content Placeholder 3" descr="Screen shot 2015-12-30 at 1.42.48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6" b="1"/>
          <a:stretch/>
        </p:blipFill>
        <p:spPr>
          <a:xfrm>
            <a:off x="0" y="1236654"/>
            <a:ext cx="9143999" cy="5621346"/>
          </a:xfrm>
        </p:spPr>
      </p:pic>
    </p:spTree>
    <p:extLst>
      <p:ext uri="{BB962C8B-B14F-4D97-AF65-F5344CB8AC3E}">
        <p14:creationId xmlns:p14="http://schemas.microsoft.com/office/powerpoint/2010/main" val="109650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31" b="-384"/>
          <a:stretch/>
        </p:blipFill>
        <p:spPr>
          <a:xfrm>
            <a:off x="24060" y="0"/>
            <a:ext cx="9119940" cy="6858000"/>
          </a:xfrm>
        </p:spPr>
      </p:pic>
    </p:spTree>
    <p:extLst>
      <p:ext uri="{BB962C8B-B14F-4D97-AF65-F5344CB8AC3E}">
        <p14:creationId xmlns:p14="http://schemas.microsoft.com/office/powerpoint/2010/main" val="363340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" b="1"/>
          <a:stretch/>
        </p:blipFill>
        <p:spPr>
          <a:xfrm>
            <a:off x="0" y="1"/>
            <a:ext cx="8972733" cy="6858000"/>
          </a:xfrm>
        </p:spPr>
      </p:pic>
    </p:spTree>
    <p:extLst>
      <p:ext uri="{BB962C8B-B14F-4D97-AF65-F5344CB8AC3E}">
        <p14:creationId xmlns:p14="http://schemas.microsoft.com/office/powerpoint/2010/main" val="201031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pic>
        <p:nvPicPr>
          <p:cNvPr id="4" name="Content Placeholder 3" descr="Screen shot 2015-12-30 at 12.35.11 P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5" r="-3355"/>
          <a:stretch>
            <a:fillRect/>
          </a:stretch>
        </p:blipFill>
        <p:spPr>
          <a:xfrm>
            <a:off x="856816" y="1527048"/>
            <a:ext cx="7013152" cy="3770512"/>
          </a:xfrm>
        </p:spPr>
      </p:pic>
    </p:spTree>
    <p:extLst>
      <p:ext uri="{BB962C8B-B14F-4D97-AF65-F5344CB8AC3E}">
        <p14:creationId xmlns:p14="http://schemas.microsoft.com/office/powerpoint/2010/main" val="281615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pic>
        <p:nvPicPr>
          <p:cNvPr id="4" name="Content Placeholder 3" descr="Screen shot 2015-12-30 at 1.29.26 P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32" b="-21332"/>
          <a:stretch>
            <a:fillRect/>
          </a:stretch>
        </p:blipFill>
        <p:spPr>
          <a:xfrm>
            <a:off x="751886" y="2190890"/>
            <a:ext cx="7285172" cy="3392443"/>
          </a:xfrm>
        </p:spPr>
      </p:pic>
      <p:sp>
        <p:nvSpPr>
          <p:cNvPr id="7" name="TextBox 6"/>
          <p:cNvSpPr txBox="1"/>
          <p:nvPr/>
        </p:nvSpPr>
        <p:spPr>
          <a:xfrm>
            <a:off x="517979" y="1570885"/>
            <a:ext cx="810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the letter belonging to the phrase that does not belong with the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0 at 1.43.0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0412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1947, President Truman announced that the United States would provide economic and military aid to oppose the spread of communism. This pledge was known as the </a:t>
            </a:r>
            <a:r>
              <a:rPr lang="en-US" dirty="0" smtClean="0"/>
              <a:t>_________</a:t>
            </a:r>
            <a:r>
              <a:rPr lang="en-US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smtClean="0"/>
              <a:t>_________ </a:t>
            </a:r>
            <a:r>
              <a:rPr lang="en-US" dirty="0"/>
              <a:t>provided $13 billion for rebuilding Europe after World War II.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West’s policy </a:t>
            </a:r>
            <a:r>
              <a:rPr lang="en-US" dirty="0" smtClean="0"/>
              <a:t>of ________ </a:t>
            </a:r>
            <a:r>
              <a:rPr lang="en-US" dirty="0"/>
              <a:t>involved resisting Soviet aggression in order to contain the spread of communism.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June 1948, Western leaders organized the </a:t>
            </a:r>
            <a:r>
              <a:rPr lang="en-US" dirty="0" smtClean="0"/>
              <a:t>_______ </a:t>
            </a:r>
            <a:r>
              <a:rPr lang="en-US" dirty="0"/>
              <a:t>to provide supplies to West Berlin, which was cut off by the Soviets.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1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/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</a:t>
            </a:r>
          </a:p>
          <a:p>
            <a:pPr marL="514350" indent="-514350">
              <a:buAutoNum type="arabicParenR"/>
            </a:pPr>
            <a:r>
              <a:rPr lang="en-US" dirty="0" smtClean="0"/>
              <a:t>Describe the new military alliances that were formed during the the Cold War; and </a:t>
            </a:r>
          </a:p>
          <a:p>
            <a:pPr marL="514350" indent="-514350">
              <a:buAutoNum type="arabicParenR"/>
            </a:pPr>
            <a:r>
              <a:rPr lang="en-US" dirty="0" smtClean="0"/>
              <a:t>Understand the arms race.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W.57 - Summarize the functions of the Warsaw Pact and NATO</a:t>
            </a:r>
          </a:p>
          <a:p>
            <a:pPr marL="0" indent="0">
              <a:buNone/>
            </a:pPr>
            <a:r>
              <a:rPr lang="en-US" dirty="0" smtClean="0"/>
              <a:t>W.65 – Explain the impact of the defense buildups.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0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Opposing Military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the Berlin airlift in 1949, the U.S., Canada, and most Western </a:t>
            </a:r>
            <a:r>
              <a:rPr lang="en-US" dirty="0"/>
              <a:t>E</a:t>
            </a:r>
            <a:r>
              <a:rPr lang="en-US" dirty="0" smtClean="0"/>
              <a:t>uropean countries joined together in a </a:t>
            </a:r>
            <a:r>
              <a:rPr lang="en-US" u="sng" dirty="0" smtClean="0"/>
              <a:t>military alliance </a:t>
            </a:r>
            <a:r>
              <a:rPr lang="en-US" dirty="0" smtClean="0"/>
              <a:t>known as </a:t>
            </a:r>
            <a:r>
              <a:rPr lang="en-US" b="1" dirty="0" smtClean="0"/>
              <a:t>NATO</a:t>
            </a:r>
            <a:r>
              <a:rPr lang="en-US" dirty="0" smtClean="0"/>
              <a:t> (North Atlantic Treaty Organization) for the purpose of countering Soviet power in Europe.</a:t>
            </a:r>
          </a:p>
          <a:p>
            <a:endParaRPr lang="en-US" dirty="0"/>
          </a:p>
          <a:p>
            <a:r>
              <a:rPr lang="en-US" dirty="0" smtClean="0"/>
              <a:t>In 1955, the Soviet Union and the Communist nations of Eastern Europe formed their own </a:t>
            </a:r>
            <a:r>
              <a:rPr lang="en-US" u="sng" dirty="0" smtClean="0"/>
              <a:t>military alliance</a:t>
            </a:r>
            <a:r>
              <a:rPr lang="en-US" dirty="0" smtClean="0"/>
              <a:t>, known as the </a:t>
            </a:r>
            <a:r>
              <a:rPr lang="en-US" b="1" dirty="0" smtClean="0"/>
              <a:t>Warsaw Pact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Europe is now divided into hostile alliances, just as it had been before WWI.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6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30 at 11.59.33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0613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Arms Race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1949, the West was shaken by news that the Soviets successfully tested an atomic bomb.</a:t>
            </a:r>
          </a:p>
          <a:p>
            <a:endParaRPr lang="en-US" dirty="0"/>
          </a:p>
          <a:p>
            <a:r>
              <a:rPr lang="en-US" dirty="0" smtClean="0"/>
              <a:t>Immediately, the U.S. sought to develop even more powerful and farther-reaching weapons.</a:t>
            </a:r>
          </a:p>
          <a:p>
            <a:endParaRPr lang="en-US" dirty="0"/>
          </a:p>
          <a:p>
            <a:r>
              <a:rPr lang="en-US" dirty="0" smtClean="0"/>
              <a:t>By the mid 1950s, an </a:t>
            </a:r>
            <a:r>
              <a:rPr lang="en-US" b="1" dirty="0" smtClean="0"/>
              <a:t>arms race</a:t>
            </a:r>
            <a:r>
              <a:rPr lang="en-US" dirty="0" smtClean="0"/>
              <a:t>, building up armies and stores of weapons to keep up with an enemy, had begun b/w the U.S. and Soviet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4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Both countries had developed the much deadlier fusion-powered </a:t>
            </a:r>
            <a:r>
              <a:rPr lang="en-US" b="1" u="sng" dirty="0" smtClean="0"/>
              <a:t>hydrogen bomb</a:t>
            </a:r>
            <a:r>
              <a:rPr lang="en-US" dirty="0" smtClean="0"/>
              <a:t>. And by the late 1950s, both had intercontinental ballistic missiles, which made them capable of sending bombs anywhere on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9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Stockpiles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4864" b="4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582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Increased stockpiles of nuclear weapons by the Soviet Union and U.S., led to the defense strategy of </a:t>
            </a:r>
            <a:r>
              <a:rPr lang="en-US" b="1" dirty="0" smtClean="0"/>
              <a:t>deterrence</a:t>
            </a:r>
            <a:r>
              <a:rPr lang="en-US" dirty="0" smtClean="0"/>
              <a:t>. This policy held that huge arsenals of nuclear weapons on both side prevented war.</a:t>
            </a:r>
          </a:p>
          <a:p>
            <a:endParaRPr lang="en-US" dirty="0"/>
          </a:p>
          <a:p>
            <a:r>
              <a:rPr lang="en-US" dirty="0" smtClean="0"/>
              <a:t>The belief was that neither side would launch a nuclear attack, because both knew that the other side would be able to strike back with devastating power. </a:t>
            </a:r>
          </a:p>
          <a:p>
            <a:endParaRPr lang="en-US" dirty="0"/>
          </a:p>
          <a:p>
            <a:r>
              <a:rPr lang="en-US" dirty="0" smtClean="0"/>
              <a:t>MAD – Mutual Assured Destruction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98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105</TotalTime>
  <Words>613</Words>
  <Application>Microsoft Macintosh PowerPoint</Application>
  <PresentationFormat>On-screen Show (4:3)</PresentationFormat>
  <Paragraphs>68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The Cold War Begins</vt:lpstr>
      <vt:lpstr>Starter</vt:lpstr>
      <vt:lpstr>Objectives / Standards</vt:lpstr>
      <vt:lpstr>Opposing Military Alliances</vt:lpstr>
      <vt:lpstr>PowerPoint Presentation</vt:lpstr>
      <vt:lpstr>The Arms Race Begins</vt:lpstr>
      <vt:lpstr>Arms Race</vt:lpstr>
      <vt:lpstr>Nuclear Stockpiles </vt:lpstr>
      <vt:lpstr>Deterrence</vt:lpstr>
      <vt:lpstr>PowerPoint Presentation</vt:lpstr>
      <vt:lpstr>*Sputnik I*</vt:lpstr>
      <vt:lpstr>Berlin Wall</vt:lpstr>
      <vt:lpstr>Berlin Wall</vt:lpstr>
      <vt:lpstr>Berlin Wall</vt:lpstr>
      <vt:lpstr>PowerPoint Presentation</vt:lpstr>
      <vt:lpstr>PowerPoint Presentation</vt:lpstr>
      <vt:lpstr>Exit Ticket</vt:lpstr>
      <vt:lpstr>Exit Ticket</vt:lpstr>
      <vt:lpstr>PowerPoint Presentation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Begins</dc:title>
  <dc:creator>teacher Brooks</dc:creator>
  <cp:lastModifiedBy>teacher Brooks</cp:lastModifiedBy>
  <cp:revision>24</cp:revision>
  <dcterms:created xsi:type="dcterms:W3CDTF">2015-12-30T18:00:21Z</dcterms:created>
  <dcterms:modified xsi:type="dcterms:W3CDTF">2015-12-30T19:46:09Z</dcterms:modified>
</cp:coreProperties>
</file>