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9" r:id="rId3"/>
    <p:sldId id="260" r:id="rId4"/>
    <p:sldId id="257" r:id="rId5"/>
    <p:sldId id="258" r:id="rId6"/>
    <p:sldId id="264" r:id="rId7"/>
    <p:sldId id="278" r:id="rId8"/>
    <p:sldId id="261" r:id="rId9"/>
    <p:sldId id="263" r:id="rId10"/>
    <p:sldId id="265" r:id="rId11"/>
    <p:sldId id="262" r:id="rId12"/>
    <p:sldId id="266" r:id="rId13"/>
    <p:sldId id="267" r:id="rId14"/>
    <p:sldId id="268" r:id="rId15"/>
    <p:sldId id="269" r:id="rId16"/>
    <p:sldId id="272" r:id="rId17"/>
    <p:sldId id="270" r:id="rId18"/>
    <p:sldId id="271" r:id="rId19"/>
    <p:sldId id="273"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87" autoAdjust="0"/>
  </p:normalViewPr>
  <p:slideViewPr>
    <p:cSldViewPr snapToGrid="0" snapToObjects="1">
      <p:cViewPr varScale="1">
        <p:scale>
          <a:sx n="72" d="100"/>
          <a:sy n="72"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DD338-C944-6D40-9460-736A3BC74EE7}"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FA891-8AAE-FD4E-8696-E5DC84F8A084}" type="slidenum">
              <a:rPr lang="en-US" smtClean="0"/>
              <a:t>‹#›</a:t>
            </a:fld>
            <a:endParaRPr lang="en-US"/>
          </a:p>
        </p:txBody>
      </p:sp>
    </p:spTree>
    <p:extLst>
      <p:ext uri="{BB962C8B-B14F-4D97-AF65-F5344CB8AC3E}">
        <p14:creationId xmlns:p14="http://schemas.microsoft.com/office/powerpoint/2010/main" val="3141079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1) Cold War; 2) iron curtain; and 3) to create a buffer zone, preventing invasions, and keeping them secure.</a:t>
            </a:r>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2</a:t>
            </a:fld>
            <a:endParaRPr lang="en-US"/>
          </a:p>
        </p:txBody>
      </p:sp>
    </p:spTree>
    <p:extLst>
      <p:ext uri="{BB962C8B-B14F-4D97-AF65-F5344CB8AC3E}">
        <p14:creationId xmlns:p14="http://schemas.microsoft.com/office/powerpoint/2010/main" val="44979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9</a:t>
            </a:fld>
            <a:endParaRPr lang="en-US"/>
          </a:p>
        </p:txBody>
      </p:sp>
    </p:spTree>
    <p:extLst>
      <p:ext uri="{BB962C8B-B14F-4D97-AF65-F5344CB8AC3E}">
        <p14:creationId xmlns:p14="http://schemas.microsoft.com/office/powerpoint/2010/main" val="697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12</a:t>
            </a:fld>
            <a:endParaRPr lang="en-US"/>
          </a:p>
        </p:txBody>
      </p:sp>
    </p:spTree>
    <p:extLst>
      <p:ext uri="{BB962C8B-B14F-4D97-AF65-F5344CB8AC3E}">
        <p14:creationId xmlns:p14="http://schemas.microsoft.com/office/powerpoint/2010/main" val="20754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How many</a:t>
            </a:r>
            <a:r>
              <a:rPr lang="en-US" baseline="0" dirty="0" smtClean="0"/>
              <a:t> zones were in West Berlin? (three)</a:t>
            </a:r>
          </a:p>
          <a:p>
            <a:pPr marL="228600" indent="-228600">
              <a:buAutoNum type="arabicParenR"/>
            </a:pPr>
            <a:r>
              <a:rPr lang="en-US" baseline="0" dirty="0" smtClean="0"/>
              <a:t>Besides Germany, what other countries bordered the Iron Curtain to the West? (Austria)</a:t>
            </a:r>
          </a:p>
          <a:p>
            <a:pPr marL="228600" indent="-228600">
              <a:buAutoNum type="arabicParenR"/>
            </a:pPr>
            <a:r>
              <a:rPr lang="en-US" dirty="0" smtClean="0"/>
              <a:t>What Western European country</a:t>
            </a:r>
            <a:r>
              <a:rPr lang="en-US" baseline="0" dirty="0" smtClean="0"/>
              <a:t> bordered the Iron curtain to the South? (Greece)</a:t>
            </a:r>
          </a:p>
          <a:p>
            <a:pPr marL="228600" indent="-228600">
              <a:buAutoNum type="arabicParenR"/>
            </a:pPr>
            <a:r>
              <a:rPr lang="en-US" baseline="0" dirty="0" smtClean="0"/>
              <a:t>With what Eastern European countries did Greece share its borders? (Albania and Bulgaria)</a:t>
            </a:r>
          </a:p>
          <a:p>
            <a:pPr marL="228600" indent="-228600">
              <a:buAutoNum type="arabicParenR"/>
            </a:pPr>
            <a:r>
              <a:rPr lang="en-US" dirty="0" smtClean="0"/>
              <a:t>How was Germany divided? (into communist and non-communist zones</a:t>
            </a:r>
            <a:r>
              <a:rPr lang="en-US" baseline="0" dirty="0" smtClean="0"/>
              <a:t>); How was berlin divided (b/w West and East)</a:t>
            </a:r>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14</a:t>
            </a:fld>
            <a:endParaRPr lang="en-US"/>
          </a:p>
        </p:txBody>
      </p:sp>
    </p:spTree>
    <p:extLst>
      <p:ext uri="{BB962C8B-B14F-4D97-AF65-F5344CB8AC3E}">
        <p14:creationId xmlns:p14="http://schemas.microsoft.com/office/powerpoint/2010/main" val="209071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16</a:t>
            </a:fld>
            <a:endParaRPr lang="en-US"/>
          </a:p>
        </p:txBody>
      </p:sp>
    </p:spTree>
    <p:extLst>
      <p:ext uri="{BB962C8B-B14F-4D97-AF65-F5344CB8AC3E}">
        <p14:creationId xmlns:p14="http://schemas.microsoft.com/office/powerpoint/2010/main" val="5860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18</a:t>
            </a:fld>
            <a:endParaRPr lang="en-US"/>
          </a:p>
        </p:txBody>
      </p:sp>
    </p:spTree>
    <p:extLst>
      <p:ext uri="{BB962C8B-B14F-4D97-AF65-F5344CB8AC3E}">
        <p14:creationId xmlns:p14="http://schemas.microsoft.com/office/powerpoint/2010/main" val="353980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20</a:t>
            </a:fld>
            <a:endParaRPr lang="en-US"/>
          </a:p>
        </p:txBody>
      </p:sp>
    </p:spTree>
    <p:extLst>
      <p:ext uri="{BB962C8B-B14F-4D97-AF65-F5344CB8AC3E}">
        <p14:creationId xmlns:p14="http://schemas.microsoft.com/office/powerpoint/2010/main" val="13010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1F4FA891-8AAE-FD4E-8696-E5DC84F8A084}" type="slidenum">
              <a:rPr lang="en-US" smtClean="0"/>
              <a:t>21</a:t>
            </a:fld>
            <a:endParaRPr lang="en-US"/>
          </a:p>
        </p:txBody>
      </p:sp>
    </p:spTree>
    <p:extLst>
      <p:ext uri="{BB962C8B-B14F-4D97-AF65-F5344CB8AC3E}">
        <p14:creationId xmlns:p14="http://schemas.microsoft.com/office/powerpoint/2010/main" val="161341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5B8FE5A-DEFF-CD43-97B0-DFFE8E72398D}" type="datetimeFigureOut">
              <a:rPr lang="en-US" smtClean="0"/>
              <a:t>1/25/16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3A97EB-C7CB-044C-B0F6-45849D5A05F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B8FE5A-DEFF-CD43-97B0-DFFE8E72398D}"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A97EB-C7CB-044C-B0F6-45849D5A05F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F3A97EB-C7CB-044C-B0F6-45849D5A05F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B8FE5A-DEFF-CD43-97B0-DFFE8E72398D}"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B8FE5A-DEFF-CD43-97B0-DFFE8E72398D}"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F3A97EB-C7CB-044C-B0F6-45849D5A05F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5B8FE5A-DEFF-CD43-97B0-DFFE8E72398D}" type="datetimeFigureOut">
              <a:rPr lang="en-US" smtClean="0"/>
              <a:t>1/25/16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3A97EB-C7CB-044C-B0F6-45849D5A05F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5B8FE5A-DEFF-CD43-97B0-DFFE8E72398D}"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A97EB-C7CB-044C-B0F6-45849D5A05F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5B8FE5A-DEFF-CD43-97B0-DFFE8E72398D}" type="datetimeFigureOut">
              <a:rPr lang="en-US" smtClean="0"/>
              <a:t>1/25/16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F3A97EB-C7CB-044C-B0F6-45849D5A05F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B8FE5A-DEFF-CD43-97B0-DFFE8E72398D}"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F3A97EB-C7CB-044C-B0F6-45849D5A05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5B8FE5A-DEFF-CD43-97B0-DFFE8E72398D}"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F3A97EB-C7CB-044C-B0F6-45849D5A05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F3A97EB-C7CB-044C-B0F6-45849D5A05F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5B8FE5A-DEFF-CD43-97B0-DFFE8E72398D}" type="datetimeFigureOut">
              <a:rPr lang="en-US" smtClean="0"/>
              <a:t>1/25/16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F3A97EB-C7CB-044C-B0F6-45849D5A05F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5B8FE5A-DEFF-CD43-97B0-DFFE8E72398D}" type="datetimeFigureOut">
              <a:rPr lang="en-US" smtClean="0"/>
              <a:t>1/25/16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5B8FE5A-DEFF-CD43-97B0-DFFE8E72398D}" type="datetimeFigureOut">
              <a:rPr lang="en-US" smtClean="0"/>
              <a:t>1/25/16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F3A97EB-C7CB-044C-B0F6-45849D5A05F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8%20The%20Cold%20War/Lesson%201%20-%20The%20Cold%20War%20Begins/Day%202/COLD%20WAR%20-%20Chapter%202-%20'Containment'.m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Chapter 18</a:t>
            </a:r>
          </a:p>
          <a:p>
            <a:r>
              <a:rPr lang="en-US" dirty="0"/>
              <a:t>Lesson 1</a:t>
            </a:r>
          </a:p>
          <a:p>
            <a:r>
              <a:rPr lang="en-US" dirty="0"/>
              <a:t>Day </a:t>
            </a:r>
            <a:r>
              <a:rPr lang="en-US" dirty="0" smtClean="0"/>
              <a:t>2</a:t>
            </a:r>
            <a:endParaRPr lang="en-US" dirty="0"/>
          </a:p>
          <a:p>
            <a:endParaRPr lang="en-US" dirty="0"/>
          </a:p>
        </p:txBody>
      </p:sp>
      <p:sp>
        <p:nvSpPr>
          <p:cNvPr id="2" name="Title 1"/>
          <p:cNvSpPr>
            <a:spLocks noGrp="1"/>
          </p:cNvSpPr>
          <p:nvPr>
            <p:ph type="ctrTitle"/>
          </p:nvPr>
        </p:nvSpPr>
        <p:spPr/>
        <p:txBody>
          <a:bodyPr/>
          <a:lstStyle/>
          <a:p>
            <a:r>
              <a:rPr lang="en-US" dirty="0" smtClean="0"/>
              <a:t>The Cold War Begins</a:t>
            </a:r>
            <a:endParaRPr lang="en-US" dirty="0"/>
          </a:p>
        </p:txBody>
      </p:sp>
    </p:spTree>
    <p:extLst>
      <p:ext uri="{BB962C8B-B14F-4D97-AF65-F5344CB8AC3E}">
        <p14:creationId xmlns:p14="http://schemas.microsoft.com/office/powerpoint/2010/main" val="329118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pic>
        <p:nvPicPr>
          <p:cNvPr id="4" name="Content Placeholder 3" descr="Screen shot 2015-12-30 at 10.55.16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468" t="-2679" r="-6654" b="-2679"/>
          <a:stretch/>
        </p:blipFill>
        <p:spPr>
          <a:xfrm>
            <a:off x="790065" y="1527175"/>
            <a:ext cx="7424998" cy="3991785"/>
          </a:xfrm>
        </p:spPr>
      </p:pic>
    </p:spTree>
    <p:extLst>
      <p:ext uri="{BB962C8B-B14F-4D97-AF65-F5344CB8AC3E}">
        <p14:creationId xmlns:p14="http://schemas.microsoft.com/office/powerpoint/2010/main" val="136146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West Resists</a:t>
            </a:r>
          </a:p>
        </p:txBody>
      </p:sp>
      <p:sp>
        <p:nvSpPr>
          <p:cNvPr id="3" name="Content Placeholder 2"/>
          <p:cNvSpPr>
            <a:spLocks noGrp="1"/>
          </p:cNvSpPr>
          <p:nvPr>
            <p:ph sz="quarter" idx="1"/>
          </p:nvPr>
        </p:nvSpPr>
        <p:spPr/>
        <p:txBody>
          <a:bodyPr/>
          <a:lstStyle/>
          <a:p>
            <a:r>
              <a:rPr lang="en-US" dirty="0" smtClean="0"/>
              <a:t>**Why did the U.S. implement the Truman Doctrine and Marshall Plan?</a:t>
            </a:r>
          </a:p>
          <a:p>
            <a:pPr marL="0" indent="0">
              <a:buNone/>
            </a:pPr>
            <a:endParaRPr lang="en-US" dirty="0"/>
          </a:p>
          <a:p>
            <a:r>
              <a:rPr lang="en-US" dirty="0" smtClean="0"/>
              <a:t>The U.S. leaders believed that communism could only succeed in places with poor economies, and helping poor and needy European countries would </a:t>
            </a:r>
            <a:r>
              <a:rPr lang="en-US" u="sng" dirty="0" smtClean="0"/>
              <a:t>prevent the spread of communism </a:t>
            </a:r>
            <a:r>
              <a:rPr lang="en-US" dirty="0" smtClean="0"/>
              <a:t>there.</a:t>
            </a:r>
            <a:endParaRPr lang="en-US" dirty="0"/>
          </a:p>
        </p:txBody>
      </p:sp>
    </p:spTree>
    <p:extLst>
      <p:ext uri="{BB962C8B-B14F-4D97-AF65-F5344CB8AC3E}">
        <p14:creationId xmlns:p14="http://schemas.microsoft.com/office/powerpoint/2010/main" val="301233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10.59.22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111"/>
          <a:stretch/>
        </p:blipFill>
        <p:spPr>
          <a:xfrm>
            <a:off x="301625" y="228600"/>
            <a:ext cx="8504238" cy="6227788"/>
          </a:xfrm>
        </p:spPr>
      </p:pic>
    </p:spTree>
    <p:extLst>
      <p:ext uri="{BB962C8B-B14F-4D97-AF65-F5344CB8AC3E}">
        <p14:creationId xmlns:p14="http://schemas.microsoft.com/office/powerpoint/2010/main" val="310764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3" name="Content Placeholder 2"/>
          <p:cNvSpPr>
            <a:spLocks noGrp="1"/>
          </p:cNvSpPr>
          <p:nvPr>
            <p:ph sz="quarter" idx="1"/>
          </p:nvPr>
        </p:nvSpPr>
        <p:spPr/>
        <p:txBody>
          <a:bodyPr/>
          <a:lstStyle/>
          <a:p>
            <a:r>
              <a:rPr lang="en-US" dirty="0" smtClean="0"/>
              <a:t>In 1947, the split of Europe b/w the U.S. and the Soviet Union became a fact of life.</a:t>
            </a:r>
          </a:p>
          <a:p>
            <a:endParaRPr lang="en-US" dirty="0"/>
          </a:p>
          <a:p>
            <a:r>
              <a:rPr lang="en-US" dirty="0" smtClean="0"/>
              <a:t>The U.S. adopted a </a:t>
            </a:r>
            <a:r>
              <a:rPr lang="en-US" b="1" dirty="0" smtClean="0"/>
              <a:t>policy of containment</a:t>
            </a:r>
            <a:r>
              <a:rPr lang="en-US" dirty="0" smtClean="0"/>
              <a:t> to keep communism within its existing boundaries and prevent further Soviet aggressive moves.</a:t>
            </a:r>
            <a:endParaRPr lang="en-US" dirty="0"/>
          </a:p>
        </p:txBody>
      </p:sp>
    </p:spTree>
    <p:extLst>
      <p:ext uri="{BB962C8B-B14F-4D97-AF65-F5344CB8AC3E}">
        <p14:creationId xmlns:p14="http://schemas.microsoft.com/office/powerpoint/2010/main" val="39414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11.05.00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1"/>
          <a:stretch/>
        </p:blipFill>
        <p:spPr>
          <a:xfrm>
            <a:off x="0" y="0"/>
            <a:ext cx="9144000" cy="6858000"/>
          </a:xfrm>
        </p:spPr>
      </p:pic>
    </p:spTree>
    <p:extLst>
      <p:ext uri="{BB962C8B-B14F-4D97-AF65-F5344CB8AC3E}">
        <p14:creationId xmlns:p14="http://schemas.microsoft.com/office/powerpoint/2010/main" val="33428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Division of Germany</a:t>
            </a:r>
            <a:endParaRPr lang="en-US" dirty="0"/>
          </a:p>
        </p:txBody>
      </p:sp>
      <p:sp>
        <p:nvSpPr>
          <p:cNvPr id="3" name="Content Placeholder 2"/>
          <p:cNvSpPr>
            <a:spLocks noGrp="1"/>
          </p:cNvSpPr>
          <p:nvPr>
            <p:ph sz="quarter" idx="1"/>
          </p:nvPr>
        </p:nvSpPr>
        <p:spPr/>
        <p:txBody>
          <a:bodyPr/>
          <a:lstStyle/>
          <a:p>
            <a:r>
              <a:rPr lang="en-US" dirty="0" smtClean="0"/>
              <a:t>The division of Germany was supposed to be temporary.</a:t>
            </a:r>
          </a:p>
          <a:p>
            <a:endParaRPr lang="en-US" dirty="0"/>
          </a:p>
          <a:p>
            <a:r>
              <a:rPr lang="en-US" dirty="0" smtClean="0"/>
              <a:t>Western leaders planned to merge their zones and create a democratic government in Western Germany and establish a democratic government in West Berlin, deep in the Soviet zone, which the Soviets opposed.</a:t>
            </a:r>
          </a:p>
          <a:p>
            <a:pPr marL="0" indent="0">
              <a:buNone/>
            </a:pPr>
            <a:endParaRPr lang="en-US" dirty="0"/>
          </a:p>
        </p:txBody>
      </p:sp>
    </p:spTree>
    <p:extLst>
      <p:ext uri="{BB962C8B-B14F-4D97-AF65-F5344CB8AC3E}">
        <p14:creationId xmlns:p14="http://schemas.microsoft.com/office/powerpoint/2010/main" val="28871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11.25.26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3" r="-4828" b="-4"/>
          <a:stretch/>
        </p:blipFill>
        <p:spPr>
          <a:xfrm>
            <a:off x="0" y="0"/>
            <a:ext cx="9585434" cy="6857999"/>
          </a:xfrm>
        </p:spPr>
      </p:pic>
    </p:spTree>
    <p:extLst>
      <p:ext uri="{BB962C8B-B14F-4D97-AF65-F5344CB8AC3E}">
        <p14:creationId xmlns:p14="http://schemas.microsoft.com/office/powerpoint/2010/main" val="240100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Airlift</a:t>
            </a:r>
            <a:endParaRPr lang="en-US" dirty="0"/>
          </a:p>
        </p:txBody>
      </p:sp>
      <p:sp>
        <p:nvSpPr>
          <p:cNvPr id="3" name="Content Placeholder 2"/>
          <p:cNvSpPr>
            <a:spLocks noGrp="1"/>
          </p:cNvSpPr>
          <p:nvPr>
            <p:ph sz="quarter" idx="1"/>
          </p:nvPr>
        </p:nvSpPr>
        <p:spPr/>
        <p:txBody>
          <a:bodyPr/>
          <a:lstStyle/>
          <a:p>
            <a:r>
              <a:rPr lang="en-US" dirty="0" smtClean="0"/>
              <a:t>**The Soviets reacted with a blockade of West Berlin, blocking of all land, rail, and water routes into the city.**</a:t>
            </a:r>
          </a:p>
          <a:p>
            <a:endParaRPr lang="en-US" dirty="0"/>
          </a:p>
          <a:p>
            <a:r>
              <a:rPr lang="en-US" dirty="0" smtClean="0"/>
              <a:t>Western leaders refused to give in. They organized the </a:t>
            </a:r>
            <a:r>
              <a:rPr lang="en-US" b="1" dirty="0" smtClean="0"/>
              <a:t>Berlin airlift</a:t>
            </a:r>
            <a:r>
              <a:rPr lang="en-US" dirty="0" smtClean="0"/>
              <a:t>, a massive effort to provide supplies to West Berlin by air.</a:t>
            </a:r>
          </a:p>
          <a:p>
            <a:endParaRPr lang="en-US" dirty="0"/>
          </a:p>
          <a:p>
            <a:r>
              <a:rPr lang="en-US" dirty="0" smtClean="0"/>
              <a:t>The Berlin airlift was successful as the Soviets called off the blockade.</a:t>
            </a:r>
            <a:endParaRPr lang="en-US" dirty="0"/>
          </a:p>
        </p:txBody>
      </p:sp>
    </p:spTree>
    <p:extLst>
      <p:ext uri="{BB962C8B-B14F-4D97-AF65-F5344CB8AC3E}">
        <p14:creationId xmlns:p14="http://schemas.microsoft.com/office/powerpoint/2010/main" val="332924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sz="quarter" idx="1"/>
          </p:nvPr>
        </p:nvSpPr>
        <p:spPr/>
        <p:txBody>
          <a:bodyPr/>
          <a:lstStyle/>
          <a:p>
            <a:r>
              <a:rPr lang="en-US" dirty="0" smtClean="0"/>
              <a:t>m</a:t>
            </a:r>
            <a:endParaRPr lang="en-US" dirty="0"/>
          </a:p>
        </p:txBody>
      </p:sp>
      <p:pic>
        <p:nvPicPr>
          <p:cNvPr id="4" name="Picture 3" descr="Screen shot 2015-12-30 at 11.30.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 y="4295648"/>
            <a:ext cx="8503920" cy="2562352"/>
          </a:xfrm>
          <a:prstGeom prst="rect">
            <a:avLst/>
          </a:prstGeom>
        </p:spPr>
      </p:pic>
      <p:pic>
        <p:nvPicPr>
          <p:cNvPr id="5" name="Picture 4" descr="Screen shot 2015-12-30 at 11.30.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3" y="1294771"/>
            <a:ext cx="8503920" cy="3017350"/>
          </a:xfrm>
          <a:prstGeom prst="rect">
            <a:avLst/>
          </a:prstGeom>
        </p:spPr>
      </p:pic>
    </p:spTree>
    <p:extLst>
      <p:ext uri="{BB962C8B-B14F-4D97-AF65-F5344CB8AC3E}">
        <p14:creationId xmlns:p14="http://schemas.microsoft.com/office/powerpoint/2010/main" val="127501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sz="quarter" idx="1"/>
          </p:nvPr>
        </p:nvSpPr>
        <p:spPr/>
        <p:txBody>
          <a:bodyPr/>
          <a:lstStyle/>
          <a:p>
            <a:r>
              <a:rPr lang="en-US" dirty="0" smtClean="0"/>
              <a:t>Following the end of the blockade, Germany was divided into two separate states: West Germany (U.S. control) and East Germany (Soviet control).</a:t>
            </a:r>
            <a:endParaRPr lang="en-US" dirty="0"/>
          </a:p>
        </p:txBody>
      </p:sp>
    </p:spTree>
    <p:extLst>
      <p:ext uri="{BB962C8B-B14F-4D97-AF65-F5344CB8AC3E}">
        <p14:creationId xmlns:p14="http://schemas.microsoft.com/office/powerpoint/2010/main" val="344184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Questions: </a:t>
            </a:r>
          </a:p>
          <a:p>
            <a:pPr marL="514350" indent="-514350">
              <a:buFont typeface="+mj-lt"/>
              <a:buAutoNum type="arabicPeriod"/>
            </a:pPr>
            <a:r>
              <a:rPr lang="en-US" dirty="0" smtClean="0"/>
              <a:t>Soon </a:t>
            </a:r>
            <a:r>
              <a:rPr lang="en-US" dirty="0"/>
              <a:t>after World War II, the United States and the Soviet Union entered an era of hostility and tension, which became known as the </a:t>
            </a:r>
            <a:r>
              <a:rPr lang="en-US" dirty="0" smtClean="0"/>
              <a:t>______</a:t>
            </a:r>
            <a:r>
              <a:rPr lang="en-US" dirty="0"/>
              <a:t>. </a:t>
            </a:r>
            <a:endParaRPr lang="en-US" dirty="0" smtClean="0"/>
          </a:p>
          <a:p>
            <a:pPr marL="514350" indent="-514350">
              <a:buFont typeface="+mj-lt"/>
              <a:buAutoNum type="arabicPeriod"/>
            </a:pPr>
            <a:endParaRPr lang="en-US" dirty="0"/>
          </a:p>
          <a:p>
            <a:pPr marL="514350" indent="-514350">
              <a:buFont typeface="+mj-lt"/>
              <a:buAutoNum type="arabicPeriod"/>
            </a:pPr>
            <a:r>
              <a:rPr lang="en-US" dirty="0"/>
              <a:t>In a speech in the United States, Winston Churchill used the image of an </a:t>
            </a:r>
            <a:r>
              <a:rPr lang="en-US" dirty="0" smtClean="0"/>
              <a:t>______ </a:t>
            </a:r>
            <a:r>
              <a:rPr lang="en-US" dirty="0"/>
              <a:t>to describe the division of Europe due to Soviet actions. </a:t>
            </a:r>
            <a:endParaRPr lang="en-US" dirty="0" smtClean="0"/>
          </a:p>
          <a:p>
            <a:pPr marL="0" indent="0">
              <a:buNone/>
            </a:pPr>
            <a:endParaRPr lang="en-US" dirty="0" smtClean="0"/>
          </a:p>
          <a:p>
            <a:pPr marL="514350" indent="-514350">
              <a:buFont typeface="+mj-lt"/>
              <a:buAutoNum type="arabicPeriod"/>
            </a:pPr>
            <a:r>
              <a:rPr lang="en-US" dirty="0" smtClean="0"/>
              <a:t>Why did the Soviet Union want to set up friendly communist governments in Eastern Europe? </a:t>
            </a:r>
            <a:endParaRPr lang="en-US" dirty="0"/>
          </a:p>
        </p:txBody>
      </p:sp>
    </p:spTree>
    <p:extLst>
      <p:ext uri="{BB962C8B-B14F-4D97-AF65-F5344CB8AC3E}">
        <p14:creationId xmlns:p14="http://schemas.microsoft.com/office/powerpoint/2010/main" val="384554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pic>
        <p:nvPicPr>
          <p:cNvPr id="5" name="Content Placeholder 4" descr="Screen shot 2015-12-30 at 11.34.17 AM.png"/>
          <p:cNvPicPr>
            <a:picLocks noGrp="1" noChangeAspect="1"/>
          </p:cNvPicPr>
          <p:nvPr>
            <p:ph sz="half" idx="1"/>
          </p:nvPr>
        </p:nvPicPr>
        <p:blipFill>
          <a:blip r:embed="rId3">
            <a:extLst>
              <a:ext uri="{28A0092B-C50C-407E-A947-70E740481C1C}">
                <a14:useLocalDpi xmlns:a14="http://schemas.microsoft.com/office/drawing/2010/main" val="0"/>
              </a:ext>
            </a:extLst>
          </a:blip>
          <a:srcRect l="1154" r="1154"/>
          <a:stretch>
            <a:fillRect/>
          </a:stretch>
        </p:blipFill>
        <p:spPr>
          <a:xfrm>
            <a:off x="301752" y="1371600"/>
            <a:ext cx="4038600" cy="4960200"/>
          </a:xfrm>
        </p:spPr>
      </p:pic>
      <p:pic>
        <p:nvPicPr>
          <p:cNvPr id="6" name="Content Placeholder 5" descr="Screen shot 2015-12-30 at 11.34.34 AM.png"/>
          <p:cNvPicPr>
            <a:picLocks noGrp="1" noChangeAspect="1"/>
          </p:cNvPicPr>
          <p:nvPr>
            <p:ph sz="half" idx="2"/>
          </p:nvPr>
        </p:nvPicPr>
        <p:blipFill>
          <a:blip r:embed="rId4">
            <a:extLst>
              <a:ext uri="{28A0092B-C50C-407E-A947-70E740481C1C}">
                <a14:useLocalDpi xmlns:a14="http://schemas.microsoft.com/office/drawing/2010/main" val="0"/>
              </a:ext>
            </a:extLst>
          </a:blip>
          <a:srcRect l="-12547" r="-12547"/>
          <a:stretch>
            <a:fillRect/>
          </a:stretch>
        </p:blipFill>
        <p:spPr>
          <a:xfrm>
            <a:off x="4340352" y="1371600"/>
            <a:ext cx="4498848" cy="4960200"/>
          </a:xfrm>
        </p:spPr>
      </p:pic>
    </p:spTree>
    <p:extLst>
      <p:ext uri="{BB962C8B-B14F-4D97-AF65-F5344CB8AC3E}">
        <p14:creationId xmlns:p14="http://schemas.microsoft.com/office/powerpoint/2010/main" val="244504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Exit Ticket</a:t>
            </a:r>
            <a:endParaRPr lang="en-US" dirty="0"/>
          </a:p>
        </p:txBody>
      </p:sp>
      <p:pic>
        <p:nvPicPr>
          <p:cNvPr id="4" name="Content Placeholder 3" descr="Screen shot 2015-12-30 at 11.44.51 AM.png"/>
          <p:cNvPicPr>
            <a:picLocks noGrp="1" noChangeAspect="1"/>
          </p:cNvPicPr>
          <p:nvPr>
            <p:ph sz="quarter" idx="1"/>
          </p:nvPr>
        </p:nvPicPr>
        <p:blipFill>
          <a:blip r:embed="rId3">
            <a:extLst>
              <a:ext uri="{28A0092B-C50C-407E-A947-70E740481C1C}">
                <a14:useLocalDpi xmlns:a14="http://schemas.microsoft.com/office/drawing/2010/main" val="0"/>
              </a:ext>
            </a:extLst>
          </a:blip>
          <a:srcRect l="-35788" r="-35788"/>
          <a:stretch>
            <a:fillRect/>
          </a:stretch>
        </p:blipFill>
        <p:spPr/>
      </p:pic>
    </p:spTree>
    <p:extLst>
      <p:ext uri="{BB962C8B-B14F-4D97-AF65-F5344CB8AC3E}">
        <p14:creationId xmlns:p14="http://schemas.microsoft.com/office/powerpoint/2010/main" val="12851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Standards</a:t>
            </a:r>
            <a:endParaRPr lang="en-US" dirty="0"/>
          </a:p>
        </p:txBody>
      </p:sp>
      <p:sp>
        <p:nvSpPr>
          <p:cNvPr id="3" name="Content Placeholder 2"/>
          <p:cNvSpPr>
            <a:spLocks noGrp="1"/>
          </p:cNvSpPr>
          <p:nvPr>
            <p:ph sz="quarter" idx="1"/>
          </p:nvPr>
        </p:nvSpPr>
        <p:spPr/>
        <p:txBody>
          <a:bodyPr/>
          <a:lstStyle/>
          <a:p>
            <a:r>
              <a:rPr lang="en-US" dirty="0" smtClean="0"/>
              <a:t>Students will be able to understand how the democratic West responded to the spread of communism.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W.60 – Trace Soviet aggression in Eastern Europe </a:t>
            </a:r>
            <a:endParaRPr lang="en-US" dirty="0"/>
          </a:p>
        </p:txBody>
      </p:sp>
    </p:spTree>
    <p:extLst>
      <p:ext uri="{BB962C8B-B14F-4D97-AF65-F5344CB8AC3E}">
        <p14:creationId xmlns:p14="http://schemas.microsoft.com/office/powerpoint/2010/main" val="76326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Struggle Begins</a:t>
            </a:r>
            <a:endParaRPr lang="en-US" dirty="0"/>
          </a:p>
        </p:txBody>
      </p:sp>
      <p:sp>
        <p:nvSpPr>
          <p:cNvPr id="3" name="Content Placeholder 2"/>
          <p:cNvSpPr>
            <a:spLocks noGrp="1"/>
          </p:cNvSpPr>
          <p:nvPr>
            <p:ph sz="quarter" idx="1"/>
          </p:nvPr>
        </p:nvSpPr>
        <p:spPr/>
        <p:txBody>
          <a:bodyPr/>
          <a:lstStyle/>
          <a:p>
            <a:r>
              <a:rPr lang="en-US" dirty="0" smtClean="0"/>
              <a:t>The Cold War was more than a military rivalry. It was a struggle for power and control b/w two nations w/ very different forms of government, economic systems, and ways of life.</a:t>
            </a:r>
          </a:p>
          <a:p>
            <a:endParaRPr lang="en-US" dirty="0"/>
          </a:p>
          <a:p>
            <a:r>
              <a:rPr lang="en-US" dirty="0" smtClean="0"/>
              <a:t>In short, </a:t>
            </a:r>
            <a:r>
              <a:rPr lang="en-US" u="sng" dirty="0" smtClean="0"/>
              <a:t>the Cold War was a conflict b/w communism and capitalist democracy</a:t>
            </a:r>
            <a:r>
              <a:rPr lang="en-US" dirty="0" smtClean="0"/>
              <a:t>.</a:t>
            </a:r>
            <a:endParaRPr lang="en-US" dirty="0"/>
          </a:p>
        </p:txBody>
      </p:sp>
    </p:spTree>
    <p:extLst>
      <p:ext uri="{BB962C8B-B14F-4D97-AF65-F5344CB8AC3E}">
        <p14:creationId xmlns:p14="http://schemas.microsoft.com/office/powerpoint/2010/main" val="333885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Struggle Begins</a:t>
            </a:r>
          </a:p>
        </p:txBody>
      </p:sp>
      <p:sp>
        <p:nvSpPr>
          <p:cNvPr id="3" name="Content Placeholder 2"/>
          <p:cNvSpPr>
            <a:spLocks noGrp="1"/>
          </p:cNvSpPr>
          <p:nvPr>
            <p:ph sz="quarter" idx="1"/>
          </p:nvPr>
        </p:nvSpPr>
        <p:spPr/>
        <p:txBody>
          <a:bodyPr/>
          <a:lstStyle/>
          <a:p>
            <a:r>
              <a:rPr lang="en-US" dirty="0" smtClean="0"/>
              <a:t>Communist governments were soon established throughout Eastern Europe; communism was beginning to spread. </a:t>
            </a:r>
          </a:p>
          <a:p>
            <a:endParaRPr lang="en-US" dirty="0"/>
          </a:p>
          <a:p>
            <a:r>
              <a:rPr lang="en-US" dirty="0" smtClean="0"/>
              <a:t>The democratic West, led by the U.S., began to counter the Communist East.</a:t>
            </a:r>
          </a:p>
          <a:p>
            <a:endParaRPr lang="en-US" dirty="0" smtClean="0"/>
          </a:p>
          <a:p>
            <a:r>
              <a:rPr lang="en-US" dirty="0" smtClean="0">
                <a:hlinkClick r:id="rId2" action="ppaction://hlinkfile"/>
              </a:rPr>
              <a:t>Video</a:t>
            </a:r>
            <a:endParaRPr lang="en-US" dirty="0"/>
          </a:p>
        </p:txBody>
      </p:sp>
    </p:spTree>
    <p:extLst>
      <p:ext uri="{BB962C8B-B14F-4D97-AF65-F5344CB8AC3E}">
        <p14:creationId xmlns:p14="http://schemas.microsoft.com/office/powerpoint/2010/main" val="363384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worsens in the late 1940s</a:t>
            </a:r>
            <a:endParaRPr lang="en-US" dirty="0"/>
          </a:p>
        </p:txBody>
      </p:sp>
      <p:sp>
        <p:nvSpPr>
          <p:cNvPr id="3" name="Content Placeholder 2"/>
          <p:cNvSpPr>
            <a:spLocks noGrp="1"/>
          </p:cNvSpPr>
          <p:nvPr>
            <p:ph sz="quarter" idx="1"/>
          </p:nvPr>
        </p:nvSpPr>
        <p:spPr/>
        <p:txBody>
          <a:bodyPr/>
          <a:lstStyle/>
          <a:p>
            <a:r>
              <a:rPr lang="en-US" dirty="0" smtClean="0"/>
              <a:t>Communist governments were established in Eastern Europe.</a:t>
            </a:r>
          </a:p>
          <a:p>
            <a:endParaRPr lang="en-US" dirty="0"/>
          </a:p>
          <a:p>
            <a:r>
              <a:rPr lang="en-US" dirty="0" smtClean="0"/>
              <a:t>Soviet Union refused to remove troops from northern Iran.</a:t>
            </a:r>
          </a:p>
          <a:p>
            <a:pPr marL="0" indent="0">
              <a:buNone/>
            </a:pPr>
            <a:endParaRPr lang="en-US" dirty="0" smtClean="0"/>
          </a:p>
          <a:p>
            <a:r>
              <a:rPr lang="en-US" dirty="0" smtClean="0"/>
              <a:t>U.S. committed to providing aid to countries threatened by the spread of communism.</a:t>
            </a:r>
            <a:endParaRPr lang="en-US" dirty="0"/>
          </a:p>
          <a:p>
            <a:endParaRPr lang="en-US" dirty="0"/>
          </a:p>
        </p:txBody>
      </p:sp>
    </p:spTree>
    <p:extLst>
      <p:ext uri="{BB962C8B-B14F-4D97-AF65-F5344CB8AC3E}">
        <p14:creationId xmlns:p14="http://schemas.microsoft.com/office/powerpoint/2010/main" val="395279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 Speech - Handout</a:t>
            </a:r>
            <a:endParaRPr lang="en-US" dirty="0"/>
          </a:p>
        </p:txBody>
      </p:sp>
      <p:sp>
        <p:nvSpPr>
          <p:cNvPr id="3" name="Content Placeholder 2"/>
          <p:cNvSpPr>
            <a:spLocks noGrp="1"/>
          </p:cNvSpPr>
          <p:nvPr>
            <p:ph sz="quarter" idx="1"/>
          </p:nvPr>
        </p:nvSpPr>
        <p:spPr/>
        <p:txBody>
          <a:bodyPr/>
          <a:lstStyle/>
          <a:p>
            <a:pPr marL="0" indent="0">
              <a:buNone/>
            </a:pPr>
            <a:r>
              <a:rPr lang="en-US" dirty="0" smtClean="0"/>
              <a:t>Directions:</a:t>
            </a:r>
            <a:endParaRPr lang="en-US" dirty="0"/>
          </a:p>
          <a:p>
            <a:r>
              <a:rPr lang="en-US" dirty="0" smtClean="0"/>
              <a:t>Silently read speech and answer questions.</a:t>
            </a:r>
          </a:p>
          <a:p>
            <a:r>
              <a:rPr lang="en-US" dirty="0" smtClean="0"/>
              <a:t>Once finished answering all the questions, pass your answers to your neighbor to compare the prediction made for number three. Do you both have the same prediction or are they different?</a:t>
            </a:r>
          </a:p>
          <a:p>
            <a:endParaRPr lang="en-US" dirty="0"/>
          </a:p>
          <a:p>
            <a:endParaRPr lang="en-US" dirty="0"/>
          </a:p>
        </p:txBody>
      </p:sp>
    </p:spTree>
    <p:extLst>
      <p:ext uri="{BB962C8B-B14F-4D97-AF65-F5344CB8AC3E}">
        <p14:creationId xmlns:p14="http://schemas.microsoft.com/office/powerpoint/2010/main" val="40600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West Resists the Spread of Communism</a:t>
            </a:r>
            <a:endParaRPr lang="en-US" dirty="0"/>
          </a:p>
        </p:txBody>
      </p:sp>
      <p:sp>
        <p:nvSpPr>
          <p:cNvPr id="3" name="Content Placeholder 2"/>
          <p:cNvSpPr>
            <a:spLocks noGrp="1"/>
          </p:cNvSpPr>
          <p:nvPr>
            <p:ph sz="quarter" idx="1"/>
          </p:nvPr>
        </p:nvSpPr>
        <p:spPr/>
        <p:txBody>
          <a:bodyPr/>
          <a:lstStyle/>
          <a:p>
            <a:r>
              <a:rPr lang="en-US" dirty="0" smtClean="0"/>
              <a:t>In 1947, President Truman announces the </a:t>
            </a:r>
            <a:r>
              <a:rPr lang="en-US" b="1" dirty="0" smtClean="0"/>
              <a:t>Truman Doctrine</a:t>
            </a:r>
            <a:r>
              <a:rPr lang="en-US" dirty="0" smtClean="0"/>
              <a:t>, which was a pledge to provide military aid and </a:t>
            </a:r>
            <a:r>
              <a:rPr lang="en-US" smtClean="0"/>
              <a:t>economic aid </a:t>
            </a:r>
            <a:r>
              <a:rPr lang="en-US" dirty="0" smtClean="0"/>
              <a:t>(money) to countries that were threatened by communist expansion.</a:t>
            </a:r>
          </a:p>
          <a:p>
            <a:endParaRPr lang="en-US" dirty="0"/>
          </a:p>
          <a:p>
            <a:r>
              <a:rPr lang="en-US" dirty="0" smtClean="0"/>
              <a:t>The Truman Doctrine was soon followed by the </a:t>
            </a:r>
            <a:r>
              <a:rPr lang="en-US" b="1" dirty="0" smtClean="0"/>
              <a:t>Marshall Plan</a:t>
            </a:r>
            <a:r>
              <a:rPr lang="en-US" dirty="0" smtClean="0"/>
              <a:t>, which provided $13 billion to rebuild war-torn Europe {the Soviet Union blocked the aid to Eastern Europe b/c he feared those countries would be favorably influenced by the U.S.}</a:t>
            </a:r>
            <a:endParaRPr lang="en-US" dirty="0"/>
          </a:p>
        </p:txBody>
      </p:sp>
    </p:spTree>
    <p:extLst>
      <p:ext uri="{BB962C8B-B14F-4D97-AF65-F5344CB8AC3E}">
        <p14:creationId xmlns:p14="http://schemas.microsoft.com/office/powerpoint/2010/main" val="15975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12-30 at 10.48.17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262" t="-33165" r="-1" b="-511"/>
          <a:stretch/>
        </p:blipFill>
        <p:spPr>
          <a:xfrm>
            <a:off x="301752" y="-2262938"/>
            <a:ext cx="8534400" cy="9120937"/>
          </a:xfrm>
        </p:spPr>
      </p:pic>
    </p:spTree>
    <p:extLst>
      <p:ext uri="{BB962C8B-B14F-4D97-AF65-F5344CB8AC3E}">
        <p14:creationId xmlns:p14="http://schemas.microsoft.com/office/powerpoint/2010/main" val="2346123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108</TotalTime>
  <Words>757</Words>
  <Application>Microsoft Macintosh PowerPoint</Application>
  <PresentationFormat>On-screen Show (4:3)</PresentationFormat>
  <Paragraphs>83</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The Cold War Begins</vt:lpstr>
      <vt:lpstr>Starter</vt:lpstr>
      <vt:lpstr>Objectives / Standards</vt:lpstr>
      <vt:lpstr>The Struggle Begins</vt:lpstr>
      <vt:lpstr>The Struggle Begins</vt:lpstr>
      <vt:lpstr>Communism worsens in the late 1940s</vt:lpstr>
      <vt:lpstr>Truman Doctrine Speech - Handout</vt:lpstr>
      <vt:lpstr>The West Resists the Spread of Communism</vt:lpstr>
      <vt:lpstr>PowerPoint Presentation</vt:lpstr>
      <vt:lpstr>Answers</vt:lpstr>
      <vt:lpstr>The West Resists</vt:lpstr>
      <vt:lpstr>PowerPoint Presentation</vt:lpstr>
      <vt:lpstr>Containment</vt:lpstr>
      <vt:lpstr>PowerPoint Presentation</vt:lpstr>
      <vt:lpstr>The Division of Germany</vt:lpstr>
      <vt:lpstr>PowerPoint Presentation</vt:lpstr>
      <vt:lpstr>Berlin Airlift</vt:lpstr>
      <vt:lpstr>Germany</vt:lpstr>
      <vt:lpstr>Germany</vt:lpstr>
      <vt:lpstr>Exit Ticket</vt:lpstr>
      <vt:lpstr> Exit Ticket</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Begins</dc:title>
  <dc:creator>teacher Brooks</dc:creator>
  <cp:lastModifiedBy>teacher Brooks</cp:lastModifiedBy>
  <cp:revision>33</cp:revision>
  <dcterms:created xsi:type="dcterms:W3CDTF">2015-12-30T16:21:15Z</dcterms:created>
  <dcterms:modified xsi:type="dcterms:W3CDTF">2016-01-25T22:10:58Z</dcterms:modified>
</cp:coreProperties>
</file>