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57" r:id="rId4"/>
    <p:sldId id="259" r:id="rId5"/>
    <p:sldId id="261" r:id="rId6"/>
    <p:sldId id="260" r:id="rId7"/>
    <p:sldId id="263" r:id="rId8"/>
    <p:sldId id="273" r:id="rId9"/>
    <p:sldId id="266" r:id="rId10"/>
    <p:sldId id="272" r:id="rId11"/>
    <p:sldId id="278" r:id="rId12"/>
    <p:sldId id="279" r:id="rId13"/>
    <p:sldId id="264" r:id="rId14"/>
    <p:sldId id="271" r:id="rId15"/>
    <p:sldId id="267" r:id="rId16"/>
    <p:sldId id="274" r:id="rId17"/>
    <p:sldId id="277" r:id="rId18"/>
    <p:sldId id="269"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0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45198E-EBE3-7F45-ADB1-AFB48007A200}" type="datetimeFigureOut">
              <a:rPr lang="en-US" smtClean="0"/>
              <a:t>12/30/15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E7B5C1-F3F4-9E47-B4F2-A8B479EC956B}" type="slidenum">
              <a:rPr lang="en-US" smtClean="0"/>
              <a:t>‹#›</a:t>
            </a:fld>
            <a:endParaRPr lang="en-US"/>
          </a:p>
        </p:txBody>
      </p:sp>
    </p:spTree>
    <p:extLst>
      <p:ext uri="{BB962C8B-B14F-4D97-AF65-F5344CB8AC3E}">
        <p14:creationId xmlns:p14="http://schemas.microsoft.com/office/powerpoint/2010/main" val="9501523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civil war would occur b/c</a:t>
            </a:r>
            <a:r>
              <a:rPr lang="en-US" baseline="0" dirty="0" smtClean="0"/>
              <a:t> the two governments would have a hard time sharing powers.</a:t>
            </a:r>
          </a:p>
          <a:p>
            <a:endParaRPr lang="en-US" baseline="0" dirty="0" smtClean="0"/>
          </a:p>
          <a:p>
            <a:r>
              <a:rPr lang="en-US" baseline="0" dirty="0" smtClean="0"/>
              <a:t>The Nationalist government because it was not communist. </a:t>
            </a:r>
            <a:endParaRPr lang="en-US" dirty="0"/>
          </a:p>
        </p:txBody>
      </p:sp>
      <p:sp>
        <p:nvSpPr>
          <p:cNvPr id="4" name="Slide Number Placeholder 3"/>
          <p:cNvSpPr>
            <a:spLocks noGrp="1"/>
          </p:cNvSpPr>
          <p:nvPr>
            <p:ph type="sldNum" sz="quarter" idx="10"/>
          </p:nvPr>
        </p:nvSpPr>
        <p:spPr/>
        <p:txBody>
          <a:bodyPr/>
          <a:lstStyle/>
          <a:p>
            <a:fld id="{C6E7B5C1-F3F4-9E47-B4F2-A8B479EC956B}" type="slidenum">
              <a:rPr lang="en-US" smtClean="0"/>
              <a:t>2</a:t>
            </a:fld>
            <a:endParaRPr lang="en-US"/>
          </a:p>
        </p:txBody>
      </p:sp>
    </p:spTree>
    <p:extLst>
      <p:ext uri="{BB962C8B-B14F-4D97-AF65-F5344CB8AC3E}">
        <p14:creationId xmlns:p14="http://schemas.microsoft.com/office/powerpoint/2010/main" val="183380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Verdana" charset="0"/>
                <a:ea typeface="ＭＳ Ｐゴシック" charset="0"/>
                <a:cs typeface="ＭＳ Ｐゴシック" charset="0"/>
              </a:defRPr>
            </a:lvl1pPr>
            <a:lvl2pPr marL="742950" indent="-285750" eaLnBrk="0" hangingPunct="0">
              <a:defRPr sz="2200" b="1">
                <a:solidFill>
                  <a:schemeClr val="tx1"/>
                </a:solidFill>
                <a:latin typeface="Verdana" charset="0"/>
                <a:ea typeface="ＭＳ Ｐゴシック" charset="0"/>
              </a:defRPr>
            </a:lvl2pPr>
            <a:lvl3pPr marL="1143000" indent="-228600" eaLnBrk="0" hangingPunct="0">
              <a:defRPr sz="2200" b="1">
                <a:solidFill>
                  <a:schemeClr val="tx1"/>
                </a:solidFill>
                <a:latin typeface="Verdana" charset="0"/>
                <a:ea typeface="ＭＳ Ｐゴシック" charset="0"/>
              </a:defRPr>
            </a:lvl3pPr>
            <a:lvl4pPr marL="1600200" indent="-228600" eaLnBrk="0" hangingPunct="0">
              <a:defRPr sz="2200" b="1">
                <a:solidFill>
                  <a:schemeClr val="tx1"/>
                </a:solidFill>
                <a:latin typeface="Verdana" charset="0"/>
                <a:ea typeface="ＭＳ Ｐゴシック" charset="0"/>
              </a:defRPr>
            </a:lvl4pPr>
            <a:lvl5pPr marL="2057400" indent="-228600" eaLnBrk="0" hangingPunct="0">
              <a:defRPr sz="2200" b="1">
                <a:solidFill>
                  <a:schemeClr val="tx1"/>
                </a:solidFill>
                <a:latin typeface="Verdana" charset="0"/>
                <a:ea typeface="ＭＳ Ｐゴシック" charset="0"/>
              </a:defRPr>
            </a:lvl5pPr>
            <a:lvl6pPr marL="2514600" indent="-228600" eaLnBrk="0" fontAlgn="base" hangingPunct="0">
              <a:spcBef>
                <a:spcPct val="0"/>
              </a:spcBef>
              <a:spcAft>
                <a:spcPct val="0"/>
              </a:spcAft>
              <a:defRPr sz="2200" b="1">
                <a:solidFill>
                  <a:schemeClr val="tx1"/>
                </a:solidFill>
                <a:latin typeface="Verdana" charset="0"/>
                <a:ea typeface="ＭＳ Ｐゴシック" charset="0"/>
              </a:defRPr>
            </a:lvl6pPr>
            <a:lvl7pPr marL="2971800" indent="-228600" eaLnBrk="0" fontAlgn="base" hangingPunct="0">
              <a:spcBef>
                <a:spcPct val="0"/>
              </a:spcBef>
              <a:spcAft>
                <a:spcPct val="0"/>
              </a:spcAft>
              <a:defRPr sz="2200" b="1">
                <a:solidFill>
                  <a:schemeClr val="tx1"/>
                </a:solidFill>
                <a:latin typeface="Verdana" charset="0"/>
                <a:ea typeface="ＭＳ Ｐゴシック" charset="0"/>
              </a:defRPr>
            </a:lvl7pPr>
            <a:lvl8pPr marL="3429000" indent="-228600" eaLnBrk="0" fontAlgn="base" hangingPunct="0">
              <a:spcBef>
                <a:spcPct val="0"/>
              </a:spcBef>
              <a:spcAft>
                <a:spcPct val="0"/>
              </a:spcAft>
              <a:defRPr sz="2200" b="1">
                <a:solidFill>
                  <a:schemeClr val="tx1"/>
                </a:solidFill>
                <a:latin typeface="Verdana" charset="0"/>
                <a:ea typeface="ＭＳ Ｐゴシック" charset="0"/>
              </a:defRPr>
            </a:lvl8pPr>
            <a:lvl9pPr marL="3886200" indent="-228600" eaLnBrk="0" fontAlgn="base" hangingPunct="0">
              <a:spcBef>
                <a:spcPct val="0"/>
              </a:spcBef>
              <a:spcAft>
                <a:spcPct val="0"/>
              </a:spcAft>
              <a:defRPr sz="2200" b="1">
                <a:solidFill>
                  <a:schemeClr val="tx1"/>
                </a:solidFill>
                <a:latin typeface="Verdana" charset="0"/>
                <a:ea typeface="ＭＳ Ｐゴシック" charset="0"/>
              </a:defRPr>
            </a:lvl9pPr>
          </a:lstStyle>
          <a:p>
            <a:pPr eaLnBrk="1" hangingPunct="1"/>
            <a:fld id="{5C56978D-38E5-2B43-8E70-D7BAC6781697}" type="slidenum">
              <a:rPr lang="en-US" sz="1200" b="0">
                <a:latin typeface="Arial" charset="0"/>
              </a:rPr>
              <a:pPr eaLnBrk="1" hangingPunct="1"/>
              <a:t>15</a:t>
            </a:fld>
            <a:endParaRPr lang="en-US" sz="1200" b="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disputes with the Soviet Union escalated to the point of minor military altercations, Chinese leaders decided to pursue better relations with the United States. This culminated in the establishment of diplomatic relations between the two countries in 1979.</a:t>
            </a:r>
            <a:endParaRPr lang="en-US" dirty="0"/>
          </a:p>
        </p:txBody>
      </p:sp>
      <p:sp>
        <p:nvSpPr>
          <p:cNvPr id="4" name="Slide Number Placeholder 3"/>
          <p:cNvSpPr>
            <a:spLocks noGrp="1"/>
          </p:cNvSpPr>
          <p:nvPr>
            <p:ph type="sldNum" sz="quarter" idx="10"/>
          </p:nvPr>
        </p:nvSpPr>
        <p:spPr/>
        <p:txBody>
          <a:bodyPr/>
          <a:lstStyle/>
          <a:p>
            <a:fld id="{C6E7B5C1-F3F4-9E47-B4F2-A8B479EC956B}" type="slidenum">
              <a:rPr lang="en-US" smtClean="0"/>
              <a:t>16</a:t>
            </a:fld>
            <a:endParaRPr lang="en-US"/>
          </a:p>
        </p:txBody>
      </p:sp>
    </p:spTree>
    <p:extLst>
      <p:ext uri="{BB962C8B-B14F-4D97-AF65-F5344CB8AC3E}">
        <p14:creationId xmlns:p14="http://schemas.microsoft.com/office/powerpoint/2010/main" val="3471571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7B5C1-F3F4-9E47-B4F2-A8B479EC956B}" type="slidenum">
              <a:rPr lang="en-US" smtClean="0"/>
              <a:t>17</a:t>
            </a:fld>
            <a:endParaRPr lang="en-US"/>
          </a:p>
        </p:txBody>
      </p:sp>
    </p:spTree>
    <p:extLst>
      <p:ext uri="{BB962C8B-B14F-4D97-AF65-F5344CB8AC3E}">
        <p14:creationId xmlns:p14="http://schemas.microsoft.com/office/powerpoint/2010/main" val="403666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a:t>
            </a:r>
            <a:endParaRPr lang="en-US" dirty="0"/>
          </a:p>
        </p:txBody>
      </p:sp>
      <p:sp>
        <p:nvSpPr>
          <p:cNvPr id="4" name="Slide Number Placeholder 3"/>
          <p:cNvSpPr>
            <a:spLocks noGrp="1"/>
          </p:cNvSpPr>
          <p:nvPr>
            <p:ph type="sldNum" sz="quarter" idx="10"/>
          </p:nvPr>
        </p:nvSpPr>
        <p:spPr/>
        <p:txBody>
          <a:bodyPr/>
          <a:lstStyle/>
          <a:p>
            <a:fld id="{C6E7B5C1-F3F4-9E47-B4F2-A8B479EC956B}" type="slidenum">
              <a:rPr lang="en-US" smtClean="0"/>
              <a:t>18</a:t>
            </a:fld>
            <a:endParaRPr lang="en-US"/>
          </a:p>
        </p:txBody>
      </p:sp>
    </p:spTree>
    <p:extLst>
      <p:ext uri="{BB962C8B-B14F-4D97-AF65-F5344CB8AC3E}">
        <p14:creationId xmlns:p14="http://schemas.microsoft.com/office/powerpoint/2010/main" val="1941643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True; 3) True; 4) B</a:t>
            </a:r>
            <a:endParaRPr lang="en-US" dirty="0"/>
          </a:p>
        </p:txBody>
      </p:sp>
      <p:sp>
        <p:nvSpPr>
          <p:cNvPr id="4" name="Slide Number Placeholder 3"/>
          <p:cNvSpPr>
            <a:spLocks noGrp="1"/>
          </p:cNvSpPr>
          <p:nvPr>
            <p:ph type="sldNum" sz="quarter" idx="10"/>
          </p:nvPr>
        </p:nvSpPr>
        <p:spPr/>
        <p:txBody>
          <a:bodyPr/>
          <a:lstStyle/>
          <a:p>
            <a:fld id="{C6E7B5C1-F3F4-9E47-B4F2-A8B479EC956B}" type="slidenum">
              <a:rPr lang="en-US" smtClean="0"/>
              <a:t>19</a:t>
            </a:fld>
            <a:endParaRPr lang="en-US"/>
          </a:p>
        </p:txBody>
      </p:sp>
    </p:spTree>
    <p:extLst>
      <p:ext uri="{BB962C8B-B14F-4D97-AF65-F5344CB8AC3E}">
        <p14:creationId xmlns:p14="http://schemas.microsoft.com/office/powerpoint/2010/main" val="175442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7B5C1-F3F4-9E47-B4F2-A8B479EC956B}" type="slidenum">
              <a:rPr lang="en-US" smtClean="0"/>
              <a:t>4</a:t>
            </a:fld>
            <a:endParaRPr lang="en-US"/>
          </a:p>
        </p:txBody>
      </p:sp>
    </p:spTree>
    <p:extLst>
      <p:ext uri="{BB962C8B-B14F-4D97-AF65-F5344CB8AC3E}">
        <p14:creationId xmlns:p14="http://schemas.microsoft.com/office/powerpoint/2010/main" val="245805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Why do</a:t>
            </a:r>
            <a:r>
              <a:rPr lang="en-US" baseline="0" dirty="0" smtClean="0"/>
              <a:t> you think it </a:t>
            </a:r>
            <a:r>
              <a:rPr lang="en-US" dirty="0" smtClean="0"/>
              <a:t>important that Mao focused</a:t>
            </a:r>
            <a:r>
              <a:rPr lang="en-US" baseline="0" dirty="0" smtClean="0"/>
              <a:t> </a:t>
            </a:r>
            <a:r>
              <a:rPr lang="en-US" dirty="0" smtClean="0"/>
              <a:t>on the revolutionary potential among the peasants in rural China</a:t>
            </a:r>
            <a:r>
              <a:rPr lang="en-US" baseline="0" dirty="0" smtClean="0"/>
              <a:t> </a:t>
            </a:r>
            <a:r>
              <a:rPr lang="en-US" dirty="0" smtClean="0"/>
              <a:t>rather than the factory workers in the cities?</a:t>
            </a:r>
            <a:r>
              <a:rPr lang="en-US" baseline="0" dirty="0" smtClean="0"/>
              <a:t> (Most Chinese lived in rural areas, giving Mao access to more converts there. His message appealed to peasants, who were dissatisfied with previous rulers and Nationalists. </a:t>
            </a:r>
            <a:endParaRPr lang="en-US" dirty="0" smtClean="0"/>
          </a:p>
          <a:p>
            <a:pPr marL="228600" indent="-228600">
              <a:buAutoNum type="arabicParenR"/>
            </a:pPr>
            <a:r>
              <a:rPr lang="en-US" dirty="0" smtClean="0"/>
              <a:t>Mao Zedong was raised on his family’s farm</a:t>
            </a:r>
            <a:r>
              <a:rPr lang="en-US" baseline="0" dirty="0" smtClean="0"/>
              <a:t> </a:t>
            </a:r>
            <a:r>
              <a:rPr lang="en-US" dirty="0" smtClean="0"/>
              <a:t>in Hunan. How might his background have affected his later political</a:t>
            </a:r>
            <a:r>
              <a:rPr lang="en-US" baseline="0" dirty="0" smtClean="0"/>
              <a:t> </a:t>
            </a:r>
            <a:r>
              <a:rPr lang="en-US" dirty="0" smtClean="0"/>
              <a:t>philosophies? (Sample answer: Mao’s political philosophy focused on revolutionary potential</a:t>
            </a:r>
            <a:r>
              <a:rPr lang="en-US" baseline="0" dirty="0" smtClean="0"/>
              <a:t> </a:t>
            </a:r>
            <a:r>
              <a:rPr lang="en-US" dirty="0" smtClean="0"/>
              <a:t>among peasants in rural China. As Mao grew up in a rural village, he was</a:t>
            </a:r>
            <a:r>
              <a:rPr lang="en-US" baseline="0" dirty="0" smtClean="0"/>
              <a:t> </a:t>
            </a:r>
            <a:r>
              <a:rPr lang="en-US" dirty="0" smtClean="0"/>
              <a:t>probably more aware of the issues facing rural China than the issues facing</a:t>
            </a:r>
            <a:r>
              <a:rPr lang="en-US" baseline="0" dirty="0" smtClean="0"/>
              <a:t> </a:t>
            </a:r>
            <a:r>
              <a:rPr lang="en-US" dirty="0" smtClean="0"/>
              <a:t>those living in cities.)</a:t>
            </a:r>
            <a:endParaRPr lang="en-US" dirty="0"/>
          </a:p>
        </p:txBody>
      </p:sp>
      <p:sp>
        <p:nvSpPr>
          <p:cNvPr id="4" name="Slide Number Placeholder 3"/>
          <p:cNvSpPr>
            <a:spLocks noGrp="1"/>
          </p:cNvSpPr>
          <p:nvPr>
            <p:ph type="sldNum" sz="quarter" idx="10"/>
          </p:nvPr>
        </p:nvSpPr>
        <p:spPr/>
        <p:txBody>
          <a:bodyPr/>
          <a:lstStyle/>
          <a:p>
            <a:fld id="{C6E7B5C1-F3F4-9E47-B4F2-A8B479EC956B}" type="slidenum">
              <a:rPr lang="en-US" smtClean="0"/>
              <a:t>5</a:t>
            </a:fld>
            <a:endParaRPr lang="en-US"/>
          </a:p>
        </p:txBody>
      </p:sp>
    </p:spTree>
    <p:extLst>
      <p:ext uri="{BB962C8B-B14F-4D97-AF65-F5344CB8AC3E}">
        <p14:creationId xmlns:p14="http://schemas.microsoft.com/office/powerpoint/2010/main" val="332036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China since 1945</a:t>
            </a:r>
            <a:endParaRPr lang="en-US" dirty="0"/>
          </a:p>
        </p:txBody>
      </p:sp>
      <p:sp>
        <p:nvSpPr>
          <p:cNvPr id="4" name="Slide Number Placeholder 3"/>
          <p:cNvSpPr>
            <a:spLocks noGrp="1"/>
          </p:cNvSpPr>
          <p:nvPr>
            <p:ph type="sldNum" sz="quarter" idx="10"/>
          </p:nvPr>
        </p:nvSpPr>
        <p:spPr/>
        <p:txBody>
          <a:bodyPr/>
          <a:lstStyle/>
          <a:p>
            <a:fld id="{C6E7B5C1-F3F4-9E47-B4F2-A8B479EC956B}" type="slidenum">
              <a:rPr lang="en-US" smtClean="0"/>
              <a:t>6</a:t>
            </a:fld>
            <a:endParaRPr lang="en-US"/>
          </a:p>
        </p:txBody>
      </p:sp>
    </p:spTree>
    <p:extLst>
      <p:ext uri="{BB962C8B-B14F-4D97-AF65-F5344CB8AC3E}">
        <p14:creationId xmlns:p14="http://schemas.microsoft.com/office/powerpoint/2010/main" val="289264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Mao's ideas were circulated in what came to be called his Little Red Book. Nearly all Chinese people carried the book.</a:t>
            </a:r>
            <a:endParaRPr lang="en-US" dirty="0"/>
          </a:p>
        </p:txBody>
      </p:sp>
      <p:sp>
        <p:nvSpPr>
          <p:cNvPr id="4" name="Slide Number Placeholder 3"/>
          <p:cNvSpPr>
            <a:spLocks noGrp="1"/>
          </p:cNvSpPr>
          <p:nvPr>
            <p:ph type="sldNum" sz="quarter" idx="10"/>
          </p:nvPr>
        </p:nvSpPr>
        <p:spPr/>
        <p:txBody>
          <a:bodyPr/>
          <a:lstStyle/>
          <a:p>
            <a:fld id="{C6E7B5C1-F3F4-9E47-B4F2-A8B479EC956B}" type="slidenum">
              <a:rPr lang="en-US" smtClean="0"/>
              <a:t>8</a:t>
            </a:fld>
            <a:endParaRPr lang="en-US"/>
          </a:p>
        </p:txBody>
      </p:sp>
    </p:spTree>
    <p:extLst>
      <p:ext uri="{BB962C8B-B14F-4D97-AF65-F5344CB8AC3E}">
        <p14:creationId xmlns:p14="http://schemas.microsoft.com/office/powerpoint/2010/main" val="2173613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7B5C1-F3F4-9E47-B4F2-A8B479EC956B}" type="slidenum">
              <a:rPr lang="en-US" smtClean="0"/>
              <a:t>10</a:t>
            </a:fld>
            <a:endParaRPr lang="en-US"/>
          </a:p>
        </p:txBody>
      </p:sp>
    </p:spTree>
    <p:extLst>
      <p:ext uri="{BB962C8B-B14F-4D97-AF65-F5344CB8AC3E}">
        <p14:creationId xmlns:p14="http://schemas.microsoft.com/office/powerpoint/2010/main" val="145859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He is depicted as large, watchful, content;</a:t>
            </a:r>
            <a:r>
              <a:rPr lang="en-US" baseline="0" dirty="0" smtClean="0"/>
              <a:t> 2) to further Mao’s ideas</a:t>
            </a:r>
            <a:endParaRPr lang="en-US" dirty="0"/>
          </a:p>
        </p:txBody>
      </p:sp>
      <p:sp>
        <p:nvSpPr>
          <p:cNvPr id="4" name="Slide Number Placeholder 3"/>
          <p:cNvSpPr>
            <a:spLocks noGrp="1"/>
          </p:cNvSpPr>
          <p:nvPr>
            <p:ph type="sldNum" sz="quarter" idx="10"/>
          </p:nvPr>
        </p:nvSpPr>
        <p:spPr/>
        <p:txBody>
          <a:bodyPr/>
          <a:lstStyle/>
          <a:p>
            <a:fld id="{C6E7B5C1-F3F4-9E47-B4F2-A8B479EC956B}" type="slidenum">
              <a:rPr lang="en-US" smtClean="0"/>
              <a:t>11</a:t>
            </a:fld>
            <a:endParaRPr lang="en-US"/>
          </a:p>
        </p:txBody>
      </p:sp>
    </p:spTree>
    <p:extLst>
      <p:ext uri="{BB962C8B-B14F-4D97-AF65-F5344CB8AC3E}">
        <p14:creationId xmlns:p14="http://schemas.microsoft.com/office/powerpoint/2010/main" val="218532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Speaking and acting incorrectly, which is considered a crime against the people; b) they assumed the words were an admission of guilt</a:t>
            </a:r>
            <a:endParaRPr lang="en-US" dirty="0"/>
          </a:p>
        </p:txBody>
      </p:sp>
      <p:sp>
        <p:nvSpPr>
          <p:cNvPr id="4" name="Slide Number Placeholder 3"/>
          <p:cNvSpPr>
            <a:spLocks noGrp="1"/>
          </p:cNvSpPr>
          <p:nvPr>
            <p:ph type="sldNum" sz="quarter" idx="10"/>
          </p:nvPr>
        </p:nvSpPr>
        <p:spPr/>
        <p:txBody>
          <a:bodyPr/>
          <a:lstStyle/>
          <a:p>
            <a:fld id="{C6E7B5C1-F3F4-9E47-B4F2-A8B479EC956B}" type="slidenum">
              <a:rPr lang="en-US" smtClean="0"/>
              <a:t>12</a:t>
            </a:fld>
            <a:endParaRPr lang="en-US"/>
          </a:p>
        </p:txBody>
      </p:sp>
    </p:spTree>
    <p:extLst>
      <p:ext uri="{BB962C8B-B14F-4D97-AF65-F5344CB8AC3E}">
        <p14:creationId xmlns:p14="http://schemas.microsoft.com/office/powerpoint/2010/main" val="270105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12/30/15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12/30/15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12/30/15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12/30/15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18</a:t>
            </a:r>
          </a:p>
          <a:p>
            <a:r>
              <a:rPr lang="en-US" dirty="0" smtClean="0"/>
              <a:t>Lesson 2</a:t>
            </a:r>
            <a:endParaRPr lang="en-US" dirty="0"/>
          </a:p>
        </p:txBody>
      </p:sp>
      <p:sp>
        <p:nvSpPr>
          <p:cNvPr id="3" name="Title 2"/>
          <p:cNvSpPr>
            <a:spLocks noGrp="1"/>
          </p:cNvSpPr>
          <p:nvPr>
            <p:ph type="ctrTitle"/>
          </p:nvPr>
        </p:nvSpPr>
        <p:spPr/>
        <p:txBody>
          <a:bodyPr/>
          <a:lstStyle/>
          <a:p>
            <a:r>
              <a:rPr lang="en-US" dirty="0" smtClean="0"/>
              <a:t>Cold War China</a:t>
            </a:r>
            <a:endParaRPr lang="en-US" dirty="0"/>
          </a:p>
        </p:txBody>
      </p:sp>
    </p:spTree>
    <p:extLst>
      <p:ext uri="{BB962C8B-B14F-4D97-AF65-F5344CB8AC3E}">
        <p14:creationId xmlns:p14="http://schemas.microsoft.com/office/powerpoint/2010/main" val="212520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30 at 7.21.18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1876" r="-1976" b="-2"/>
          <a:stretch/>
        </p:blipFill>
        <p:spPr>
          <a:xfrm>
            <a:off x="0" y="-128600"/>
            <a:ext cx="9324870" cy="6986600"/>
          </a:xfrm>
        </p:spPr>
      </p:pic>
    </p:spTree>
    <p:extLst>
      <p:ext uri="{BB962C8B-B14F-4D97-AF65-F5344CB8AC3E}">
        <p14:creationId xmlns:p14="http://schemas.microsoft.com/office/powerpoint/2010/main" val="1052429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30 at 8.05.18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b="-396"/>
          <a:stretch/>
        </p:blipFill>
        <p:spPr>
          <a:xfrm>
            <a:off x="0" y="1"/>
            <a:ext cx="9144000" cy="5324182"/>
          </a:xfrm>
        </p:spPr>
      </p:pic>
      <p:pic>
        <p:nvPicPr>
          <p:cNvPr id="6" name="Picture 5" descr="Screen shot 2015-12-30 at 8.07.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725" y="5324183"/>
            <a:ext cx="7023595" cy="1520949"/>
          </a:xfrm>
          <a:prstGeom prst="rect">
            <a:avLst/>
          </a:prstGeom>
        </p:spPr>
      </p:pic>
    </p:spTree>
    <p:extLst>
      <p:ext uri="{BB962C8B-B14F-4D97-AF65-F5344CB8AC3E}">
        <p14:creationId xmlns:p14="http://schemas.microsoft.com/office/powerpoint/2010/main" val="174811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5-12-30 at 8.10.24 PM.png"/>
          <p:cNvPicPr>
            <a:picLocks noGrp="1" noChangeAspect="1"/>
          </p:cNvPicPr>
          <p:nvPr>
            <p:ph sz="quarter" idx="1"/>
          </p:nvPr>
        </p:nvPicPr>
        <p:blipFill>
          <a:blip r:embed="rId3">
            <a:extLst>
              <a:ext uri="{28A0092B-C50C-407E-A947-70E740481C1C}">
                <a14:useLocalDpi xmlns:a14="http://schemas.microsoft.com/office/drawing/2010/main" val="0"/>
              </a:ext>
            </a:extLst>
          </a:blip>
          <a:srcRect t="-114334" b="-114334"/>
          <a:stretch>
            <a:fillRect/>
          </a:stretch>
        </p:blipFill>
        <p:spPr>
          <a:xfrm>
            <a:off x="521002" y="3190902"/>
            <a:ext cx="7991606" cy="3998913"/>
          </a:xfrm>
        </p:spPr>
      </p:pic>
      <p:pic>
        <p:nvPicPr>
          <p:cNvPr id="4" name="Picture 3" descr="Screen shot 2015-12-30 at 8.09.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4574714"/>
          </a:xfrm>
          <a:prstGeom prst="rect">
            <a:avLst/>
          </a:prstGeom>
        </p:spPr>
      </p:pic>
    </p:spTree>
    <p:extLst>
      <p:ext uri="{BB962C8B-B14F-4D97-AF65-F5344CB8AC3E}">
        <p14:creationId xmlns:p14="http://schemas.microsoft.com/office/powerpoint/2010/main" val="195796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5"/>
          <p:cNvSpPr txBox="1">
            <a:spLocks noChangeArrowheads="1"/>
          </p:cNvSpPr>
          <p:nvPr/>
        </p:nvSpPr>
        <p:spPr bwMode="auto">
          <a:xfrm>
            <a:off x="4419600" y="2006600"/>
            <a:ext cx="40386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b="1">
                <a:solidFill>
                  <a:schemeClr val="tx1"/>
                </a:solidFill>
                <a:latin typeface="Verdana" charset="0"/>
                <a:ea typeface="ＭＳ Ｐゴシック" charset="0"/>
                <a:cs typeface="ＭＳ Ｐゴシック" charset="0"/>
              </a:defRPr>
            </a:lvl1pPr>
            <a:lvl2pPr marL="742950" indent="-285750" eaLnBrk="0" hangingPunct="0">
              <a:defRPr sz="2200" b="1">
                <a:solidFill>
                  <a:schemeClr val="tx1"/>
                </a:solidFill>
                <a:latin typeface="Verdana" charset="0"/>
                <a:ea typeface="ＭＳ Ｐゴシック" charset="0"/>
              </a:defRPr>
            </a:lvl2pPr>
            <a:lvl3pPr marL="1143000" indent="-228600" eaLnBrk="0" hangingPunct="0">
              <a:defRPr sz="2200" b="1">
                <a:solidFill>
                  <a:schemeClr val="tx1"/>
                </a:solidFill>
                <a:latin typeface="Verdana" charset="0"/>
                <a:ea typeface="ＭＳ Ｐゴシック" charset="0"/>
              </a:defRPr>
            </a:lvl3pPr>
            <a:lvl4pPr marL="1600200" indent="-228600" eaLnBrk="0" hangingPunct="0">
              <a:defRPr sz="2200" b="1">
                <a:solidFill>
                  <a:schemeClr val="tx1"/>
                </a:solidFill>
                <a:latin typeface="Verdana" charset="0"/>
                <a:ea typeface="ＭＳ Ｐゴシック" charset="0"/>
              </a:defRPr>
            </a:lvl4pPr>
            <a:lvl5pPr marL="2057400" indent="-228600" eaLnBrk="0" hangingPunct="0">
              <a:defRPr sz="2200" b="1">
                <a:solidFill>
                  <a:schemeClr val="tx1"/>
                </a:solidFill>
                <a:latin typeface="Verdana" charset="0"/>
                <a:ea typeface="ＭＳ Ｐゴシック" charset="0"/>
              </a:defRPr>
            </a:lvl5pPr>
            <a:lvl6pPr marL="2514600" indent="-228600" eaLnBrk="0" fontAlgn="base" hangingPunct="0">
              <a:spcBef>
                <a:spcPct val="0"/>
              </a:spcBef>
              <a:spcAft>
                <a:spcPct val="0"/>
              </a:spcAft>
              <a:defRPr sz="2200" b="1">
                <a:solidFill>
                  <a:schemeClr val="tx1"/>
                </a:solidFill>
                <a:latin typeface="Verdana" charset="0"/>
                <a:ea typeface="ＭＳ Ｐゴシック" charset="0"/>
              </a:defRPr>
            </a:lvl6pPr>
            <a:lvl7pPr marL="2971800" indent="-228600" eaLnBrk="0" fontAlgn="base" hangingPunct="0">
              <a:spcBef>
                <a:spcPct val="0"/>
              </a:spcBef>
              <a:spcAft>
                <a:spcPct val="0"/>
              </a:spcAft>
              <a:defRPr sz="2200" b="1">
                <a:solidFill>
                  <a:schemeClr val="tx1"/>
                </a:solidFill>
                <a:latin typeface="Verdana" charset="0"/>
                <a:ea typeface="ＭＳ Ｐゴシック" charset="0"/>
              </a:defRPr>
            </a:lvl7pPr>
            <a:lvl8pPr marL="3429000" indent="-228600" eaLnBrk="0" fontAlgn="base" hangingPunct="0">
              <a:spcBef>
                <a:spcPct val="0"/>
              </a:spcBef>
              <a:spcAft>
                <a:spcPct val="0"/>
              </a:spcAft>
              <a:defRPr sz="2200" b="1">
                <a:solidFill>
                  <a:schemeClr val="tx1"/>
                </a:solidFill>
                <a:latin typeface="Verdana" charset="0"/>
                <a:ea typeface="ＭＳ Ｐゴシック" charset="0"/>
              </a:defRPr>
            </a:lvl8pPr>
            <a:lvl9pPr marL="3886200" indent="-228600" eaLnBrk="0" fontAlgn="base" hangingPunct="0">
              <a:spcBef>
                <a:spcPct val="0"/>
              </a:spcBef>
              <a:spcAft>
                <a:spcPct val="0"/>
              </a:spcAft>
              <a:defRPr sz="2200" b="1">
                <a:solidFill>
                  <a:schemeClr val="tx1"/>
                </a:solidFill>
                <a:latin typeface="Verdana" charset="0"/>
                <a:ea typeface="ＭＳ Ｐゴシック" charset="0"/>
              </a:defRPr>
            </a:lvl9pPr>
          </a:lstStyle>
          <a:p>
            <a:pPr eaLnBrk="1" hangingPunct="1">
              <a:spcAft>
                <a:spcPts val="1588"/>
              </a:spcAft>
              <a:buClr>
                <a:schemeClr val="tx1"/>
              </a:buClr>
              <a:buSzPct val="80000"/>
              <a:buFont typeface="Verdana" charset="0"/>
              <a:buChar char="•"/>
            </a:pPr>
            <a:r>
              <a:rPr lang="en-US" b="0">
                <a:solidFill>
                  <a:srgbClr val="0033CC"/>
                </a:solidFill>
              </a:rPr>
              <a:t>He did not hesitate to have his critics killed</a:t>
            </a:r>
            <a:r>
              <a:rPr lang="en-US" b="0"/>
              <a:t> or sent away to do manual labor.</a:t>
            </a:r>
          </a:p>
          <a:p>
            <a:pPr eaLnBrk="1" hangingPunct="1">
              <a:spcAft>
                <a:spcPts val="1588"/>
              </a:spcAft>
              <a:buClr>
                <a:schemeClr val="tx1"/>
              </a:buClr>
              <a:buSzPct val="80000"/>
              <a:buFont typeface="Verdana" charset="0"/>
              <a:buChar char="•"/>
            </a:pPr>
            <a:r>
              <a:rPr lang="en-US" b="0"/>
              <a:t>His failed Great Leap Forward </a:t>
            </a:r>
            <a:r>
              <a:rPr lang="en-US" b="0">
                <a:solidFill>
                  <a:srgbClr val="0033CC"/>
                </a:solidFill>
              </a:rPr>
              <a:t>led to the deaths of as many as 55 million people</a:t>
            </a:r>
            <a:r>
              <a:rPr lang="en-US" b="0"/>
              <a:t> from starvation between 1959 and 1961.</a:t>
            </a:r>
          </a:p>
        </p:txBody>
      </p:sp>
      <p:sp>
        <p:nvSpPr>
          <p:cNvPr id="19458" name="Text Box 5"/>
          <p:cNvSpPr txBox="1">
            <a:spLocks noChangeArrowheads="1"/>
          </p:cNvSpPr>
          <p:nvPr/>
        </p:nvSpPr>
        <p:spPr bwMode="auto">
          <a:xfrm>
            <a:off x="838200" y="519624"/>
            <a:ext cx="74644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charset="0"/>
                <a:ea typeface="ＭＳ Ｐゴシック" charset="0"/>
                <a:cs typeface="ＭＳ Ｐゴシック" charset="0"/>
              </a:defRPr>
            </a:lvl1pPr>
            <a:lvl2pPr marL="742950" indent="-285750" eaLnBrk="0" hangingPunct="0">
              <a:defRPr sz="2200" b="1">
                <a:solidFill>
                  <a:schemeClr val="tx1"/>
                </a:solidFill>
                <a:latin typeface="Verdana" charset="0"/>
                <a:ea typeface="ＭＳ Ｐゴシック" charset="0"/>
              </a:defRPr>
            </a:lvl2pPr>
            <a:lvl3pPr marL="1143000" indent="-228600" eaLnBrk="0" hangingPunct="0">
              <a:defRPr sz="2200" b="1">
                <a:solidFill>
                  <a:schemeClr val="tx1"/>
                </a:solidFill>
                <a:latin typeface="Verdana" charset="0"/>
                <a:ea typeface="ＭＳ Ｐゴシック" charset="0"/>
              </a:defRPr>
            </a:lvl3pPr>
            <a:lvl4pPr marL="1600200" indent="-228600" eaLnBrk="0" hangingPunct="0">
              <a:defRPr sz="2200" b="1">
                <a:solidFill>
                  <a:schemeClr val="tx1"/>
                </a:solidFill>
                <a:latin typeface="Verdana" charset="0"/>
                <a:ea typeface="ＭＳ Ｐゴシック" charset="0"/>
              </a:defRPr>
            </a:lvl4pPr>
            <a:lvl5pPr marL="2057400" indent="-228600" eaLnBrk="0" hangingPunct="0">
              <a:defRPr sz="2200" b="1">
                <a:solidFill>
                  <a:schemeClr val="tx1"/>
                </a:solidFill>
                <a:latin typeface="Verdana" charset="0"/>
                <a:ea typeface="ＭＳ Ｐゴシック" charset="0"/>
              </a:defRPr>
            </a:lvl5pPr>
            <a:lvl6pPr marL="2514600" indent="-228600" eaLnBrk="0" fontAlgn="base" hangingPunct="0">
              <a:spcBef>
                <a:spcPct val="0"/>
              </a:spcBef>
              <a:spcAft>
                <a:spcPct val="0"/>
              </a:spcAft>
              <a:defRPr sz="2200" b="1">
                <a:solidFill>
                  <a:schemeClr val="tx1"/>
                </a:solidFill>
                <a:latin typeface="Verdana" charset="0"/>
                <a:ea typeface="ＭＳ Ｐゴシック" charset="0"/>
              </a:defRPr>
            </a:lvl6pPr>
            <a:lvl7pPr marL="2971800" indent="-228600" eaLnBrk="0" fontAlgn="base" hangingPunct="0">
              <a:spcBef>
                <a:spcPct val="0"/>
              </a:spcBef>
              <a:spcAft>
                <a:spcPct val="0"/>
              </a:spcAft>
              <a:defRPr sz="2200" b="1">
                <a:solidFill>
                  <a:schemeClr val="tx1"/>
                </a:solidFill>
                <a:latin typeface="Verdana" charset="0"/>
                <a:ea typeface="ＭＳ Ｐゴシック" charset="0"/>
              </a:defRPr>
            </a:lvl7pPr>
            <a:lvl8pPr marL="3429000" indent="-228600" eaLnBrk="0" fontAlgn="base" hangingPunct="0">
              <a:spcBef>
                <a:spcPct val="0"/>
              </a:spcBef>
              <a:spcAft>
                <a:spcPct val="0"/>
              </a:spcAft>
              <a:defRPr sz="2200" b="1">
                <a:solidFill>
                  <a:schemeClr val="tx1"/>
                </a:solidFill>
                <a:latin typeface="Verdana" charset="0"/>
                <a:ea typeface="ＭＳ Ｐゴシック" charset="0"/>
              </a:defRPr>
            </a:lvl8pPr>
            <a:lvl9pPr marL="3886200" indent="-228600" eaLnBrk="0" fontAlgn="base" hangingPunct="0">
              <a:spcBef>
                <a:spcPct val="0"/>
              </a:spcBef>
              <a:spcAft>
                <a:spcPct val="0"/>
              </a:spcAft>
              <a:defRPr sz="2200" b="1">
                <a:solidFill>
                  <a:schemeClr val="tx1"/>
                </a:solidFill>
                <a:latin typeface="Verdana" charset="0"/>
                <a:ea typeface="ＭＳ Ｐゴシック" charset="0"/>
              </a:defRPr>
            </a:lvl9pPr>
          </a:lstStyle>
          <a:p>
            <a:pPr algn="ctr" eaLnBrk="1" hangingPunct="1">
              <a:spcBef>
                <a:spcPct val="50000"/>
              </a:spcBef>
            </a:pPr>
            <a:r>
              <a:rPr lang="en-US" dirty="0"/>
              <a:t>Mao Zedong was a ruthless ruler.</a:t>
            </a:r>
            <a:endParaRPr lang="en-US" b="0" dirty="0"/>
          </a:p>
        </p:txBody>
      </p:sp>
      <p:sp>
        <p:nvSpPr>
          <p:cNvPr id="11272" name="Rectangle 8"/>
          <p:cNvSpPr>
            <a:spLocks noChangeArrowheads="1"/>
          </p:cNvSpPr>
          <p:nvPr/>
        </p:nvSpPr>
        <p:spPr bwMode="auto">
          <a:xfrm>
            <a:off x="838200" y="5181600"/>
            <a:ext cx="29384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b="0">
                <a:cs typeface="Arial" charset="0"/>
              </a:rPr>
              <a:t>Members of Mao</a:t>
            </a:r>
            <a:r>
              <a:rPr lang="ja-JP" altLang="en-US" sz="1400" b="0">
                <a:cs typeface="Arial" charset="0"/>
              </a:rPr>
              <a:t>’</a:t>
            </a:r>
            <a:r>
              <a:rPr lang="en-US" sz="1400" b="0">
                <a:cs typeface="Arial" charset="0"/>
              </a:rPr>
              <a:t>s Red Guard</a:t>
            </a:r>
            <a:br>
              <a:rPr lang="en-US" sz="1400" b="0">
                <a:cs typeface="Arial" charset="0"/>
              </a:rPr>
            </a:br>
            <a:r>
              <a:rPr lang="en-US" sz="1400" b="0">
                <a:cs typeface="Arial" charset="0"/>
              </a:rPr>
              <a:t>carry his picture in a parade</a:t>
            </a:r>
            <a:br>
              <a:rPr lang="en-US" sz="1400" b="0">
                <a:cs typeface="Arial" charset="0"/>
              </a:rPr>
            </a:br>
            <a:r>
              <a:rPr lang="en-US" sz="1400" b="0">
                <a:cs typeface="Arial" charset="0"/>
              </a:rPr>
              <a:t>during the Cultural Revolution.</a:t>
            </a:r>
            <a:endParaRPr lang="en-US">
              <a:cs typeface="Arial" charset="0"/>
            </a:endParaRPr>
          </a:p>
        </p:txBody>
      </p:sp>
      <p:pic>
        <p:nvPicPr>
          <p:cNvPr id="19460" name="Picture 12" descr="32993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01" y="1527126"/>
            <a:ext cx="3858567" cy="340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2978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Mao’s Death</a:t>
            </a:r>
            <a:endParaRPr lang="en-US" dirty="0"/>
          </a:p>
        </p:txBody>
      </p:sp>
      <p:sp>
        <p:nvSpPr>
          <p:cNvPr id="3" name="Content Placeholder 2"/>
          <p:cNvSpPr>
            <a:spLocks noGrp="1"/>
          </p:cNvSpPr>
          <p:nvPr>
            <p:ph sz="quarter" idx="1"/>
          </p:nvPr>
        </p:nvSpPr>
        <p:spPr/>
        <p:txBody>
          <a:bodyPr/>
          <a:lstStyle/>
          <a:p>
            <a:r>
              <a:rPr lang="en-US" dirty="0"/>
              <a:t>As a result of the excesses of the Cultural Revolution, Mao lost support in key groups, including many military officers and some members of the Communist Party. </a:t>
            </a:r>
            <a:endParaRPr lang="en-US" dirty="0" smtClean="0"/>
          </a:p>
          <a:p>
            <a:endParaRPr lang="en-US" dirty="0"/>
          </a:p>
          <a:p>
            <a:r>
              <a:rPr lang="en-US" dirty="0" smtClean="0"/>
              <a:t>After </a:t>
            </a:r>
            <a:r>
              <a:rPr lang="en-US" dirty="0"/>
              <a:t>he died in 1976, leadership passed to Deng Xiaoping, who ended the Cultural Revolution and implemented reforms.</a:t>
            </a:r>
          </a:p>
        </p:txBody>
      </p:sp>
    </p:spTree>
    <p:extLst>
      <p:ext uri="{BB962C8B-B14F-4D97-AF65-F5344CB8AC3E}">
        <p14:creationId xmlns:p14="http://schemas.microsoft.com/office/powerpoint/2010/main" val="1394719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5"/>
          <p:cNvSpPr txBox="1">
            <a:spLocks noChangeArrowheads="1"/>
          </p:cNvSpPr>
          <p:nvPr/>
        </p:nvSpPr>
        <p:spPr bwMode="auto">
          <a:xfrm>
            <a:off x="838200" y="1704975"/>
            <a:ext cx="7162800" cy="45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b="1">
                <a:solidFill>
                  <a:schemeClr val="tx1"/>
                </a:solidFill>
                <a:latin typeface="Verdana" charset="0"/>
                <a:ea typeface="ＭＳ Ｐゴシック" charset="0"/>
                <a:cs typeface="ＭＳ Ｐゴシック" charset="0"/>
              </a:defRPr>
            </a:lvl1pPr>
            <a:lvl2pPr marL="742950" indent="-285750" eaLnBrk="0" hangingPunct="0">
              <a:defRPr sz="2200" b="1">
                <a:solidFill>
                  <a:schemeClr val="tx1"/>
                </a:solidFill>
                <a:latin typeface="Verdana" charset="0"/>
                <a:ea typeface="ＭＳ Ｐゴシック" charset="0"/>
              </a:defRPr>
            </a:lvl2pPr>
            <a:lvl3pPr marL="1143000" indent="-228600" eaLnBrk="0" hangingPunct="0">
              <a:defRPr sz="2200" b="1">
                <a:solidFill>
                  <a:schemeClr val="tx1"/>
                </a:solidFill>
                <a:latin typeface="Verdana" charset="0"/>
                <a:ea typeface="ＭＳ Ｐゴシック" charset="0"/>
              </a:defRPr>
            </a:lvl3pPr>
            <a:lvl4pPr marL="1600200" indent="-228600" eaLnBrk="0" hangingPunct="0">
              <a:defRPr sz="2200" b="1">
                <a:solidFill>
                  <a:schemeClr val="tx1"/>
                </a:solidFill>
                <a:latin typeface="Verdana" charset="0"/>
                <a:ea typeface="ＭＳ Ｐゴシック" charset="0"/>
              </a:defRPr>
            </a:lvl4pPr>
            <a:lvl5pPr marL="2057400" indent="-228600" eaLnBrk="0" hangingPunct="0">
              <a:defRPr sz="2200" b="1">
                <a:solidFill>
                  <a:schemeClr val="tx1"/>
                </a:solidFill>
                <a:latin typeface="Verdana" charset="0"/>
                <a:ea typeface="ＭＳ Ｐゴシック" charset="0"/>
              </a:defRPr>
            </a:lvl5pPr>
            <a:lvl6pPr marL="2514600" indent="-228600" eaLnBrk="0" fontAlgn="base" hangingPunct="0">
              <a:spcBef>
                <a:spcPct val="0"/>
              </a:spcBef>
              <a:spcAft>
                <a:spcPct val="0"/>
              </a:spcAft>
              <a:defRPr sz="2200" b="1">
                <a:solidFill>
                  <a:schemeClr val="tx1"/>
                </a:solidFill>
                <a:latin typeface="Verdana" charset="0"/>
                <a:ea typeface="ＭＳ Ｐゴシック" charset="0"/>
              </a:defRPr>
            </a:lvl6pPr>
            <a:lvl7pPr marL="2971800" indent="-228600" eaLnBrk="0" fontAlgn="base" hangingPunct="0">
              <a:spcBef>
                <a:spcPct val="0"/>
              </a:spcBef>
              <a:spcAft>
                <a:spcPct val="0"/>
              </a:spcAft>
              <a:defRPr sz="2200" b="1">
                <a:solidFill>
                  <a:schemeClr val="tx1"/>
                </a:solidFill>
                <a:latin typeface="Verdana" charset="0"/>
                <a:ea typeface="ＭＳ Ｐゴシック" charset="0"/>
              </a:defRPr>
            </a:lvl7pPr>
            <a:lvl8pPr marL="3429000" indent="-228600" eaLnBrk="0" fontAlgn="base" hangingPunct="0">
              <a:spcBef>
                <a:spcPct val="0"/>
              </a:spcBef>
              <a:spcAft>
                <a:spcPct val="0"/>
              </a:spcAft>
              <a:defRPr sz="2200" b="1">
                <a:solidFill>
                  <a:schemeClr val="tx1"/>
                </a:solidFill>
                <a:latin typeface="Verdana" charset="0"/>
                <a:ea typeface="ＭＳ Ｐゴシック" charset="0"/>
              </a:defRPr>
            </a:lvl8pPr>
            <a:lvl9pPr marL="3886200" indent="-228600" eaLnBrk="0" fontAlgn="base" hangingPunct="0">
              <a:spcBef>
                <a:spcPct val="0"/>
              </a:spcBef>
              <a:spcAft>
                <a:spcPct val="0"/>
              </a:spcAft>
              <a:defRPr sz="2200" b="1">
                <a:solidFill>
                  <a:schemeClr val="tx1"/>
                </a:solidFill>
                <a:latin typeface="Verdana" charset="0"/>
                <a:ea typeface="ＭＳ Ｐゴシック" charset="0"/>
              </a:defRPr>
            </a:lvl9pPr>
          </a:lstStyle>
          <a:p>
            <a:pPr eaLnBrk="1" hangingPunct="1">
              <a:spcAft>
                <a:spcPct val="60000"/>
              </a:spcAft>
              <a:buClr>
                <a:schemeClr val="tx1"/>
              </a:buClr>
              <a:buSzPct val="80000"/>
              <a:buFont typeface="Verdana" charset="0"/>
              <a:buChar char="•"/>
            </a:pPr>
            <a:r>
              <a:rPr lang="en-US" b="0" dirty="0"/>
              <a:t>In fact, </a:t>
            </a:r>
            <a:r>
              <a:rPr lang="en-US" b="0" u="sng" dirty="0"/>
              <a:t>the two were uneasy allies</a:t>
            </a:r>
            <a:r>
              <a:rPr lang="en-US" b="0" dirty="0" smtClean="0"/>
              <a:t>. The Chinese wanted the Soviets to go on the offensive in spreading communism worldwide, which included attacking Taiwan. The Soviets refused, wanting to improve their relations with the West.</a:t>
            </a:r>
            <a:endParaRPr lang="en-US" b="0" dirty="0"/>
          </a:p>
          <a:p>
            <a:pPr eaLnBrk="1" hangingPunct="1">
              <a:spcAft>
                <a:spcPct val="60000"/>
              </a:spcAft>
              <a:buClr>
                <a:schemeClr val="tx1"/>
              </a:buClr>
              <a:buSzPct val="80000"/>
              <a:buFont typeface="Verdana" charset="0"/>
              <a:buChar char="•"/>
            </a:pPr>
            <a:r>
              <a:rPr lang="en-US" b="0" dirty="0">
                <a:solidFill>
                  <a:srgbClr val="000000"/>
                </a:solidFill>
              </a:rPr>
              <a:t>The Soviets withdrew all aid from China in 1960 </a:t>
            </a:r>
            <a:r>
              <a:rPr lang="en-US" b="0" dirty="0"/>
              <a:t>due to border clashes and other disputes.</a:t>
            </a:r>
          </a:p>
          <a:p>
            <a:pPr eaLnBrk="1" hangingPunct="1">
              <a:spcAft>
                <a:spcPct val="60000"/>
              </a:spcAft>
              <a:buClr>
                <a:schemeClr val="tx1"/>
              </a:buClr>
              <a:buSzPct val="80000"/>
              <a:buFont typeface="Verdana" charset="0"/>
              <a:buChar char="•"/>
            </a:pPr>
            <a:r>
              <a:rPr lang="en-US" b="0" dirty="0"/>
              <a:t>The United States saw some value in cooperating with China and set up formal diplomatic relations with the communist nation in 1979.</a:t>
            </a:r>
          </a:p>
        </p:txBody>
      </p:sp>
      <p:sp>
        <p:nvSpPr>
          <p:cNvPr id="21506" name="Text Box 7"/>
          <p:cNvSpPr txBox="1">
            <a:spLocks noChangeArrowheads="1"/>
          </p:cNvSpPr>
          <p:nvPr/>
        </p:nvSpPr>
        <p:spPr bwMode="auto">
          <a:xfrm>
            <a:off x="838200" y="442912"/>
            <a:ext cx="74644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charset="0"/>
                <a:ea typeface="ＭＳ Ｐゴシック" charset="0"/>
                <a:cs typeface="ＭＳ Ｐゴシック" charset="0"/>
              </a:defRPr>
            </a:lvl1pPr>
            <a:lvl2pPr marL="742950" indent="-285750" eaLnBrk="0" hangingPunct="0">
              <a:defRPr sz="2200" b="1">
                <a:solidFill>
                  <a:schemeClr val="tx1"/>
                </a:solidFill>
                <a:latin typeface="Verdana" charset="0"/>
                <a:ea typeface="ＭＳ Ｐゴシック" charset="0"/>
              </a:defRPr>
            </a:lvl2pPr>
            <a:lvl3pPr marL="1143000" indent="-228600" eaLnBrk="0" hangingPunct="0">
              <a:defRPr sz="2200" b="1">
                <a:solidFill>
                  <a:schemeClr val="tx1"/>
                </a:solidFill>
                <a:latin typeface="Verdana" charset="0"/>
                <a:ea typeface="ＭＳ Ｐゴシック" charset="0"/>
              </a:defRPr>
            </a:lvl3pPr>
            <a:lvl4pPr marL="1600200" indent="-228600" eaLnBrk="0" hangingPunct="0">
              <a:defRPr sz="2200" b="1">
                <a:solidFill>
                  <a:schemeClr val="tx1"/>
                </a:solidFill>
                <a:latin typeface="Verdana" charset="0"/>
                <a:ea typeface="ＭＳ Ｐゴシック" charset="0"/>
              </a:defRPr>
            </a:lvl4pPr>
            <a:lvl5pPr marL="2057400" indent="-228600" eaLnBrk="0" hangingPunct="0">
              <a:defRPr sz="2200" b="1">
                <a:solidFill>
                  <a:schemeClr val="tx1"/>
                </a:solidFill>
                <a:latin typeface="Verdana" charset="0"/>
                <a:ea typeface="ＭＳ Ｐゴシック" charset="0"/>
              </a:defRPr>
            </a:lvl5pPr>
            <a:lvl6pPr marL="2514600" indent="-228600" eaLnBrk="0" fontAlgn="base" hangingPunct="0">
              <a:spcBef>
                <a:spcPct val="0"/>
              </a:spcBef>
              <a:spcAft>
                <a:spcPct val="0"/>
              </a:spcAft>
              <a:defRPr sz="2200" b="1">
                <a:solidFill>
                  <a:schemeClr val="tx1"/>
                </a:solidFill>
                <a:latin typeface="Verdana" charset="0"/>
                <a:ea typeface="ＭＳ Ｐゴシック" charset="0"/>
              </a:defRPr>
            </a:lvl6pPr>
            <a:lvl7pPr marL="2971800" indent="-228600" eaLnBrk="0" fontAlgn="base" hangingPunct="0">
              <a:spcBef>
                <a:spcPct val="0"/>
              </a:spcBef>
              <a:spcAft>
                <a:spcPct val="0"/>
              </a:spcAft>
              <a:defRPr sz="2200" b="1">
                <a:solidFill>
                  <a:schemeClr val="tx1"/>
                </a:solidFill>
                <a:latin typeface="Verdana" charset="0"/>
                <a:ea typeface="ＭＳ Ｐゴシック" charset="0"/>
              </a:defRPr>
            </a:lvl7pPr>
            <a:lvl8pPr marL="3429000" indent="-228600" eaLnBrk="0" fontAlgn="base" hangingPunct="0">
              <a:spcBef>
                <a:spcPct val="0"/>
              </a:spcBef>
              <a:spcAft>
                <a:spcPct val="0"/>
              </a:spcAft>
              <a:defRPr sz="2200" b="1">
                <a:solidFill>
                  <a:schemeClr val="tx1"/>
                </a:solidFill>
                <a:latin typeface="Verdana" charset="0"/>
                <a:ea typeface="ＭＳ Ｐゴシック" charset="0"/>
              </a:defRPr>
            </a:lvl8pPr>
            <a:lvl9pPr marL="3886200" indent="-228600" eaLnBrk="0" fontAlgn="base" hangingPunct="0">
              <a:spcBef>
                <a:spcPct val="0"/>
              </a:spcBef>
              <a:spcAft>
                <a:spcPct val="0"/>
              </a:spcAft>
              <a:defRPr sz="2200" b="1">
                <a:solidFill>
                  <a:schemeClr val="tx1"/>
                </a:solidFill>
                <a:latin typeface="Verdana" charset="0"/>
                <a:ea typeface="ＭＳ Ｐゴシック" charset="0"/>
              </a:defRPr>
            </a:lvl9pPr>
          </a:lstStyle>
          <a:p>
            <a:pPr eaLnBrk="1" hangingPunct="1">
              <a:spcBef>
                <a:spcPct val="20000"/>
              </a:spcBef>
            </a:pPr>
            <a:r>
              <a:rPr lang="en-US" dirty="0"/>
              <a:t>China</a:t>
            </a:r>
            <a:r>
              <a:rPr lang="ja-JP" altLang="en-US" dirty="0"/>
              <a:t>’</a:t>
            </a:r>
            <a:r>
              <a:rPr lang="en-US" altLang="ja-JP" dirty="0"/>
              <a:t>s conversion to communism seemed like a victory for the Soviet Union and a defeat for the West.</a:t>
            </a:r>
            <a:endParaRPr lang="en-US" dirty="0"/>
          </a:p>
        </p:txBody>
      </p:sp>
    </p:spTree>
    <p:extLst>
      <p:ext uri="{BB962C8B-B14F-4D97-AF65-F5344CB8AC3E}">
        <p14:creationId xmlns:p14="http://schemas.microsoft.com/office/powerpoint/2010/main" val="3875092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2-30 at 7.24.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0"/>
            <a:ext cx="8540749" cy="5572125"/>
          </a:xfrm>
          <a:prstGeom prst="rect">
            <a:avLst/>
          </a:prstGeom>
        </p:spPr>
      </p:pic>
      <p:sp>
        <p:nvSpPr>
          <p:cNvPr id="3" name="TextBox 2"/>
          <p:cNvSpPr txBox="1"/>
          <p:nvPr/>
        </p:nvSpPr>
        <p:spPr>
          <a:xfrm>
            <a:off x="285750" y="5572125"/>
            <a:ext cx="8754094" cy="646331"/>
          </a:xfrm>
          <a:prstGeom prst="rect">
            <a:avLst/>
          </a:prstGeom>
          <a:noFill/>
        </p:spPr>
        <p:txBody>
          <a:bodyPr wrap="none" rtlCol="0">
            <a:spAutoFit/>
          </a:bodyPr>
          <a:lstStyle/>
          <a:p>
            <a:r>
              <a:rPr lang="en-US" dirty="0" smtClean="0"/>
              <a:t>**President Nixon’s state visit to China in the 1970s improved relations b/w the U.S.</a:t>
            </a:r>
          </a:p>
          <a:p>
            <a:r>
              <a:rPr lang="en-US" dirty="0" smtClean="0"/>
              <a:t>and China.**</a:t>
            </a:r>
            <a:endParaRPr lang="en-US" dirty="0"/>
          </a:p>
        </p:txBody>
      </p:sp>
    </p:spTree>
    <p:extLst>
      <p:ext uri="{BB962C8B-B14F-4D97-AF65-F5344CB8AC3E}">
        <p14:creationId xmlns:p14="http://schemas.microsoft.com/office/powerpoint/2010/main" val="114692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Holt - Red Guard Worksheet</a:t>
            </a:r>
            <a:endParaRPr lang="en-US" dirty="0"/>
          </a:p>
        </p:txBody>
      </p:sp>
      <p:pic>
        <p:nvPicPr>
          <p:cNvPr id="4" name="Content Placeholder 3" descr="Screen shot 2015-12-30 at 7.58.42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47789" t="-113" r="-45496" b="-1"/>
          <a:stretch/>
        </p:blipFill>
        <p:spPr>
          <a:xfrm>
            <a:off x="301625" y="1270074"/>
            <a:ext cx="8504238" cy="5587926"/>
          </a:xfrm>
        </p:spPr>
      </p:pic>
    </p:spTree>
    <p:extLst>
      <p:ext uri="{BB962C8B-B14F-4D97-AF65-F5344CB8AC3E}">
        <p14:creationId xmlns:p14="http://schemas.microsoft.com/office/powerpoint/2010/main" val="156145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p:txBody>
          <a:bodyPr/>
          <a:lstStyle/>
          <a:p>
            <a:pPr marL="0" indent="0">
              <a:buNone/>
            </a:pPr>
            <a:r>
              <a:rPr lang="en-US" dirty="0" smtClean="0"/>
              <a:t>1) Which statement is False.</a:t>
            </a:r>
          </a:p>
          <a:p>
            <a:r>
              <a:rPr lang="en-US" dirty="0" smtClean="0"/>
              <a:t>a</a:t>
            </a:r>
            <a:r>
              <a:rPr lang="en-US" dirty="0"/>
              <a:t>. China’s Great Leap Forward was a successful plan to create thousands </a:t>
            </a:r>
            <a:r>
              <a:rPr lang="en-US" dirty="0" smtClean="0"/>
              <a:t>of communes </a:t>
            </a:r>
            <a:r>
              <a:rPr lang="en-US" dirty="0"/>
              <a:t>that would each produce food and have a small-scale industry.</a:t>
            </a:r>
          </a:p>
          <a:p>
            <a:endParaRPr lang="en-US" dirty="0" smtClean="0"/>
          </a:p>
          <a:p>
            <a:r>
              <a:rPr lang="en-US" dirty="0" smtClean="0"/>
              <a:t>b</a:t>
            </a:r>
            <a:r>
              <a:rPr lang="en-US" dirty="0"/>
              <a:t>. China’s Great Leap Forward was an unsuccessful plan to create thousands </a:t>
            </a:r>
            <a:r>
              <a:rPr lang="en-US" dirty="0" smtClean="0"/>
              <a:t>of communes </a:t>
            </a:r>
            <a:r>
              <a:rPr lang="en-US" dirty="0"/>
              <a:t>that would each produce food and have a small-scale industry. </a:t>
            </a:r>
          </a:p>
        </p:txBody>
      </p:sp>
    </p:spTree>
    <p:extLst>
      <p:ext uri="{BB962C8B-B14F-4D97-AF65-F5344CB8AC3E}">
        <p14:creationId xmlns:p14="http://schemas.microsoft.com/office/powerpoint/2010/main" val="3335652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US" dirty="0"/>
              <a:t>2) </a:t>
            </a:r>
            <a:r>
              <a:rPr lang="en-US" dirty="0" smtClean="0"/>
              <a:t>True or False: Mao </a:t>
            </a:r>
            <a:r>
              <a:rPr lang="en-US" dirty="0"/>
              <a:t>Zedong, the leader of the Communists in China’s civil war, was victorious in the civil war.</a:t>
            </a:r>
          </a:p>
          <a:p>
            <a:pPr marL="0" indent="0">
              <a:buNone/>
            </a:pPr>
            <a:endParaRPr lang="en-US" dirty="0" smtClean="0"/>
          </a:p>
          <a:p>
            <a:pPr marL="0" indent="0">
              <a:buNone/>
            </a:pPr>
            <a:r>
              <a:rPr lang="en-US" dirty="0" smtClean="0"/>
              <a:t>3) True or False: The </a:t>
            </a:r>
            <a:r>
              <a:rPr lang="en-US" dirty="0"/>
              <a:t>Red Guards’ purpose was to force the Chinese people to obey the new ideas and eliminate </a:t>
            </a:r>
            <a:r>
              <a:rPr lang="en-US" dirty="0" smtClean="0"/>
              <a:t>the old </a:t>
            </a:r>
            <a:r>
              <a:rPr lang="en-US" dirty="0"/>
              <a:t>ones</a:t>
            </a:r>
            <a:r>
              <a:rPr lang="en-US" dirty="0" smtClean="0"/>
              <a:t>.</a:t>
            </a:r>
          </a:p>
          <a:p>
            <a:pPr marL="0" indent="0">
              <a:buNone/>
            </a:pPr>
            <a:endParaRPr lang="en-US" dirty="0"/>
          </a:p>
          <a:p>
            <a:pPr marL="0" indent="0">
              <a:buNone/>
            </a:pPr>
            <a:r>
              <a:rPr lang="en-US" dirty="0"/>
              <a:t>4) Which event led to improved relations between the United States and China?</a:t>
            </a:r>
          </a:p>
          <a:p>
            <a:pPr marL="0" indent="0">
              <a:buNone/>
            </a:pPr>
            <a:r>
              <a:rPr lang="en-US" dirty="0"/>
              <a:t>a. the end of the war in Vietnam</a:t>
            </a:r>
          </a:p>
          <a:p>
            <a:pPr marL="0" indent="0">
              <a:buNone/>
            </a:pPr>
            <a:r>
              <a:rPr lang="en-US" dirty="0"/>
              <a:t>b. President Richard Nixon’s state visit to China</a:t>
            </a:r>
          </a:p>
          <a:p>
            <a:pPr marL="0" indent="0">
              <a:buNone/>
            </a:pPr>
            <a:r>
              <a:rPr lang="en-US" dirty="0"/>
              <a:t>c. the election of Deng Xiaoping</a:t>
            </a:r>
          </a:p>
          <a:p>
            <a:pPr marL="0" indent="0">
              <a:buNone/>
            </a:pPr>
            <a:r>
              <a:rPr lang="en-US" dirty="0"/>
              <a:t>d. the end of Communist Party rule in China</a:t>
            </a:r>
          </a:p>
        </p:txBody>
      </p:sp>
    </p:spTree>
    <p:extLst>
      <p:ext uri="{BB962C8B-B14F-4D97-AF65-F5344CB8AC3E}">
        <p14:creationId xmlns:p14="http://schemas.microsoft.com/office/powerpoint/2010/main" val="335022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a:t>
            </a:r>
            <a:endParaRPr lang="en-US" dirty="0"/>
          </a:p>
        </p:txBody>
      </p:sp>
      <p:pic>
        <p:nvPicPr>
          <p:cNvPr id="4" name="Content Placeholder 3" descr="Screen shot 2015-12-30 at 5.01.40 PM.png"/>
          <p:cNvPicPr>
            <a:picLocks noGrp="1" noChangeAspect="1"/>
          </p:cNvPicPr>
          <p:nvPr>
            <p:ph sz="quarter" idx="1"/>
          </p:nvPr>
        </p:nvPicPr>
        <p:blipFill>
          <a:blip r:embed="rId3">
            <a:extLst>
              <a:ext uri="{28A0092B-C50C-407E-A947-70E740481C1C}">
                <a14:useLocalDpi xmlns:a14="http://schemas.microsoft.com/office/drawing/2010/main" val="0"/>
              </a:ext>
            </a:extLst>
          </a:blip>
          <a:srcRect t="-14258" b="-14258"/>
          <a:stretch>
            <a:fillRect/>
          </a:stretch>
        </p:blipFill>
        <p:spPr>
          <a:xfrm>
            <a:off x="301752" y="730250"/>
            <a:ext cx="8503920" cy="5032375"/>
          </a:xfrm>
        </p:spPr>
      </p:pic>
      <p:sp>
        <p:nvSpPr>
          <p:cNvPr id="6" name="TextBox 5"/>
          <p:cNvSpPr txBox="1"/>
          <p:nvPr/>
        </p:nvSpPr>
        <p:spPr>
          <a:xfrm>
            <a:off x="476250" y="5937250"/>
            <a:ext cx="6183379" cy="369332"/>
          </a:xfrm>
          <a:prstGeom prst="rect">
            <a:avLst/>
          </a:prstGeom>
          <a:noFill/>
        </p:spPr>
        <p:txBody>
          <a:bodyPr wrap="none" rtlCol="0">
            <a:spAutoFit/>
          </a:bodyPr>
          <a:lstStyle/>
          <a:p>
            <a:r>
              <a:rPr lang="en-US" dirty="0" smtClean="0"/>
              <a:t>Which government do you think the U.S. supported? Why?</a:t>
            </a:r>
            <a:endParaRPr lang="en-US" dirty="0"/>
          </a:p>
        </p:txBody>
      </p:sp>
    </p:spTree>
    <p:extLst>
      <p:ext uri="{BB962C8B-B14F-4D97-AF65-F5344CB8AC3E}">
        <p14:creationId xmlns:p14="http://schemas.microsoft.com/office/powerpoint/2010/main" val="302172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30 at 7.24.30 P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p:spPr>
      </p:pic>
    </p:spTree>
    <p:extLst>
      <p:ext uri="{BB962C8B-B14F-4D97-AF65-F5344CB8AC3E}">
        <p14:creationId xmlns:p14="http://schemas.microsoft.com/office/powerpoint/2010/main" val="3267675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Objective/Standard</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Students will be able to </a:t>
            </a:r>
          </a:p>
          <a:p>
            <a:pPr marL="514350" indent="-514350">
              <a:buAutoNum type="arabicParenR"/>
            </a:pPr>
            <a:r>
              <a:rPr lang="en-US" dirty="0"/>
              <a:t>I</a:t>
            </a:r>
            <a:r>
              <a:rPr lang="en-US" dirty="0" smtClean="0"/>
              <a:t>dentify how Communism came to rule Chin; and</a:t>
            </a:r>
          </a:p>
          <a:p>
            <a:pPr marL="514350" indent="-514350">
              <a:buAutoNum type="arabicParenR"/>
            </a:pPr>
            <a:r>
              <a:rPr lang="en-US" dirty="0" smtClean="0"/>
              <a:t>Understand China’s relationship with both the U.S. and Soviet Union during the Cold War.</a:t>
            </a:r>
          </a:p>
          <a:p>
            <a:pPr marL="0" indent="0">
              <a:buNone/>
            </a:pPr>
            <a:endParaRPr lang="en-US" dirty="0" smtClean="0"/>
          </a:p>
          <a:p>
            <a:endParaRPr lang="en-US" dirty="0"/>
          </a:p>
          <a:p>
            <a:endParaRPr lang="en-US" dirty="0" smtClean="0"/>
          </a:p>
          <a:p>
            <a:endParaRPr lang="en-US" dirty="0"/>
          </a:p>
          <a:p>
            <a:pPr marL="0" indent="0">
              <a:buNone/>
            </a:pPr>
            <a:r>
              <a:rPr lang="en-US" dirty="0" smtClean="0"/>
              <a:t>W.59 – Analyze the Chinese Civil War, the rise of Mao Zedong, and the triumph of the Communist Revolution in China.</a:t>
            </a:r>
          </a:p>
        </p:txBody>
      </p:sp>
    </p:spTree>
    <p:extLst>
      <p:ext uri="{BB962C8B-B14F-4D97-AF65-F5344CB8AC3E}">
        <p14:creationId xmlns:p14="http://schemas.microsoft.com/office/powerpoint/2010/main" val="327472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War in China</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After the end of WWII, the Chinese Nationalists and Communists (led by </a:t>
            </a:r>
            <a:r>
              <a:rPr lang="en-US" b="1" dirty="0" smtClean="0"/>
              <a:t>Mao Zedong</a:t>
            </a:r>
            <a:r>
              <a:rPr lang="en-US" dirty="0" smtClean="0"/>
              <a:t>) failed to form a coalition government. Thus, a civil war broke out.</a:t>
            </a:r>
          </a:p>
          <a:p>
            <a:endParaRPr lang="en-US" dirty="0"/>
          </a:p>
          <a:p>
            <a:r>
              <a:rPr lang="en-US" dirty="0"/>
              <a:t>The Communists gained strength as </a:t>
            </a:r>
            <a:r>
              <a:rPr lang="en-US" dirty="0" smtClean="0"/>
              <a:t>peasants (whom were promised land) </a:t>
            </a:r>
            <a:r>
              <a:rPr lang="en-US" dirty="0"/>
              <a:t>and the urban middle class joined their side. After Mao's forces occupied Beijing and Shanghai, </a:t>
            </a:r>
            <a:r>
              <a:rPr lang="en-US" u="sng" dirty="0"/>
              <a:t>the Nationalists fled to the island of </a:t>
            </a:r>
            <a:r>
              <a:rPr lang="en-US" u="sng" dirty="0" smtClean="0"/>
              <a:t>Taiwan</a:t>
            </a:r>
            <a:r>
              <a:rPr lang="en-US" dirty="0" smtClean="0"/>
              <a:t>, where they continue to occupy to this day. </a:t>
            </a:r>
            <a:r>
              <a:rPr lang="en-US" u="sng" dirty="0" smtClean="0"/>
              <a:t>The Chinese Communists had won the civil war.</a:t>
            </a:r>
          </a:p>
          <a:p>
            <a:endParaRPr lang="en-US" dirty="0"/>
          </a:p>
          <a:p>
            <a:r>
              <a:rPr lang="en-US" u="sng" dirty="0" smtClean="0"/>
              <a:t>On October 1, 1949, Mao Zedong announced the formation of the communist People’s Republic of China</a:t>
            </a:r>
            <a:r>
              <a:rPr lang="en-US" dirty="0" smtClean="0"/>
              <a:t>.</a:t>
            </a:r>
            <a:endParaRPr lang="en-US" dirty="0"/>
          </a:p>
        </p:txBody>
      </p:sp>
    </p:spTree>
    <p:extLst>
      <p:ext uri="{BB962C8B-B14F-4D97-AF65-F5344CB8AC3E}">
        <p14:creationId xmlns:p14="http://schemas.microsoft.com/office/powerpoint/2010/main" val="86235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Biography</a:t>
            </a:r>
            <a:endParaRPr lang="en-US"/>
          </a:p>
        </p:txBody>
      </p:sp>
      <p:pic>
        <p:nvPicPr>
          <p:cNvPr id="4" name="Content Placeholder 3" descr="Screen shot 2015-12-30 at 6.47.29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265" t="292" r="-135" b="-1"/>
          <a:stretch/>
        </p:blipFill>
        <p:spPr>
          <a:xfrm>
            <a:off x="0" y="1334226"/>
            <a:ext cx="9144000" cy="5523774"/>
          </a:xfrm>
        </p:spPr>
      </p:pic>
    </p:spTree>
    <p:extLst>
      <p:ext uri="{BB962C8B-B14F-4D97-AF65-F5344CB8AC3E}">
        <p14:creationId xmlns:p14="http://schemas.microsoft.com/office/powerpoint/2010/main" val="296468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30 at 6.38.25 P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a:stretch/>
        </p:blipFill>
        <p:spPr>
          <a:xfrm>
            <a:off x="0" y="0"/>
            <a:ext cx="9144000" cy="6858000"/>
          </a:xfrm>
        </p:spPr>
      </p:pic>
    </p:spTree>
    <p:extLst>
      <p:ext uri="{BB962C8B-B14F-4D97-AF65-F5344CB8AC3E}">
        <p14:creationId xmlns:p14="http://schemas.microsoft.com/office/powerpoint/2010/main" val="39228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7" name="Text Box 5"/>
          <p:cNvSpPr txBox="1">
            <a:spLocks noChangeArrowheads="1"/>
          </p:cNvSpPr>
          <p:nvPr/>
        </p:nvSpPr>
        <p:spPr bwMode="auto">
          <a:xfrm>
            <a:off x="490765" y="1281090"/>
            <a:ext cx="7696200" cy="557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b="1">
                <a:solidFill>
                  <a:schemeClr val="tx1"/>
                </a:solidFill>
                <a:latin typeface="Verdana" charset="0"/>
                <a:ea typeface="ＭＳ Ｐゴシック" charset="0"/>
                <a:cs typeface="ＭＳ Ｐゴシック" charset="0"/>
              </a:defRPr>
            </a:lvl1pPr>
            <a:lvl2pPr marL="742950" indent="-285750" eaLnBrk="0" hangingPunct="0">
              <a:defRPr sz="2200" b="1">
                <a:solidFill>
                  <a:schemeClr val="tx1"/>
                </a:solidFill>
                <a:latin typeface="Verdana" charset="0"/>
                <a:ea typeface="ＭＳ Ｐゴシック" charset="0"/>
              </a:defRPr>
            </a:lvl2pPr>
            <a:lvl3pPr marL="1143000" indent="-228600" eaLnBrk="0" hangingPunct="0">
              <a:defRPr sz="2200" b="1">
                <a:solidFill>
                  <a:schemeClr val="tx1"/>
                </a:solidFill>
                <a:latin typeface="Verdana" charset="0"/>
                <a:ea typeface="ＭＳ Ｐゴシック" charset="0"/>
              </a:defRPr>
            </a:lvl3pPr>
            <a:lvl4pPr marL="1600200" indent="-228600" eaLnBrk="0" hangingPunct="0">
              <a:defRPr sz="2200" b="1">
                <a:solidFill>
                  <a:schemeClr val="tx1"/>
                </a:solidFill>
                <a:latin typeface="Verdana" charset="0"/>
                <a:ea typeface="ＭＳ Ｐゴシック" charset="0"/>
              </a:defRPr>
            </a:lvl4pPr>
            <a:lvl5pPr marL="2057400" indent="-228600" eaLnBrk="0" hangingPunct="0">
              <a:defRPr sz="2200" b="1">
                <a:solidFill>
                  <a:schemeClr val="tx1"/>
                </a:solidFill>
                <a:latin typeface="Verdana" charset="0"/>
                <a:ea typeface="ＭＳ Ｐゴシック" charset="0"/>
              </a:defRPr>
            </a:lvl5pPr>
            <a:lvl6pPr marL="2514600" indent="-228600" eaLnBrk="0" fontAlgn="base" hangingPunct="0">
              <a:spcBef>
                <a:spcPct val="0"/>
              </a:spcBef>
              <a:spcAft>
                <a:spcPct val="0"/>
              </a:spcAft>
              <a:defRPr sz="2200" b="1">
                <a:solidFill>
                  <a:schemeClr val="tx1"/>
                </a:solidFill>
                <a:latin typeface="Verdana" charset="0"/>
                <a:ea typeface="ＭＳ Ｐゴシック" charset="0"/>
              </a:defRPr>
            </a:lvl6pPr>
            <a:lvl7pPr marL="2971800" indent="-228600" eaLnBrk="0" fontAlgn="base" hangingPunct="0">
              <a:spcBef>
                <a:spcPct val="0"/>
              </a:spcBef>
              <a:spcAft>
                <a:spcPct val="0"/>
              </a:spcAft>
              <a:defRPr sz="2200" b="1">
                <a:solidFill>
                  <a:schemeClr val="tx1"/>
                </a:solidFill>
                <a:latin typeface="Verdana" charset="0"/>
                <a:ea typeface="ＭＳ Ｐゴシック" charset="0"/>
              </a:defRPr>
            </a:lvl7pPr>
            <a:lvl8pPr marL="3429000" indent="-228600" eaLnBrk="0" fontAlgn="base" hangingPunct="0">
              <a:spcBef>
                <a:spcPct val="0"/>
              </a:spcBef>
              <a:spcAft>
                <a:spcPct val="0"/>
              </a:spcAft>
              <a:defRPr sz="2200" b="1">
                <a:solidFill>
                  <a:schemeClr val="tx1"/>
                </a:solidFill>
                <a:latin typeface="Verdana" charset="0"/>
                <a:ea typeface="ＭＳ Ｐゴシック" charset="0"/>
              </a:defRPr>
            </a:lvl8pPr>
            <a:lvl9pPr marL="3886200" indent="-228600" eaLnBrk="0" fontAlgn="base" hangingPunct="0">
              <a:spcBef>
                <a:spcPct val="0"/>
              </a:spcBef>
              <a:spcAft>
                <a:spcPct val="0"/>
              </a:spcAft>
              <a:defRPr sz="2200" b="1">
                <a:solidFill>
                  <a:schemeClr val="tx1"/>
                </a:solidFill>
                <a:latin typeface="Verdana" charset="0"/>
                <a:ea typeface="ＭＳ Ｐゴシック" charset="0"/>
              </a:defRPr>
            </a:lvl9pPr>
          </a:lstStyle>
          <a:p>
            <a:pPr eaLnBrk="1" hangingPunct="1">
              <a:spcAft>
                <a:spcPct val="60000"/>
              </a:spcAft>
              <a:buClr>
                <a:schemeClr val="tx1"/>
              </a:buClr>
              <a:buSzPct val="80000"/>
              <a:buFont typeface="Verdana" charset="0"/>
              <a:buChar char="•"/>
            </a:pPr>
            <a:r>
              <a:rPr lang="en-US" b="0" dirty="0"/>
              <a:t>China became a one-party totalitarian state</a:t>
            </a:r>
            <a:r>
              <a:rPr lang="en-US" b="0" dirty="0" smtClean="0"/>
              <a:t>.</a:t>
            </a:r>
            <a:endParaRPr lang="en-US" b="0" dirty="0"/>
          </a:p>
          <a:p>
            <a:pPr eaLnBrk="1" hangingPunct="1">
              <a:spcAft>
                <a:spcPct val="60000"/>
              </a:spcAft>
              <a:buClr>
                <a:schemeClr val="tx1"/>
              </a:buClr>
              <a:buSzPct val="80000"/>
              <a:buFont typeface="Verdana" charset="0"/>
              <a:buChar char="•"/>
            </a:pPr>
            <a:r>
              <a:rPr lang="en-US" b="0" dirty="0" smtClean="0"/>
              <a:t>Mao </a:t>
            </a:r>
            <a:r>
              <a:rPr lang="en-US" b="0" dirty="0"/>
              <a:t>led a program known as the </a:t>
            </a:r>
            <a:r>
              <a:rPr lang="en-US" u="sng" dirty="0"/>
              <a:t>Great Leap </a:t>
            </a:r>
            <a:r>
              <a:rPr lang="en-US" u="sng" dirty="0" smtClean="0"/>
              <a:t>Forward</a:t>
            </a:r>
            <a:r>
              <a:rPr lang="en-US" b="0" u="sng" dirty="0" smtClean="0"/>
              <a:t>, which was designed to increase China’s industrial and agricultural output</a:t>
            </a:r>
            <a:r>
              <a:rPr lang="en-US" dirty="0" smtClean="0"/>
              <a:t>.</a:t>
            </a:r>
            <a:r>
              <a:rPr lang="en-US" b="0" dirty="0" smtClean="0"/>
              <a:t> </a:t>
            </a:r>
            <a:r>
              <a:rPr lang="en-US" b="0" dirty="0"/>
              <a:t>People were organized into communes and urged to increase industrial and agricultural productivity</a:t>
            </a:r>
            <a:r>
              <a:rPr lang="en-US" b="0" dirty="0" smtClean="0"/>
              <a:t>. </a:t>
            </a:r>
            <a:r>
              <a:rPr lang="en-US" b="0" u="sng" dirty="0" smtClean="0"/>
              <a:t>This failed miserably, leading to millions of people dying of starvation</a:t>
            </a:r>
            <a:r>
              <a:rPr lang="en-US" b="0" dirty="0" smtClean="0"/>
              <a:t>.</a:t>
            </a:r>
            <a:endParaRPr lang="en-US" b="0" dirty="0"/>
          </a:p>
          <a:p>
            <a:pPr eaLnBrk="1" hangingPunct="1">
              <a:spcAft>
                <a:spcPct val="60000"/>
              </a:spcAft>
              <a:buClr>
                <a:schemeClr val="tx1"/>
              </a:buClr>
              <a:buSzPct val="80000"/>
              <a:buFont typeface="Verdana" charset="0"/>
              <a:buChar char="•"/>
            </a:pPr>
            <a:r>
              <a:rPr lang="en-US" b="0" dirty="0"/>
              <a:t>In 1966, Mao launched the </a:t>
            </a:r>
            <a:r>
              <a:rPr lang="en-US" dirty="0">
                <a:solidFill>
                  <a:srgbClr val="000000"/>
                </a:solidFill>
              </a:rPr>
              <a:t>Cultural </a:t>
            </a:r>
            <a:r>
              <a:rPr lang="en-US" dirty="0" smtClean="0">
                <a:solidFill>
                  <a:srgbClr val="000000"/>
                </a:solidFill>
              </a:rPr>
              <a:t>Revolution, </a:t>
            </a:r>
            <a:r>
              <a:rPr lang="en-US" b="0" dirty="0" smtClean="0">
                <a:solidFill>
                  <a:srgbClr val="000000"/>
                </a:solidFill>
              </a:rPr>
              <a:t>which sought to rid China of its old ways and create a society in which peasants and physical labor were the ideal. This meant intellectuals, educators, artists, and skilled workers were eliminated for fear that they would bring back the “old ways.”</a:t>
            </a:r>
            <a:endParaRPr lang="en-US" b="0" dirty="0">
              <a:solidFill>
                <a:srgbClr val="000000"/>
              </a:solidFill>
            </a:endParaRPr>
          </a:p>
        </p:txBody>
      </p:sp>
      <p:sp>
        <p:nvSpPr>
          <p:cNvPr id="5" name="AutoShape 5"/>
          <p:cNvSpPr>
            <a:spLocks noChangeArrowheads="1"/>
          </p:cNvSpPr>
          <p:nvPr/>
        </p:nvSpPr>
        <p:spPr bwMode="auto">
          <a:xfrm rot="10792560" flipH="1">
            <a:off x="492124" y="8905"/>
            <a:ext cx="8229600" cy="1265238"/>
          </a:xfrm>
          <a:prstGeom prst="upArrowCallout">
            <a:avLst>
              <a:gd name="adj1" fmla="val 44567"/>
              <a:gd name="adj2" fmla="val 36166"/>
              <a:gd name="adj3" fmla="val 23389"/>
              <a:gd name="adj4" fmla="val 61782"/>
            </a:avLst>
          </a:prstGeom>
          <a:gradFill rotWithShape="1">
            <a:gsLst>
              <a:gs pos="0">
                <a:srgbClr val="CDCDFF"/>
              </a:gs>
              <a:gs pos="100000">
                <a:schemeClr val="bg1"/>
              </a:gs>
            </a:gsLst>
            <a:lin ang="5400000" scaled="1"/>
          </a:gradFill>
          <a:ln w="9525">
            <a:solidFill>
              <a:schemeClr val="accent2"/>
            </a:solidFill>
            <a:miter lim="800000"/>
            <a:headEnd/>
            <a:tailEnd/>
          </a:ln>
          <a:effectLst>
            <a:outerShdw blurRad="63500" dist="53882" dir="2700000" algn="ctr" rotWithShape="0">
              <a:srgbClr val="ADC793">
                <a:alpha val="46001"/>
              </a:srgbClr>
            </a:outerShdw>
          </a:effectLst>
        </p:spPr>
        <p:txBody>
          <a:bodyPr rot="10800000" wrap="none" anchor="ctr"/>
          <a:lstStyle/>
          <a:p>
            <a:pPr>
              <a:defRPr/>
            </a:pPr>
            <a:endParaRPr lang="en-US">
              <a:latin typeface="Verdana" pitchFamily="34" charset="0"/>
              <a:ea typeface="+mn-ea"/>
              <a:cs typeface="+mn-cs"/>
            </a:endParaRPr>
          </a:p>
        </p:txBody>
      </p:sp>
      <p:sp>
        <p:nvSpPr>
          <p:cNvPr id="17411" name="Text Box 129"/>
          <p:cNvSpPr txBox="1">
            <a:spLocks noChangeArrowheads="1"/>
          </p:cNvSpPr>
          <p:nvPr/>
        </p:nvSpPr>
        <p:spPr bwMode="auto">
          <a:xfrm>
            <a:off x="685800" y="185878"/>
            <a:ext cx="7848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charset="0"/>
                <a:ea typeface="ＭＳ Ｐゴシック" charset="0"/>
                <a:cs typeface="ＭＳ Ｐゴシック" charset="0"/>
              </a:defRPr>
            </a:lvl1pPr>
            <a:lvl2pPr marL="742950" indent="-285750" eaLnBrk="0" hangingPunct="0">
              <a:defRPr sz="2200" b="1">
                <a:solidFill>
                  <a:schemeClr val="tx1"/>
                </a:solidFill>
                <a:latin typeface="Verdana" charset="0"/>
                <a:ea typeface="ＭＳ Ｐゴシック" charset="0"/>
              </a:defRPr>
            </a:lvl2pPr>
            <a:lvl3pPr marL="1143000" indent="-228600" eaLnBrk="0" hangingPunct="0">
              <a:defRPr sz="2200" b="1">
                <a:solidFill>
                  <a:schemeClr val="tx1"/>
                </a:solidFill>
                <a:latin typeface="Verdana" charset="0"/>
                <a:ea typeface="ＭＳ Ｐゴシック" charset="0"/>
              </a:defRPr>
            </a:lvl3pPr>
            <a:lvl4pPr marL="1600200" indent="-228600" eaLnBrk="0" hangingPunct="0">
              <a:defRPr sz="2200" b="1">
                <a:solidFill>
                  <a:schemeClr val="tx1"/>
                </a:solidFill>
                <a:latin typeface="Verdana" charset="0"/>
                <a:ea typeface="ＭＳ Ｐゴシック" charset="0"/>
              </a:defRPr>
            </a:lvl4pPr>
            <a:lvl5pPr marL="2057400" indent="-228600" eaLnBrk="0" hangingPunct="0">
              <a:defRPr sz="2200" b="1">
                <a:solidFill>
                  <a:schemeClr val="tx1"/>
                </a:solidFill>
                <a:latin typeface="Verdana" charset="0"/>
                <a:ea typeface="ＭＳ Ｐゴシック" charset="0"/>
              </a:defRPr>
            </a:lvl5pPr>
            <a:lvl6pPr marL="2514600" indent="-228600" eaLnBrk="0" fontAlgn="base" hangingPunct="0">
              <a:spcBef>
                <a:spcPct val="0"/>
              </a:spcBef>
              <a:spcAft>
                <a:spcPct val="0"/>
              </a:spcAft>
              <a:defRPr sz="2200" b="1">
                <a:solidFill>
                  <a:schemeClr val="tx1"/>
                </a:solidFill>
                <a:latin typeface="Verdana" charset="0"/>
                <a:ea typeface="ＭＳ Ｐゴシック" charset="0"/>
              </a:defRPr>
            </a:lvl6pPr>
            <a:lvl7pPr marL="2971800" indent="-228600" eaLnBrk="0" fontAlgn="base" hangingPunct="0">
              <a:spcBef>
                <a:spcPct val="0"/>
              </a:spcBef>
              <a:spcAft>
                <a:spcPct val="0"/>
              </a:spcAft>
              <a:defRPr sz="2200" b="1">
                <a:solidFill>
                  <a:schemeClr val="tx1"/>
                </a:solidFill>
                <a:latin typeface="Verdana" charset="0"/>
                <a:ea typeface="ＭＳ Ｐゴシック" charset="0"/>
              </a:defRPr>
            </a:lvl7pPr>
            <a:lvl8pPr marL="3429000" indent="-228600" eaLnBrk="0" fontAlgn="base" hangingPunct="0">
              <a:spcBef>
                <a:spcPct val="0"/>
              </a:spcBef>
              <a:spcAft>
                <a:spcPct val="0"/>
              </a:spcAft>
              <a:defRPr sz="2200" b="1">
                <a:solidFill>
                  <a:schemeClr val="tx1"/>
                </a:solidFill>
                <a:latin typeface="Verdana" charset="0"/>
                <a:ea typeface="ＭＳ Ｐゴシック" charset="0"/>
              </a:defRPr>
            </a:lvl8pPr>
            <a:lvl9pPr marL="3886200" indent="-228600" eaLnBrk="0" fontAlgn="base" hangingPunct="0">
              <a:spcBef>
                <a:spcPct val="0"/>
              </a:spcBef>
              <a:spcAft>
                <a:spcPct val="0"/>
              </a:spcAft>
              <a:defRPr sz="2200" b="1">
                <a:solidFill>
                  <a:schemeClr val="tx1"/>
                </a:solidFill>
                <a:latin typeface="Verdana" charset="0"/>
                <a:ea typeface="ＭＳ Ｐゴシック" charset="0"/>
              </a:defRPr>
            </a:lvl9pPr>
          </a:lstStyle>
          <a:p>
            <a:pPr algn="ctr" eaLnBrk="1" hangingPunct="1">
              <a:spcBef>
                <a:spcPct val="20000"/>
              </a:spcBef>
            </a:pPr>
            <a:r>
              <a:rPr lang="en-US" dirty="0"/>
              <a:t>Mao</a:t>
            </a:r>
            <a:r>
              <a:rPr lang="ja-JP" altLang="en-US" dirty="0"/>
              <a:t>’</a:t>
            </a:r>
            <a:r>
              <a:rPr lang="en-US" altLang="ja-JP" dirty="0"/>
              <a:t>s leadership led to major changes in China.</a:t>
            </a:r>
            <a:endParaRPr lang="en-US" dirty="0"/>
          </a:p>
        </p:txBody>
      </p:sp>
    </p:spTree>
    <p:extLst>
      <p:ext uri="{BB962C8B-B14F-4D97-AF65-F5344CB8AC3E}">
        <p14:creationId xmlns:p14="http://schemas.microsoft.com/office/powerpoint/2010/main" val="1159491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2757">
                                            <p:txEl>
                                              <p:pRg st="0" end="0"/>
                                            </p:txEl>
                                          </p:spTgt>
                                        </p:tgtEl>
                                        <p:attrNameLst>
                                          <p:attrName>style.visibility</p:attrName>
                                        </p:attrNameLst>
                                      </p:cBhvr>
                                      <p:to>
                                        <p:strVal val="visible"/>
                                      </p:to>
                                    </p:set>
                                    <p:anim calcmode="lin" valueType="num">
                                      <p:cBhvr additive="base">
                                        <p:cTn id="7" dur="1000" fill="hold"/>
                                        <p:tgtEl>
                                          <p:spTgt spid="20275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0275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202757">
                                            <p:txEl>
                                              <p:pRg st="1" end="1"/>
                                            </p:txEl>
                                          </p:spTgt>
                                        </p:tgtEl>
                                        <p:attrNameLst>
                                          <p:attrName>style.visibility</p:attrName>
                                        </p:attrNameLst>
                                      </p:cBhvr>
                                      <p:to>
                                        <p:strVal val="visible"/>
                                      </p:to>
                                    </p:set>
                                    <p:anim calcmode="lin" valueType="num">
                                      <p:cBhvr additive="base">
                                        <p:cTn id="12" dur="1000" fill="hold"/>
                                        <p:tgtEl>
                                          <p:spTgt spid="202757">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0275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nodeType="afterEffect">
                                  <p:stCondLst>
                                    <p:cond delay="1000"/>
                                  </p:stCondLst>
                                  <p:childTnLst>
                                    <p:set>
                                      <p:cBhvr>
                                        <p:cTn id="16" dur="1" fill="hold">
                                          <p:stCondLst>
                                            <p:cond delay="0"/>
                                          </p:stCondLst>
                                        </p:cTn>
                                        <p:tgtEl>
                                          <p:spTgt spid="202757">
                                            <p:txEl>
                                              <p:pRg st="2" end="2"/>
                                            </p:txEl>
                                          </p:spTgt>
                                        </p:tgtEl>
                                        <p:attrNameLst>
                                          <p:attrName>style.visibility</p:attrName>
                                        </p:attrNameLst>
                                      </p:cBhvr>
                                      <p:to>
                                        <p:strVal val="visible"/>
                                      </p:to>
                                    </p:set>
                                    <p:anim calcmode="lin" valueType="num">
                                      <p:cBhvr additive="base">
                                        <p:cTn id="17" dur="1000" fill="hold"/>
                                        <p:tgtEl>
                                          <p:spTgt spid="202757">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0275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2-30 at 7.21.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69125"/>
          </a:xfrm>
          <a:prstGeom prst="rect">
            <a:avLst/>
          </a:prstGeom>
        </p:spPr>
      </p:pic>
    </p:spTree>
    <p:extLst>
      <p:ext uri="{BB962C8B-B14F-4D97-AF65-F5344CB8AC3E}">
        <p14:creationId xmlns:p14="http://schemas.microsoft.com/office/powerpoint/2010/main" val="2370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Revolution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Mao shut down China’s schools and encouraged militant high school and college students known as </a:t>
            </a:r>
            <a:r>
              <a:rPr lang="en-US" b="1" dirty="0" smtClean="0"/>
              <a:t>Red Guards</a:t>
            </a:r>
            <a:r>
              <a:rPr lang="en-US" dirty="0" smtClean="0"/>
              <a:t> to carry out the work of the Cultural Revolution by criticizing intellectuals and traditional values (“old ways”).</a:t>
            </a:r>
          </a:p>
          <a:p>
            <a:endParaRPr lang="en-US" dirty="0"/>
          </a:p>
          <a:p>
            <a:r>
              <a:rPr lang="en-US" dirty="0" smtClean="0"/>
              <a:t>Red Guards traveled throughout China looking for possible offenders, destroying property, and torturing/killings hundred of thousands of peoples.</a:t>
            </a:r>
          </a:p>
          <a:p>
            <a:endParaRPr lang="en-US" dirty="0"/>
          </a:p>
          <a:p>
            <a:r>
              <a:rPr lang="en-US" dirty="0" smtClean="0"/>
              <a:t>Mao would eventually disband the Red Guards.</a:t>
            </a:r>
            <a:endParaRPr lang="en-US" dirty="0"/>
          </a:p>
        </p:txBody>
      </p:sp>
    </p:spTree>
    <p:extLst>
      <p:ext uri="{BB962C8B-B14F-4D97-AF65-F5344CB8AC3E}">
        <p14:creationId xmlns:p14="http://schemas.microsoft.com/office/powerpoint/2010/main" val="2752499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136</TotalTime>
  <Words>1090</Words>
  <Application>Microsoft Macintosh PowerPoint</Application>
  <PresentationFormat>On-screen Show (4:3)</PresentationFormat>
  <Paragraphs>86</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Cold War China</vt:lpstr>
      <vt:lpstr>Starter</vt:lpstr>
      <vt:lpstr>Objective/Standard</vt:lpstr>
      <vt:lpstr>Civil War in China</vt:lpstr>
      <vt:lpstr>Biography</vt:lpstr>
      <vt:lpstr>PowerPoint Presentation</vt:lpstr>
      <vt:lpstr>PowerPoint Presentation</vt:lpstr>
      <vt:lpstr>PowerPoint Presentation</vt:lpstr>
      <vt:lpstr>Cultural Revolution</vt:lpstr>
      <vt:lpstr>PowerPoint Presentation</vt:lpstr>
      <vt:lpstr>PowerPoint Presentation</vt:lpstr>
      <vt:lpstr>PowerPoint Presentation</vt:lpstr>
      <vt:lpstr>PowerPoint Presentation</vt:lpstr>
      <vt:lpstr>Mao’s Death</vt:lpstr>
      <vt:lpstr>PowerPoint Presentation</vt:lpstr>
      <vt:lpstr>PowerPoint Presentation</vt:lpstr>
      <vt:lpstr>Holt - Red Guard Worksheet</vt:lpstr>
      <vt:lpstr>Exit Ticket</vt:lpstr>
      <vt:lpstr>Exit Ticket</vt:lpstr>
      <vt:lpstr>PowerPoint Presentation</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War China</dc:title>
  <dc:creator>teacher Brooks</dc:creator>
  <cp:lastModifiedBy>teacher Brooks</cp:lastModifiedBy>
  <cp:revision>37</cp:revision>
  <dcterms:created xsi:type="dcterms:W3CDTF">2015-12-30T22:43:14Z</dcterms:created>
  <dcterms:modified xsi:type="dcterms:W3CDTF">2015-12-31T02:59:37Z</dcterms:modified>
</cp:coreProperties>
</file>