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60" r:id="rId5"/>
    <p:sldId id="259" r:id="rId6"/>
    <p:sldId id="261" r:id="rId7"/>
    <p:sldId id="263" r:id="rId8"/>
    <p:sldId id="262" r:id="rId9"/>
    <p:sldId id="264" r:id="rId10"/>
    <p:sldId id="265" r:id="rId11"/>
    <p:sldId id="266" r:id="rId12"/>
    <p:sldId id="267" r:id="rId13"/>
    <p:sldId id="268" r:id="rId14"/>
    <p:sldId id="270" r:id="rId15"/>
    <p:sldId id="269"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11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3CCE06-4190-D34E-8B99-82CCF6FE7AED}" type="datetimeFigureOut">
              <a:rPr lang="en-US" smtClean="0"/>
              <a:t>12/30/15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DB4B7-1F4B-8746-B82C-B1073F7077ED}" type="slidenum">
              <a:rPr lang="en-US" smtClean="0"/>
              <a:t>‹#›</a:t>
            </a:fld>
            <a:endParaRPr lang="en-US"/>
          </a:p>
        </p:txBody>
      </p:sp>
    </p:spTree>
    <p:extLst>
      <p:ext uri="{BB962C8B-B14F-4D97-AF65-F5344CB8AC3E}">
        <p14:creationId xmlns:p14="http://schemas.microsoft.com/office/powerpoint/2010/main" val="5920303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may say that a proxy war is a war in which one or both sides are acting as substitutes for another country or group.</a:t>
            </a:r>
          </a:p>
          <a:p>
            <a:endParaRPr lang="en-US" dirty="0" smtClean="0"/>
          </a:p>
          <a:p>
            <a:r>
              <a:rPr lang="en-US" dirty="0" smtClean="0"/>
              <a:t>In this lesson, students will learn how the US and the Soviet Union fought a series of proxy wars during the Cold War.</a:t>
            </a:r>
            <a:endParaRPr lang="en-US" dirty="0"/>
          </a:p>
        </p:txBody>
      </p:sp>
      <p:sp>
        <p:nvSpPr>
          <p:cNvPr id="4" name="Slide Number Placeholder 3"/>
          <p:cNvSpPr>
            <a:spLocks noGrp="1"/>
          </p:cNvSpPr>
          <p:nvPr>
            <p:ph type="sldNum" sz="quarter" idx="10"/>
          </p:nvPr>
        </p:nvSpPr>
        <p:spPr/>
        <p:txBody>
          <a:bodyPr/>
          <a:lstStyle/>
          <a:p>
            <a:fld id="{62DDB4B7-1F4B-8746-B82C-B1073F7077ED}" type="slidenum">
              <a:rPr lang="en-US" smtClean="0"/>
              <a:t>2</a:t>
            </a:fld>
            <a:endParaRPr lang="en-US"/>
          </a:p>
        </p:txBody>
      </p:sp>
    </p:spTree>
    <p:extLst>
      <p:ext uri="{BB962C8B-B14F-4D97-AF65-F5344CB8AC3E}">
        <p14:creationId xmlns:p14="http://schemas.microsoft.com/office/powerpoint/2010/main" val="279662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DB4B7-1F4B-8746-B82C-B1073F7077ED}" type="slidenum">
              <a:rPr lang="en-US" smtClean="0"/>
              <a:t>8</a:t>
            </a:fld>
            <a:endParaRPr lang="en-US"/>
          </a:p>
        </p:txBody>
      </p:sp>
    </p:spTree>
    <p:extLst>
      <p:ext uri="{BB962C8B-B14F-4D97-AF65-F5344CB8AC3E}">
        <p14:creationId xmlns:p14="http://schemas.microsoft.com/office/powerpoint/2010/main" val="83765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 About split evenly Where did the troops come from? North Korea</a:t>
            </a:r>
          </a:p>
          <a:p>
            <a:endParaRPr lang="en-US" dirty="0"/>
          </a:p>
        </p:txBody>
      </p:sp>
      <p:sp>
        <p:nvSpPr>
          <p:cNvPr id="4" name="Slide Number Placeholder 3"/>
          <p:cNvSpPr>
            <a:spLocks noGrp="1"/>
          </p:cNvSpPr>
          <p:nvPr>
            <p:ph type="sldNum" sz="quarter" idx="10"/>
          </p:nvPr>
        </p:nvSpPr>
        <p:spPr/>
        <p:txBody>
          <a:bodyPr/>
          <a:lstStyle/>
          <a:p>
            <a:fld id="{62DDB4B7-1F4B-8746-B82C-B1073F7077ED}" type="slidenum">
              <a:rPr lang="en-US" smtClean="0"/>
              <a:t>12</a:t>
            </a:fld>
            <a:endParaRPr lang="en-US"/>
          </a:p>
        </p:txBody>
      </p:sp>
    </p:spTree>
    <p:extLst>
      <p:ext uri="{BB962C8B-B14F-4D97-AF65-F5344CB8AC3E}">
        <p14:creationId xmlns:p14="http://schemas.microsoft.com/office/powerpoint/2010/main" val="2172630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Answer: North Korea controlled most of the </a:t>
            </a:r>
            <a:r>
              <a:rPr lang="en-US" smtClean="0"/>
              <a:t>peninsula;</a:t>
            </a:r>
            <a:r>
              <a:rPr lang="en-US" baseline="0" smtClean="0"/>
              <a:t> </a:t>
            </a:r>
            <a:r>
              <a:rPr lang="en-US" smtClean="0"/>
              <a:t>The </a:t>
            </a:r>
            <a:r>
              <a:rPr lang="en-US" dirty="0" smtClean="0"/>
              <a:t>UN helped South Korea by landing troops at Inchon.</a:t>
            </a:r>
          </a:p>
        </p:txBody>
      </p:sp>
      <p:sp>
        <p:nvSpPr>
          <p:cNvPr id="4" name="Slide Number Placeholder 3"/>
          <p:cNvSpPr>
            <a:spLocks noGrp="1"/>
          </p:cNvSpPr>
          <p:nvPr>
            <p:ph type="sldNum" sz="quarter" idx="10"/>
          </p:nvPr>
        </p:nvSpPr>
        <p:spPr/>
        <p:txBody>
          <a:bodyPr/>
          <a:lstStyle/>
          <a:p>
            <a:fld id="{62DDB4B7-1F4B-8746-B82C-B1073F7077ED}" type="slidenum">
              <a:rPr lang="en-US" smtClean="0"/>
              <a:t>13</a:t>
            </a:fld>
            <a:endParaRPr lang="en-US"/>
          </a:p>
        </p:txBody>
      </p:sp>
    </p:spTree>
    <p:extLst>
      <p:ext uri="{BB962C8B-B14F-4D97-AF65-F5344CB8AC3E}">
        <p14:creationId xmlns:p14="http://schemas.microsoft.com/office/powerpoint/2010/main" val="156098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South Korea controlled much of the peninsula.</a:t>
            </a:r>
          </a:p>
          <a:p>
            <a:endParaRPr lang="en-US" dirty="0"/>
          </a:p>
        </p:txBody>
      </p:sp>
      <p:sp>
        <p:nvSpPr>
          <p:cNvPr id="4" name="Slide Number Placeholder 3"/>
          <p:cNvSpPr>
            <a:spLocks noGrp="1"/>
          </p:cNvSpPr>
          <p:nvPr>
            <p:ph type="sldNum" sz="quarter" idx="10"/>
          </p:nvPr>
        </p:nvSpPr>
        <p:spPr/>
        <p:txBody>
          <a:bodyPr/>
          <a:lstStyle/>
          <a:p>
            <a:fld id="{62DDB4B7-1F4B-8746-B82C-B1073F7077ED}" type="slidenum">
              <a:rPr lang="en-US" smtClean="0"/>
              <a:t>14</a:t>
            </a:fld>
            <a:endParaRPr lang="en-US"/>
          </a:p>
        </p:txBody>
      </p:sp>
    </p:spTree>
    <p:extLst>
      <p:ext uri="{BB962C8B-B14F-4D97-AF65-F5344CB8AC3E}">
        <p14:creationId xmlns:p14="http://schemas.microsoft.com/office/powerpoint/2010/main" val="3635383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About split evenly;</a:t>
            </a:r>
            <a:r>
              <a:rPr lang="en-US" baseline="0" dirty="0" smtClean="0"/>
              <a:t> </a:t>
            </a:r>
            <a:r>
              <a:rPr lang="en-US" dirty="0" smtClean="0"/>
              <a:t>China entered the war to help North Korea</a:t>
            </a:r>
            <a:endParaRPr lang="en-US" dirty="0"/>
          </a:p>
        </p:txBody>
      </p:sp>
      <p:sp>
        <p:nvSpPr>
          <p:cNvPr id="4" name="Slide Number Placeholder 3"/>
          <p:cNvSpPr>
            <a:spLocks noGrp="1"/>
          </p:cNvSpPr>
          <p:nvPr>
            <p:ph type="sldNum" sz="quarter" idx="10"/>
          </p:nvPr>
        </p:nvSpPr>
        <p:spPr/>
        <p:txBody>
          <a:bodyPr/>
          <a:lstStyle/>
          <a:p>
            <a:fld id="{62DDB4B7-1F4B-8746-B82C-B1073F7077ED}" type="slidenum">
              <a:rPr lang="en-US" smtClean="0"/>
              <a:t>15</a:t>
            </a:fld>
            <a:endParaRPr lang="en-US"/>
          </a:p>
        </p:txBody>
      </p:sp>
    </p:spTree>
    <p:extLst>
      <p:ext uri="{BB962C8B-B14F-4D97-AF65-F5344CB8AC3E}">
        <p14:creationId xmlns:p14="http://schemas.microsoft.com/office/powerpoint/2010/main" val="4138466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North; 2)</a:t>
            </a:r>
            <a:r>
              <a:rPr lang="en-US" baseline="0" dirty="0" smtClean="0"/>
              <a:t> A</a:t>
            </a:r>
            <a:endParaRPr lang="en-US" dirty="0"/>
          </a:p>
        </p:txBody>
      </p:sp>
      <p:sp>
        <p:nvSpPr>
          <p:cNvPr id="4" name="Slide Number Placeholder 3"/>
          <p:cNvSpPr>
            <a:spLocks noGrp="1"/>
          </p:cNvSpPr>
          <p:nvPr>
            <p:ph type="sldNum" sz="quarter" idx="10"/>
          </p:nvPr>
        </p:nvSpPr>
        <p:spPr/>
        <p:txBody>
          <a:bodyPr/>
          <a:lstStyle/>
          <a:p>
            <a:fld id="{62DDB4B7-1F4B-8746-B82C-B1073F7077ED}" type="slidenum">
              <a:rPr lang="en-US" smtClean="0"/>
              <a:t>16</a:t>
            </a:fld>
            <a:endParaRPr lang="en-US"/>
          </a:p>
        </p:txBody>
      </p:sp>
    </p:spTree>
    <p:extLst>
      <p:ext uri="{BB962C8B-B14F-4D97-AF65-F5344CB8AC3E}">
        <p14:creationId xmlns:p14="http://schemas.microsoft.com/office/powerpoint/2010/main" val="313508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a:t>
            </a:r>
            <a:r>
              <a:rPr lang="en-US" smtClean="0"/>
              <a:t>Proxy wars; 4) C</a:t>
            </a:r>
            <a:endParaRPr lang="en-US" dirty="0"/>
          </a:p>
        </p:txBody>
      </p:sp>
      <p:sp>
        <p:nvSpPr>
          <p:cNvPr id="4" name="Slide Number Placeholder 3"/>
          <p:cNvSpPr>
            <a:spLocks noGrp="1"/>
          </p:cNvSpPr>
          <p:nvPr>
            <p:ph type="sldNum" sz="quarter" idx="10"/>
          </p:nvPr>
        </p:nvSpPr>
        <p:spPr/>
        <p:txBody>
          <a:bodyPr/>
          <a:lstStyle/>
          <a:p>
            <a:fld id="{62DDB4B7-1F4B-8746-B82C-B1073F7077ED}" type="slidenum">
              <a:rPr lang="en-US" smtClean="0"/>
              <a:t>17</a:t>
            </a:fld>
            <a:endParaRPr lang="en-US"/>
          </a:p>
        </p:txBody>
      </p:sp>
    </p:spTree>
    <p:extLst>
      <p:ext uri="{BB962C8B-B14F-4D97-AF65-F5344CB8AC3E}">
        <p14:creationId xmlns:p14="http://schemas.microsoft.com/office/powerpoint/2010/main" val="3274382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12/30/15</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12/30/15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12/30/15</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12/30/15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12/30/15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12/30/15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12/30/15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12/30/15</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12/30/15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12/30/15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12/30/15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12/30/15</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Chapter 18</a:t>
            </a:r>
          </a:p>
          <a:p>
            <a:r>
              <a:rPr lang="en-US" dirty="0" smtClean="0"/>
              <a:t>Lesson 3</a:t>
            </a:r>
          </a:p>
          <a:p>
            <a:r>
              <a:rPr lang="en-US" dirty="0" smtClean="0"/>
              <a:t>Day </a:t>
            </a:r>
            <a:r>
              <a:rPr lang="en-US" dirty="0"/>
              <a:t>1</a:t>
            </a:r>
          </a:p>
        </p:txBody>
      </p:sp>
      <p:sp>
        <p:nvSpPr>
          <p:cNvPr id="3" name="Title 2"/>
          <p:cNvSpPr>
            <a:spLocks noGrp="1"/>
          </p:cNvSpPr>
          <p:nvPr>
            <p:ph type="ctrTitle"/>
          </p:nvPr>
        </p:nvSpPr>
        <p:spPr/>
        <p:txBody>
          <a:bodyPr/>
          <a:lstStyle/>
          <a:p>
            <a:r>
              <a:rPr lang="en-US" dirty="0" smtClean="0"/>
              <a:t>Cold War Conflicts</a:t>
            </a:r>
            <a:endParaRPr lang="en-US" dirty="0"/>
          </a:p>
        </p:txBody>
      </p:sp>
    </p:spTree>
    <p:extLst>
      <p:ext uri="{BB962C8B-B14F-4D97-AF65-F5344CB8AC3E}">
        <p14:creationId xmlns:p14="http://schemas.microsoft.com/office/powerpoint/2010/main" val="153067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Korean War</a:t>
            </a:r>
            <a:endParaRPr lang="en-US" dirty="0"/>
          </a:p>
        </p:txBody>
      </p:sp>
      <p:pic>
        <p:nvPicPr>
          <p:cNvPr id="4" name="Content Placeholder 3" descr="Screen shot 2015-12-30 at 3.54.40 PM.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138" b="11402"/>
          <a:stretch/>
        </p:blipFill>
        <p:spPr>
          <a:xfrm>
            <a:off x="0" y="1317112"/>
            <a:ext cx="9143999" cy="5540888"/>
          </a:xfrm>
        </p:spPr>
      </p:pic>
    </p:spTree>
    <p:extLst>
      <p:ext uri="{BB962C8B-B14F-4D97-AF65-F5344CB8AC3E}">
        <p14:creationId xmlns:p14="http://schemas.microsoft.com/office/powerpoint/2010/main" val="3262781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Korean War</a:t>
            </a:r>
            <a:endParaRPr lang="en-US" dirty="0"/>
          </a:p>
        </p:txBody>
      </p:sp>
      <p:sp>
        <p:nvSpPr>
          <p:cNvPr id="3" name="Content Placeholder 2"/>
          <p:cNvSpPr>
            <a:spLocks noGrp="1"/>
          </p:cNvSpPr>
          <p:nvPr>
            <p:ph sz="quarter" idx="1"/>
          </p:nvPr>
        </p:nvSpPr>
        <p:spPr/>
        <p:txBody>
          <a:bodyPr/>
          <a:lstStyle/>
          <a:p>
            <a:r>
              <a:rPr lang="en-US" dirty="0" smtClean="0"/>
              <a:t>After three years of fighting and some 4 million causalities, </a:t>
            </a:r>
            <a:r>
              <a:rPr lang="en-US" u="sng" dirty="0" smtClean="0"/>
              <a:t>the Korean War war ended in a stalemate with the two sides reaffirming the division of Korea b/w North and South at the 38</a:t>
            </a:r>
            <a:r>
              <a:rPr lang="en-US" u="sng" baseline="30000" dirty="0" smtClean="0"/>
              <a:t>th</a:t>
            </a:r>
            <a:r>
              <a:rPr lang="en-US" u="sng" dirty="0" smtClean="0"/>
              <a:t> parallel</a:t>
            </a:r>
            <a:r>
              <a:rPr lang="en-US" dirty="0" smtClean="0"/>
              <a:t>.</a:t>
            </a:r>
          </a:p>
          <a:p>
            <a:endParaRPr lang="en-US" dirty="0"/>
          </a:p>
          <a:p>
            <a:r>
              <a:rPr lang="en-US" dirty="0" smtClean="0"/>
              <a:t>Today, little has changed since the war began: communist North; South an ally of the West; and the 38</a:t>
            </a:r>
            <a:r>
              <a:rPr lang="en-US" baseline="30000" dirty="0" smtClean="0"/>
              <a:t>th</a:t>
            </a:r>
            <a:r>
              <a:rPr lang="en-US" dirty="0" smtClean="0"/>
              <a:t> parallel is the boundary b/w the two.</a:t>
            </a:r>
            <a:endParaRPr lang="en-US" dirty="0"/>
          </a:p>
        </p:txBody>
      </p:sp>
    </p:spTree>
    <p:extLst>
      <p:ext uri="{BB962C8B-B14F-4D97-AF65-F5344CB8AC3E}">
        <p14:creationId xmlns:p14="http://schemas.microsoft.com/office/powerpoint/2010/main" val="3274024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DBQ</a:t>
            </a:r>
            <a:endParaRPr lang="en-US" dirty="0"/>
          </a:p>
        </p:txBody>
      </p:sp>
      <p:sp>
        <p:nvSpPr>
          <p:cNvPr id="3" name="Content Placeholder 2"/>
          <p:cNvSpPr>
            <a:spLocks noGrp="1"/>
          </p:cNvSpPr>
          <p:nvPr>
            <p:ph sz="quarter" idx="1"/>
          </p:nvPr>
        </p:nvSpPr>
        <p:spPr/>
        <p:txBody>
          <a:bodyPr/>
          <a:lstStyle/>
          <a:p>
            <a:r>
              <a:rPr lang="en-US" dirty="0"/>
              <a:t>At the start of the war, how would you describe the distribution of land between </a:t>
            </a:r>
            <a:r>
              <a:rPr lang="en-US" dirty="0" smtClean="0"/>
              <a:t>North and </a:t>
            </a:r>
            <a:r>
              <a:rPr lang="en-US" dirty="0"/>
              <a:t>South Korea? </a:t>
            </a:r>
          </a:p>
        </p:txBody>
      </p:sp>
      <p:pic>
        <p:nvPicPr>
          <p:cNvPr id="4" name="Picture 3" descr="Screen shot 2015-12-30 at 4.17.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110" y="2443183"/>
            <a:ext cx="4862298" cy="2590067"/>
          </a:xfrm>
          <a:prstGeom prst="rect">
            <a:avLst/>
          </a:prstGeom>
        </p:spPr>
      </p:pic>
      <p:pic>
        <p:nvPicPr>
          <p:cNvPr id="5" name="Picture 4" descr="Screen shot 2015-12-30 at 4.18.0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787" y="2443184"/>
            <a:ext cx="3495440" cy="4414815"/>
          </a:xfrm>
          <a:prstGeom prst="rect">
            <a:avLst/>
          </a:prstGeom>
        </p:spPr>
      </p:pic>
    </p:spTree>
    <p:extLst>
      <p:ext uri="{BB962C8B-B14F-4D97-AF65-F5344CB8AC3E}">
        <p14:creationId xmlns:p14="http://schemas.microsoft.com/office/powerpoint/2010/main" val="2001739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DBQ</a:t>
            </a:r>
            <a:endParaRPr lang="en-US" dirty="0"/>
          </a:p>
        </p:txBody>
      </p:sp>
      <p:sp>
        <p:nvSpPr>
          <p:cNvPr id="3" name="Content Placeholder 2"/>
          <p:cNvSpPr>
            <a:spLocks noGrp="1"/>
          </p:cNvSpPr>
          <p:nvPr>
            <p:ph sz="quarter" idx="1"/>
          </p:nvPr>
        </p:nvSpPr>
        <p:spPr/>
        <p:txBody>
          <a:bodyPr/>
          <a:lstStyle/>
          <a:p>
            <a:r>
              <a:rPr lang="en-US" dirty="0"/>
              <a:t> What was the land distribution like</a:t>
            </a:r>
            <a:r>
              <a:rPr lang="en-US" dirty="0" smtClean="0"/>
              <a:t>? How did </a:t>
            </a:r>
            <a:r>
              <a:rPr lang="en-US" dirty="0"/>
              <a:t>South Korea fight back? </a:t>
            </a:r>
          </a:p>
        </p:txBody>
      </p:sp>
      <p:pic>
        <p:nvPicPr>
          <p:cNvPr id="4" name="Picture 3" descr="Screen shot 2015-12-30 at 4.17.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706" y="2419604"/>
            <a:ext cx="4979446" cy="2064850"/>
          </a:xfrm>
          <a:prstGeom prst="rect">
            <a:avLst/>
          </a:prstGeom>
        </p:spPr>
      </p:pic>
      <p:pic>
        <p:nvPicPr>
          <p:cNvPr id="5" name="Picture 4" descr="Screen shot 2015-12-30 at 4.18.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100" y="2419604"/>
            <a:ext cx="3715606" cy="4365038"/>
          </a:xfrm>
          <a:prstGeom prst="rect">
            <a:avLst/>
          </a:prstGeom>
        </p:spPr>
      </p:pic>
    </p:spTree>
    <p:extLst>
      <p:ext uri="{BB962C8B-B14F-4D97-AF65-F5344CB8AC3E}">
        <p14:creationId xmlns:p14="http://schemas.microsoft.com/office/powerpoint/2010/main" val="283119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DBQ</a:t>
            </a:r>
            <a:endParaRPr lang="en-US" dirty="0"/>
          </a:p>
        </p:txBody>
      </p:sp>
      <p:sp>
        <p:nvSpPr>
          <p:cNvPr id="3" name="Content Placeholder 2"/>
          <p:cNvSpPr>
            <a:spLocks noGrp="1"/>
          </p:cNvSpPr>
          <p:nvPr>
            <p:ph sz="quarter" idx="1"/>
          </p:nvPr>
        </p:nvSpPr>
        <p:spPr/>
        <p:txBody>
          <a:bodyPr/>
          <a:lstStyle/>
          <a:p>
            <a:r>
              <a:rPr lang="en-US" dirty="0"/>
              <a:t>What was the land distribution like? </a:t>
            </a:r>
          </a:p>
        </p:txBody>
      </p:sp>
      <p:pic>
        <p:nvPicPr>
          <p:cNvPr id="4" name="Picture 3" descr="Screen shot 2015-12-30 at 4.18.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2047875"/>
            <a:ext cx="3476625" cy="4508500"/>
          </a:xfrm>
          <a:prstGeom prst="rect">
            <a:avLst/>
          </a:prstGeom>
        </p:spPr>
      </p:pic>
      <p:pic>
        <p:nvPicPr>
          <p:cNvPr id="5" name="Picture 4" descr="Screen shot 2015-12-30 at 4.17.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5875" y="2187574"/>
            <a:ext cx="4979797" cy="2193925"/>
          </a:xfrm>
          <a:prstGeom prst="rect">
            <a:avLst/>
          </a:prstGeom>
        </p:spPr>
      </p:pic>
    </p:spTree>
    <p:extLst>
      <p:ext uri="{BB962C8B-B14F-4D97-AF65-F5344CB8AC3E}">
        <p14:creationId xmlns:p14="http://schemas.microsoft.com/office/powerpoint/2010/main" val="2161551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DBQ</a:t>
            </a:r>
            <a:endParaRPr lang="en-US" dirty="0"/>
          </a:p>
        </p:txBody>
      </p:sp>
      <p:sp>
        <p:nvSpPr>
          <p:cNvPr id="3" name="Content Placeholder 2"/>
          <p:cNvSpPr>
            <a:spLocks noGrp="1"/>
          </p:cNvSpPr>
          <p:nvPr>
            <p:ph sz="quarter" idx="1"/>
          </p:nvPr>
        </p:nvSpPr>
        <p:spPr/>
        <p:txBody>
          <a:bodyPr/>
          <a:lstStyle/>
          <a:p>
            <a:r>
              <a:rPr lang="en-US" dirty="0"/>
              <a:t>What was the land distribution like? </a:t>
            </a:r>
            <a:r>
              <a:rPr lang="en-US" dirty="0" smtClean="0"/>
              <a:t>What </a:t>
            </a:r>
            <a:r>
              <a:rPr lang="en-US" dirty="0"/>
              <a:t>caused the change in </a:t>
            </a:r>
            <a:r>
              <a:rPr lang="en-US" dirty="0" smtClean="0"/>
              <a:t>territories from </a:t>
            </a:r>
            <a:r>
              <a:rPr lang="en-US" dirty="0"/>
              <a:t>Map 3</a:t>
            </a:r>
            <a:r>
              <a:rPr lang="en-US" dirty="0" smtClean="0"/>
              <a:t>?</a:t>
            </a:r>
            <a:endParaRPr lang="en-US" dirty="0"/>
          </a:p>
        </p:txBody>
      </p:sp>
      <p:pic>
        <p:nvPicPr>
          <p:cNvPr id="4" name="Picture 3" descr="Screen shot 2015-12-30 at 4.18.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51" y="2412999"/>
            <a:ext cx="3016123" cy="4016375"/>
          </a:xfrm>
          <a:prstGeom prst="rect">
            <a:avLst/>
          </a:prstGeom>
        </p:spPr>
      </p:pic>
      <p:pic>
        <p:nvPicPr>
          <p:cNvPr id="5" name="Picture 4" descr="Screen shot 2015-12-30 at 4.17.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750" y="2412999"/>
            <a:ext cx="4794250" cy="2301876"/>
          </a:xfrm>
          <a:prstGeom prst="rect">
            <a:avLst/>
          </a:prstGeom>
        </p:spPr>
      </p:pic>
    </p:spTree>
    <p:extLst>
      <p:ext uri="{BB962C8B-B14F-4D97-AF65-F5344CB8AC3E}">
        <p14:creationId xmlns:p14="http://schemas.microsoft.com/office/powerpoint/2010/main" val="3360674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 Questions</a:t>
            </a:r>
            <a:endParaRPr lang="en-US" dirty="0"/>
          </a:p>
        </p:txBody>
      </p:sp>
      <p:sp>
        <p:nvSpPr>
          <p:cNvPr id="3" name="Content Placeholder 2"/>
          <p:cNvSpPr>
            <a:spLocks noGrp="1"/>
          </p:cNvSpPr>
          <p:nvPr>
            <p:ph sz="half" idx="1"/>
          </p:nvPr>
        </p:nvSpPr>
        <p:spPr/>
        <p:txBody>
          <a:bodyPr/>
          <a:lstStyle/>
          <a:p>
            <a:r>
              <a:rPr lang="en-US" dirty="0" smtClean="0"/>
              <a:t>Question: </a:t>
            </a:r>
          </a:p>
          <a:p>
            <a:pPr marL="0" indent="0">
              <a:buNone/>
            </a:pPr>
            <a:r>
              <a:rPr lang="en-US" dirty="0" smtClean="0"/>
              <a:t>Communist </a:t>
            </a:r>
            <a:r>
              <a:rPr lang="en-US" dirty="0"/>
              <a:t>Chinese troops fought on the side of </a:t>
            </a:r>
            <a:r>
              <a:rPr lang="en-US" dirty="0" smtClean="0"/>
              <a:t>________ </a:t>
            </a:r>
            <a:r>
              <a:rPr lang="en-US" dirty="0"/>
              <a:t>in </a:t>
            </a:r>
            <a:r>
              <a:rPr lang="en-US" dirty="0" smtClean="0"/>
              <a:t>the Korean </a:t>
            </a:r>
            <a:r>
              <a:rPr lang="en-US" dirty="0"/>
              <a:t>War. </a:t>
            </a:r>
          </a:p>
        </p:txBody>
      </p:sp>
      <p:sp>
        <p:nvSpPr>
          <p:cNvPr id="4" name="Content Placeholder 3"/>
          <p:cNvSpPr>
            <a:spLocks noGrp="1"/>
          </p:cNvSpPr>
          <p:nvPr>
            <p:ph sz="half" idx="2"/>
          </p:nvPr>
        </p:nvSpPr>
        <p:spPr/>
        <p:txBody>
          <a:bodyPr/>
          <a:lstStyle/>
          <a:p>
            <a:r>
              <a:rPr lang="en-US" dirty="0" smtClean="0"/>
              <a:t>Question:</a:t>
            </a:r>
          </a:p>
          <a:p>
            <a:pPr marL="0" indent="0">
              <a:buNone/>
            </a:pPr>
            <a:endParaRPr lang="en-US" dirty="0"/>
          </a:p>
        </p:txBody>
      </p:sp>
      <p:pic>
        <p:nvPicPr>
          <p:cNvPr id="5" name="Picture 4" descr="Screen shot 2015-12-30 at 4.48.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002" y="1901824"/>
            <a:ext cx="3867150" cy="3797301"/>
          </a:xfrm>
          <a:prstGeom prst="rect">
            <a:avLst/>
          </a:prstGeom>
        </p:spPr>
      </p:pic>
    </p:spTree>
    <p:extLst>
      <p:ext uri="{BB962C8B-B14F-4D97-AF65-F5344CB8AC3E}">
        <p14:creationId xmlns:p14="http://schemas.microsoft.com/office/powerpoint/2010/main" val="3001201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 Questions</a:t>
            </a:r>
            <a:endParaRPr lang="en-US" dirty="0"/>
          </a:p>
        </p:txBody>
      </p:sp>
      <p:sp>
        <p:nvSpPr>
          <p:cNvPr id="3" name="Content Placeholder 2"/>
          <p:cNvSpPr>
            <a:spLocks noGrp="1"/>
          </p:cNvSpPr>
          <p:nvPr>
            <p:ph sz="half" idx="1"/>
          </p:nvPr>
        </p:nvSpPr>
        <p:spPr/>
        <p:txBody>
          <a:bodyPr>
            <a:normAutofit lnSpcReduction="10000"/>
          </a:bodyPr>
          <a:lstStyle/>
          <a:p>
            <a:r>
              <a:rPr lang="en-US" dirty="0"/>
              <a:t>The Soviet Union and the United States were involved in _____ when they used substitutes </a:t>
            </a:r>
            <a:r>
              <a:rPr lang="en-US" dirty="0" smtClean="0"/>
              <a:t>to fight </a:t>
            </a:r>
            <a:r>
              <a:rPr lang="en-US" dirty="0"/>
              <a:t>each other.</a:t>
            </a:r>
          </a:p>
        </p:txBody>
      </p:sp>
      <p:sp>
        <p:nvSpPr>
          <p:cNvPr id="4" name="Content Placeholder 3"/>
          <p:cNvSpPr>
            <a:spLocks noGrp="1"/>
          </p:cNvSpPr>
          <p:nvPr>
            <p:ph sz="half" idx="2"/>
          </p:nvPr>
        </p:nvSpPr>
        <p:spPr/>
        <p:txBody>
          <a:bodyPr>
            <a:normAutofit lnSpcReduction="10000"/>
          </a:bodyPr>
          <a:lstStyle/>
          <a:p>
            <a:r>
              <a:rPr lang="en-US" dirty="0"/>
              <a:t>In 1945 the original agreement between the Soviet Union and the United States was to</a:t>
            </a:r>
          </a:p>
          <a:p>
            <a:pPr marL="0" indent="0">
              <a:buNone/>
            </a:pPr>
            <a:r>
              <a:rPr lang="en-US" dirty="0"/>
              <a:t>a. keep China out of Korea.</a:t>
            </a:r>
          </a:p>
          <a:p>
            <a:pPr marL="0" indent="0">
              <a:buNone/>
            </a:pPr>
            <a:r>
              <a:rPr lang="en-US" dirty="0"/>
              <a:t>b. let the United Nations decide Korea’s fate.</a:t>
            </a:r>
          </a:p>
          <a:p>
            <a:pPr marL="0" indent="0">
              <a:buNone/>
            </a:pPr>
            <a:r>
              <a:rPr lang="en-US" dirty="0"/>
              <a:t>c. hold elections to reunify Korea.</a:t>
            </a:r>
          </a:p>
          <a:p>
            <a:pPr marL="0" indent="0">
              <a:buNone/>
            </a:pPr>
            <a:r>
              <a:rPr lang="en-US" dirty="0"/>
              <a:t>d. divide Korea permanently at the 38th parallel.</a:t>
            </a:r>
          </a:p>
        </p:txBody>
      </p:sp>
    </p:spTree>
    <p:extLst>
      <p:ext uri="{BB962C8B-B14F-4D97-AF65-F5344CB8AC3E}">
        <p14:creationId xmlns:p14="http://schemas.microsoft.com/office/powerpoint/2010/main" val="34135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a:t>
            </a:r>
            <a:endParaRPr lang="en-US" dirty="0"/>
          </a:p>
        </p:txBody>
      </p:sp>
      <p:pic>
        <p:nvPicPr>
          <p:cNvPr id="4" name="Content Placeholder 3" descr="Screen shot 2015-12-30 at 3.40.55 PM.png"/>
          <p:cNvPicPr>
            <a:picLocks noGrp="1" noChangeAspect="1"/>
          </p:cNvPicPr>
          <p:nvPr>
            <p:ph sz="quarter" idx="1"/>
          </p:nvPr>
        </p:nvPicPr>
        <p:blipFill>
          <a:blip r:embed="rId3">
            <a:extLst>
              <a:ext uri="{28A0092B-C50C-407E-A947-70E740481C1C}">
                <a14:useLocalDpi xmlns:a14="http://schemas.microsoft.com/office/drawing/2010/main" val="0"/>
              </a:ext>
            </a:extLst>
          </a:blip>
          <a:srcRect t="-18913" b="-18913"/>
          <a:stretch>
            <a:fillRect/>
          </a:stretch>
        </p:blipFill>
        <p:spPr/>
      </p:pic>
    </p:spTree>
    <p:extLst>
      <p:ext uri="{BB962C8B-B14F-4D97-AF65-F5344CB8AC3E}">
        <p14:creationId xmlns:p14="http://schemas.microsoft.com/office/powerpoint/2010/main" val="2043939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Objectives/Standards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Students will be able to identify the causes of the Korean War and Cuban Missile crisis.</a:t>
            </a:r>
          </a:p>
          <a:p>
            <a:endParaRPr lang="en-US" dirty="0"/>
          </a:p>
          <a:p>
            <a:endParaRPr lang="en-US" dirty="0" smtClean="0"/>
          </a:p>
          <a:p>
            <a:endParaRPr lang="en-US" dirty="0" smtClean="0"/>
          </a:p>
          <a:p>
            <a:endParaRPr lang="en-US" dirty="0"/>
          </a:p>
          <a:p>
            <a:pPr marL="0" indent="0">
              <a:buNone/>
            </a:pPr>
            <a:r>
              <a:rPr lang="en-US" dirty="0" smtClean="0"/>
              <a:t>W.62 – Describe the Soviet – U.S. competition in Asia with particular attention to the Korean War and Vietnam War.</a:t>
            </a:r>
          </a:p>
          <a:p>
            <a:pPr marL="0" indent="0">
              <a:buNone/>
            </a:pPr>
            <a:endParaRPr lang="en-US" dirty="0"/>
          </a:p>
          <a:p>
            <a:pPr marL="0" indent="0">
              <a:buNone/>
            </a:pPr>
            <a:r>
              <a:rPr lang="en-US" dirty="0" smtClean="0"/>
              <a:t>W.64 – Analyze multiple perspectives on the U.S. and Soviet conflicts involving Latin America, including the </a:t>
            </a:r>
            <a:r>
              <a:rPr lang="en-US" smtClean="0"/>
              <a:t>Cuban Missile </a:t>
            </a:r>
            <a:r>
              <a:rPr lang="en-US" dirty="0" smtClean="0"/>
              <a:t>Crisis.</a:t>
            </a:r>
            <a:endParaRPr lang="en-US" dirty="0"/>
          </a:p>
        </p:txBody>
      </p:sp>
    </p:spTree>
    <p:extLst>
      <p:ext uri="{BB962C8B-B14F-4D97-AF65-F5344CB8AC3E}">
        <p14:creationId xmlns:p14="http://schemas.microsoft.com/office/powerpoint/2010/main" val="4696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p:txBody>
          <a:bodyPr/>
          <a:lstStyle/>
          <a:p>
            <a:r>
              <a:rPr lang="en-US" dirty="0" smtClean="0"/>
              <a:t>As the Cold War b/w the world’s two superpowers – the U.S. and the Soviet Union – grew stronger, the rest of the world started to be divided into two armed camps dependent upon one or the other of these two major powers.</a:t>
            </a:r>
          </a:p>
          <a:p>
            <a:endParaRPr lang="en-US" dirty="0"/>
          </a:p>
          <a:p>
            <a:r>
              <a:rPr lang="en-US" dirty="0" smtClean="0"/>
              <a:t>With their growing nuclear arsenals as well as tension, the U.S. and the Soviet Union literally held the survival of the world in their hands.</a:t>
            </a:r>
            <a:endParaRPr lang="en-US" dirty="0"/>
          </a:p>
        </p:txBody>
      </p:sp>
    </p:spTree>
    <p:extLst>
      <p:ext uri="{BB962C8B-B14F-4D97-AF65-F5344CB8AC3E}">
        <p14:creationId xmlns:p14="http://schemas.microsoft.com/office/powerpoint/2010/main" val="3347447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Proxy Wars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U.S. and </a:t>
            </a:r>
            <a:r>
              <a:rPr lang="en-US" dirty="0"/>
              <a:t>Soviet Union each wanted to make their political and economic systems dominant. </a:t>
            </a:r>
            <a:endParaRPr lang="en-US" dirty="0" smtClean="0"/>
          </a:p>
          <a:p>
            <a:endParaRPr lang="en-US" dirty="0" smtClean="0"/>
          </a:p>
          <a:p>
            <a:r>
              <a:rPr lang="en-US" dirty="0" smtClean="0"/>
              <a:t>They </a:t>
            </a:r>
            <a:r>
              <a:rPr lang="en-US" dirty="0"/>
              <a:t>engaged in </a:t>
            </a:r>
            <a:r>
              <a:rPr lang="en-US" b="1" dirty="0"/>
              <a:t>proxy wars</a:t>
            </a:r>
            <a:r>
              <a:rPr lang="en-US" dirty="0"/>
              <a:t>, each supporting the side with a matching political orientation</a:t>
            </a:r>
            <a:r>
              <a:rPr lang="en-US" dirty="0" smtClean="0"/>
              <a:t>. Proxy wars occur when two powers in conflict use substitutes instead of fighting each other directly.</a:t>
            </a:r>
          </a:p>
          <a:p>
            <a:endParaRPr lang="en-US" dirty="0"/>
          </a:p>
          <a:p>
            <a:r>
              <a:rPr lang="en-US" dirty="0" smtClean="0"/>
              <a:t>Proxy wars were common during the Cold War as the U.S. and Soviet Union never wanted to fight one another on account of MAD. But, both nations were willing to support opposing sides in local wars.</a:t>
            </a:r>
          </a:p>
          <a:p>
            <a:endParaRPr lang="en-US" dirty="0"/>
          </a:p>
          <a:p>
            <a:endParaRPr lang="en-US" dirty="0"/>
          </a:p>
        </p:txBody>
      </p:sp>
    </p:spTree>
    <p:extLst>
      <p:ext uri="{BB962C8B-B14F-4D97-AF65-F5344CB8AC3E}">
        <p14:creationId xmlns:p14="http://schemas.microsoft.com/office/powerpoint/2010/main" val="1929982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Korean War</a:t>
            </a:r>
            <a:endParaRPr lang="en-US" dirty="0"/>
          </a:p>
        </p:txBody>
      </p:sp>
      <p:sp>
        <p:nvSpPr>
          <p:cNvPr id="3" name="Content Placeholder 2"/>
          <p:cNvSpPr>
            <a:spLocks noGrp="1"/>
          </p:cNvSpPr>
          <p:nvPr>
            <p:ph sz="quarter" idx="1"/>
          </p:nvPr>
        </p:nvSpPr>
        <p:spPr/>
        <p:txBody>
          <a:bodyPr>
            <a:normAutofit/>
          </a:bodyPr>
          <a:lstStyle/>
          <a:p>
            <a:r>
              <a:rPr lang="en-US" dirty="0" smtClean="0"/>
              <a:t>After Japan surrendered, the Allies gained control of the Korean Peninsula. </a:t>
            </a:r>
          </a:p>
          <a:p>
            <a:endParaRPr lang="en-US" dirty="0"/>
          </a:p>
          <a:p>
            <a:r>
              <a:rPr lang="en-US" u="sng" dirty="0" smtClean="0"/>
              <a:t>The Soviet Union and U.S. agreed to </a:t>
            </a:r>
            <a:r>
              <a:rPr lang="en-US" u="sng" dirty="0" smtClean="0"/>
              <a:t>temporarily divide </a:t>
            </a:r>
            <a:r>
              <a:rPr lang="en-US" u="sng" dirty="0" smtClean="0"/>
              <a:t>the country in half at the 38</a:t>
            </a:r>
            <a:r>
              <a:rPr lang="en-US" u="sng" baseline="30000" dirty="0" smtClean="0"/>
              <a:t>th</a:t>
            </a:r>
            <a:r>
              <a:rPr lang="en-US" u="sng" dirty="0" smtClean="0"/>
              <a:t> </a:t>
            </a:r>
            <a:r>
              <a:rPr lang="en-US" u="sng" dirty="0" smtClean="0"/>
              <a:t>parallel</a:t>
            </a:r>
            <a:r>
              <a:rPr lang="en-US" dirty="0" smtClean="0"/>
              <a:t>, with hopes of later holding elections to reunify Korea.</a:t>
            </a:r>
            <a:endParaRPr lang="en-US" dirty="0" smtClean="0"/>
          </a:p>
          <a:p>
            <a:endParaRPr lang="en-US" dirty="0"/>
          </a:p>
          <a:p>
            <a:r>
              <a:rPr lang="en-US" u="sng" dirty="0" smtClean="0"/>
              <a:t>The Soviets quickly established a communist government in the North; the U.S. supported the non-communist South</a:t>
            </a:r>
            <a:r>
              <a:rPr lang="en-US" dirty="0" smtClean="0"/>
              <a:t>.   </a:t>
            </a:r>
            <a:endParaRPr lang="en-US" dirty="0"/>
          </a:p>
        </p:txBody>
      </p:sp>
    </p:spTree>
    <p:extLst>
      <p:ext uri="{BB962C8B-B14F-4D97-AF65-F5344CB8AC3E}">
        <p14:creationId xmlns:p14="http://schemas.microsoft.com/office/powerpoint/2010/main" val="3266217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Korean War</a:t>
            </a:r>
            <a:endParaRPr lang="en-US" dirty="0"/>
          </a:p>
        </p:txBody>
      </p:sp>
      <p:sp>
        <p:nvSpPr>
          <p:cNvPr id="3" name="Content Placeholder 2"/>
          <p:cNvSpPr>
            <a:spLocks noGrp="1"/>
          </p:cNvSpPr>
          <p:nvPr>
            <p:ph sz="quarter" idx="1"/>
          </p:nvPr>
        </p:nvSpPr>
        <p:spPr/>
        <p:txBody>
          <a:bodyPr>
            <a:normAutofit lnSpcReduction="10000"/>
          </a:bodyPr>
          <a:lstStyle/>
          <a:p>
            <a:r>
              <a:rPr lang="en-US" u="sng" dirty="0" smtClean="0"/>
              <a:t>In June 1950, the North Koreans invaded South Korea to unite the country under one communist government.</a:t>
            </a:r>
          </a:p>
          <a:p>
            <a:pPr marL="0" indent="0">
              <a:buNone/>
            </a:pPr>
            <a:endParaRPr lang="en-US" dirty="0"/>
          </a:p>
          <a:p>
            <a:r>
              <a:rPr lang="en-US" dirty="0" smtClean="0"/>
              <a:t>**Fearing Communist expansion (containment policy), the U.S. appealed to the UN  for approval to repel the invaders.**</a:t>
            </a:r>
          </a:p>
          <a:p>
            <a:endParaRPr lang="en-US" dirty="0"/>
          </a:p>
          <a:p>
            <a:r>
              <a:rPr lang="en-US" dirty="0" smtClean="0"/>
              <a:t>The UN soon sent a military force with troops from 17 nations to Korea. Most of the troops were from the U.S.</a:t>
            </a:r>
            <a:endParaRPr lang="en-US" dirty="0"/>
          </a:p>
        </p:txBody>
      </p:sp>
    </p:spTree>
    <p:extLst>
      <p:ext uri="{BB962C8B-B14F-4D97-AF65-F5344CB8AC3E}">
        <p14:creationId xmlns:p14="http://schemas.microsoft.com/office/powerpoint/2010/main" val="4221885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Korean War</a:t>
            </a:r>
          </a:p>
        </p:txBody>
      </p:sp>
      <p:pic>
        <p:nvPicPr>
          <p:cNvPr id="4" name="Content Placeholder 3" descr="Screen shot 2015-12-30 at 3.54.30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 t="283"/>
          <a:stretch/>
        </p:blipFill>
        <p:spPr>
          <a:xfrm>
            <a:off x="0" y="1332792"/>
            <a:ext cx="9144000" cy="5525208"/>
          </a:xfrm>
        </p:spPr>
      </p:pic>
    </p:spTree>
    <p:extLst>
      <p:ext uri="{BB962C8B-B14F-4D97-AF65-F5344CB8AC3E}">
        <p14:creationId xmlns:p14="http://schemas.microsoft.com/office/powerpoint/2010/main" val="128508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Korean War</a:t>
            </a:r>
            <a:endParaRPr lang="en-US" dirty="0"/>
          </a:p>
        </p:txBody>
      </p:sp>
      <p:sp>
        <p:nvSpPr>
          <p:cNvPr id="3" name="Content Placeholder 2"/>
          <p:cNvSpPr>
            <a:spLocks noGrp="1"/>
          </p:cNvSpPr>
          <p:nvPr>
            <p:ph sz="quarter" idx="1"/>
          </p:nvPr>
        </p:nvSpPr>
        <p:spPr/>
        <p:txBody>
          <a:bodyPr/>
          <a:lstStyle/>
          <a:p>
            <a:r>
              <a:rPr lang="en-US" dirty="0" smtClean="0"/>
              <a:t>The UN force, led by American general Douglas MacArthur, pushed the NKs out of SK all the way near the Chinese border.</a:t>
            </a:r>
          </a:p>
          <a:p>
            <a:endParaRPr lang="en-US" dirty="0"/>
          </a:p>
          <a:p>
            <a:r>
              <a:rPr lang="en-US" dirty="0" smtClean="0"/>
              <a:t>This alarmed communist China, who sent hundreds of thousands of troops to NK and pushed the UN force back across the 38</a:t>
            </a:r>
            <a:r>
              <a:rPr lang="en-US" baseline="30000" dirty="0" smtClean="0"/>
              <a:t>th</a:t>
            </a:r>
            <a:r>
              <a:rPr lang="en-US" dirty="0" smtClean="0"/>
              <a:t> parallel. </a:t>
            </a:r>
            <a:endParaRPr lang="en-US" dirty="0"/>
          </a:p>
        </p:txBody>
      </p:sp>
    </p:spTree>
    <p:extLst>
      <p:ext uri="{BB962C8B-B14F-4D97-AF65-F5344CB8AC3E}">
        <p14:creationId xmlns:p14="http://schemas.microsoft.com/office/powerpoint/2010/main" val="510174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75</TotalTime>
  <Words>808</Words>
  <Application>Microsoft Macintosh PowerPoint</Application>
  <PresentationFormat>On-screen Show (4:3)</PresentationFormat>
  <Paragraphs>82</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Civic</vt:lpstr>
      <vt:lpstr>Cold War Conflicts</vt:lpstr>
      <vt:lpstr>Starter</vt:lpstr>
      <vt:lpstr>Objectives/Standards</vt:lpstr>
      <vt:lpstr>Background</vt:lpstr>
      <vt:lpstr>Proxy Wars</vt:lpstr>
      <vt:lpstr>The Korean War</vt:lpstr>
      <vt:lpstr>The Korean War</vt:lpstr>
      <vt:lpstr>The Korean War</vt:lpstr>
      <vt:lpstr>The Korean War</vt:lpstr>
      <vt:lpstr>Korean War</vt:lpstr>
      <vt:lpstr>Korean War</vt:lpstr>
      <vt:lpstr>DBQ</vt:lpstr>
      <vt:lpstr>DBQ</vt:lpstr>
      <vt:lpstr>DBQ</vt:lpstr>
      <vt:lpstr>DBQ</vt:lpstr>
      <vt:lpstr>Exit Ticket Questions</vt:lpstr>
      <vt:lpstr>Exit Ticket Questions</vt:lpstr>
    </vt:vector>
  </TitlesOfParts>
  <Company>Germantown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War Conflicts</dc:title>
  <dc:creator>teacher Brooks</dc:creator>
  <cp:lastModifiedBy>teacher Brooks</cp:lastModifiedBy>
  <cp:revision>32</cp:revision>
  <dcterms:created xsi:type="dcterms:W3CDTF">2015-12-30T21:38:32Z</dcterms:created>
  <dcterms:modified xsi:type="dcterms:W3CDTF">2015-12-31T04:15:46Z</dcterms:modified>
</cp:coreProperties>
</file>