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70" r:id="rId11"/>
    <p:sldId id="271" r:id="rId12"/>
    <p:sldId id="269" r:id="rId13"/>
    <p:sldId id="273" r:id="rId14"/>
    <p:sldId id="266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52" autoAdjust="0"/>
  </p:normalViewPr>
  <p:slideViewPr>
    <p:cSldViewPr snapToGrid="0" snapToObjects="1">
      <p:cViewPr>
        <p:scale>
          <a:sx n="68" d="100"/>
          <a:sy n="68" d="100"/>
        </p:scale>
        <p:origin x="-132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A0A2D-BEC2-3C4E-A36B-BE55E1C9FF18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6A27-6D92-4846-9142-80F8BA98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C; 2) A;</a:t>
            </a:r>
            <a:r>
              <a:rPr lang="en-US" baseline="0" dirty="0" smtClean="0"/>
              <a:t>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notice is different about the UN Partition</a:t>
            </a:r>
            <a:r>
              <a:rPr lang="en-US" baseline="0" dirty="0" smtClean="0"/>
              <a:t> Plan and what Israel actual occupies?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[Think aloud: I am first going to look at the colored portion of the map on the left and see what the UN’s plan was. Then, I am going to </a:t>
            </a:r>
            <a:r>
              <a:rPr lang="en-US" baseline="0" dirty="0" smtClean="0"/>
              <a:t>compare (for differences) </a:t>
            </a:r>
            <a:r>
              <a:rPr lang="en-US" baseline="0" dirty="0" smtClean="0"/>
              <a:t>that to the map on the right and see whether Israel occupies areas that they were not supposed to occupy under the UN plan]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3)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2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4)</a:t>
            </a:r>
            <a:r>
              <a:rPr lang="en-US" baseline="0" dirty="0" smtClean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Judaism;</a:t>
            </a:r>
            <a:r>
              <a:rPr lang="en-US" baseline="0" dirty="0" smtClean="0"/>
              <a:t> 34% of the world’s Jewish population lies in Israel.</a:t>
            </a:r>
          </a:p>
          <a:p>
            <a:r>
              <a:rPr lang="en-US" baseline="0" dirty="0" smtClean="0"/>
              <a:t>Answer: Muslim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French mandate:</a:t>
            </a:r>
            <a:r>
              <a:rPr lang="en-US" baseline="0" dirty="0" smtClean="0"/>
              <a:t> Lebanon and Syria; British: Palestine, Iraq, and Jordan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6A27-6D92-4846-9142-80F8BA989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2/9/16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Independence%20and%20Nationalism%20in%20the%20Developing%20World/Lesson%202%20-%20The%20Middle%20East/Holt%20-%20Section%20Summary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</a:p>
          <a:p>
            <a:r>
              <a:rPr lang="en-US" dirty="0" smtClean="0"/>
              <a:t>Lesson 2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838200" y="434186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Israel was established as a Jewish homeland.</a:t>
            </a:r>
            <a:endParaRPr lang="en-US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38200" y="4164182"/>
            <a:ext cx="7467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en-US" dirty="0"/>
              <a:t>In </a:t>
            </a:r>
            <a:r>
              <a:rPr lang="en-US" dirty="0" smtClean="0"/>
              <a:t>1947, after WWII, </a:t>
            </a:r>
            <a:r>
              <a:rPr lang="en-US" dirty="0"/>
              <a:t>the UN drew up a plan to divide the Palestine Mandate into an Arab and a Jewish state. </a:t>
            </a:r>
            <a:endParaRPr lang="en-US" dirty="0" smtClean="0"/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en-US" dirty="0" smtClean="0"/>
              <a:t>Jewish </a:t>
            </a:r>
            <a:r>
              <a:rPr lang="en-US" dirty="0"/>
              <a:t>settlers accepted the plan, but Arab states rejected it.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0" y="1254078"/>
            <a:ext cx="3505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Nazi Holocaust created worldwide support for an independent Jewish state.</a:t>
            </a:r>
          </a:p>
        </p:txBody>
      </p:sp>
      <p:pic>
        <p:nvPicPr>
          <p:cNvPr id="10245" name="Picture 6" descr="WH-Ch31_S4_Israel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" y="1254078"/>
            <a:ext cx="3947214" cy="22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01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7200" y="546939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cs typeface="Arial" charset="0"/>
              </a:rPr>
              <a:t>Israel proclaimed its independence in 1948. </a:t>
            </a: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609600" y="1346287"/>
            <a:ext cx="80010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 typeface="Times" charset="0"/>
              <a:buChar char="•"/>
            </a:pPr>
            <a:r>
              <a:rPr lang="en-US" u="sng" dirty="0" smtClean="0"/>
              <a:t>Some Arab states, believing that all of Palestine belonged to its Arab residents, immediately invaded Israel, launching the first of several Arab-Israeli war</a:t>
            </a:r>
            <a:r>
              <a:rPr lang="en-US" dirty="0" smtClean="0"/>
              <a:t>.</a:t>
            </a:r>
          </a:p>
          <a:p>
            <a:pPr marL="0" indent="0" eaLnBrk="1" hangingPunct="1">
              <a:spcBef>
                <a:spcPct val="50000"/>
              </a:spcBef>
              <a:buSzPct val="120000"/>
            </a:pPr>
            <a:endParaRPr lang="en-US" dirty="0" smtClean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SzPct val="120000"/>
              <a:buFont typeface="Times" charset="0"/>
              <a:buChar char="•"/>
            </a:pPr>
            <a:r>
              <a:rPr lang="en-US" smtClean="0"/>
              <a:t>One </a:t>
            </a:r>
            <a:r>
              <a:rPr lang="en-US" dirty="0" smtClean="0"/>
              <a:t>result of this first Arab-</a:t>
            </a:r>
          </a:p>
          <a:p>
            <a:pPr marL="0" indent="0" eaLnBrk="1" hangingPunct="1">
              <a:lnSpc>
                <a:spcPct val="50000"/>
              </a:lnSpc>
              <a:spcBef>
                <a:spcPct val="50000"/>
              </a:spcBef>
              <a:buSzPct val="120000"/>
            </a:pPr>
            <a:r>
              <a:rPr lang="en-US" dirty="0" smtClean="0"/>
              <a:t>Israeli war was that the Arab</a:t>
            </a:r>
          </a:p>
          <a:p>
            <a:pPr marL="0" indent="0" eaLnBrk="1" hangingPunct="1">
              <a:lnSpc>
                <a:spcPct val="50000"/>
              </a:lnSpc>
              <a:spcBef>
                <a:spcPct val="50000"/>
              </a:spcBef>
              <a:buSzPct val="120000"/>
            </a:pPr>
            <a:r>
              <a:rPr lang="en-US" dirty="0" smtClean="0"/>
              <a:t>State proposed by the UN did</a:t>
            </a:r>
          </a:p>
          <a:p>
            <a:pPr marL="0" indent="0" eaLnBrk="1" hangingPunct="1">
              <a:lnSpc>
                <a:spcPct val="50000"/>
              </a:lnSpc>
              <a:spcBef>
                <a:spcPct val="50000"/>
              </a:spcBef>
              <a:buSzPct val="120000"/>
            </a:pPr>
            <a:r>
              <a:rPr lang="en-US" dirty="0"/>
              <a:t>n</a:t>
            </a:r>
            <a:r>
              <a:rPr lang="en-US" dirty="0" smtClean="0"/>
              <a:t>ot come into existence.</a:t>
            </a:r>
          </a:p>
          <a:p>
            <a:pPr marL="0" indent="0" eaLnBrk="1" hangingPunct="1">
              <a:lnSpc>
                <a:spcPct val="50000"/>
              </a:lnSpc>
              <a:spcBef>
                <a:spcPct val="50000"/>
              </a:spcBef>
              <a:buSzPct val="120000"/>
            </a:pPr>
            <a:endParaRPr lang="en-US" dirty="0"/>
          </a:p>
          <a:p>
            <a:pPr eaLnBrk="1" hangingPunct="1">
              <a:spcBef>
                <a:spcPct val="50000"/>
              </a:spcBef>
              <a:buSzPct val="120000"/>
              <a:buFont typeface="Times" charset="0"/>
              <a:buChar char="•"/>
            </a:pPr>
            <a:r>
              <a:rPr lang="en-US" dirty="0"/>
              <a:t>Arab states attacked several </a:t>
            </a:r>
            <a:br>
              <a:rPr lang="en-US" dirty="0"/>
            </a:br>
            <a:r>
              <a:rPr lang="en-US" dirty="0"/>
              <a:t>more times over the next 25 </a:t>
            </a:r>
            <a:br>
              <a:rPr lang="en-US" dirty="0"/>
            </a:br>
            <a:r>
              <a:rPr lang="en-US" dirty="0"/>
              <a:t>years. Israel won each war </a:t>
            </a:r>
            <a:br>
              <a:rPr lang="en-US" dirty="0"/>
            </a:br>
            <a:r>
              <a:rPr lang="en-US" dirty="0"/>
              <a:t>and gained more territory.</a:t>
            </a:r>
          </a:p>
          <a:p>
            <a:pPr marL="0" indent="0" eaLnBrk="1" hangingPunct="1">
              <a:spcBef>
                <a:spcPct val="50000"/>
              </a:spcBef>
              <a:buSzPct val="120000"/>
            </a:pPr>
            <a:endParaRPr lang="en-US" dirty="0"/>
          </a:p>
        </p:txBody>
      </p:sp>
      <p:pic>
        <p:nvPicPr>
          <p:cNvPr id="11268" name="Picture 9" descr="80630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14" y="2539654"/>
            <a:ext cx="3940534" cy="3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86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4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4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14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4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So, why was Israel founded?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**Israel was founded after WWII to reestablish a Jewish state in the ancient homeland and to provide a safe homeland for Jews who survived the Holocaust.**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2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Arab-Israeli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**Most Middle Eastern countries have refused to recognize Israel’s right to exist.**</a:t>
            </a:r>
          </a:p>
          <a:p>
            <a:endParaRPr lang="en-US" dirty="0"/>
          </a:p>
          <a:p>
            <a:r>
              <a:rPr lang="en-US" dirty="0" smtClean="0"/>
              <a:t>A serious of wars with its neighbors has led to the expansion of Israel, which controls more land than it did in 1948; it has also forced 700,000 </a:t>
            </a:r>
            <a:r>
              <a:rPr lang="en-US" dirty="0"/>
              <a:t>Palestinians from their homes.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**Palestinian Arabs live under Israeli control, another source of tension and conflict in the region.*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2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12-31 at 3.14.0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" r="-1" b="1"/>
          <a:stretch/>
        </p:blipFill>
        <p:spPr>
          <a:xfrm>
            <a:off x="0" y="0"/>
            <a:ext cx="4568445" cy="6857999"/>
          </a:xfrm>
        </p:spPr>
      </p:pic>
      <p:pic>
        <p:nvPicPr>
          <p:cNvPr id="6" name="Content Placeholder 5" descr="Screen shot 2015-12-31 at 3.14.13 PM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" b="3500"/>
          <a:stretch/>
        </p:blipFill>
        <p:spPr>
          <a:xfrm>
            <a:off x="4568445" y="0"/>
            <a:ext cx="4575555" cy="6863849"/>
          </a:xfrm>
        </p:spPr>
      </p:pic>
    </p:spTree>
    <p:extLst>
      <p:ext uri="{BB962C8B-B14F-4D97-AF65-F5344CB8AC3E}">
        <p14:creationId xmlns:p14="http://schemas.microsoft.com/office/powerpoint/2010/main" val="41120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3.22.32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>
          <a:xfrm>
            <a:off x="0" y="0"/>
            <a:ext cx="9107615" cy="6858000"/>
          </a:xfrm>
        </p:spPr>
      </p:pic>
    </p:spTree>
    <p:extLst>
      <p:ext uri="{BB962C8B-B14F-4D97-AF65-F5344CB8AC3E}">
        <p14:creationId xmlns:p14="http://schemas.microsoft.com/office/powerpoint/2010/main" val="127606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</a:t>
            </a:r>
            <a:endParaRPr lang="en-US" dirty="0"/>
          </a:p>
        </p:txBody>
      </p:sp>
      <p:pic>
        <p:nvPicPr>
          <p:cNvPr id="5" name="Content Placeholder 4" descr="Screen shot 2015-12-31 at 3.58.3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3" b="1133"/>
          <a:stretch/>
        </p:blipFill>
        <p:spPr>
          <a:xfrm>
            <a:off x="301625" y="987552"/>
            <a:ext cx="4038600" cy="5870448"/>
          </a:xfrm>
        </p:spPr>
      </p:pic>
      <p:pic>
        <p:nvPicPr>
          <p:cNvPr id="6" name="Content Placeholder 5" descr="Screen shot 2015-12-31 at 3.58.39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7" r="-2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67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/>
              <a:t>S</a:t>
            </a:r>
            <a:r>
              <a:rPr lang="en-US" dirty="0" smtClean="0"/>
              <a:t>ummary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Holt - Middle East Section Summary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Quiz</a:t>
            </a:r>
          </a:p>
        </p:txBody>
      </p:sp>
      <p:pic>
        <p:nvPicPr>
          <p:cNvPr id="5" name="Content Placeholder 4" descr="Screen shot 2015-12-31 at 9.58.03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12" b="-25912"/>
          <a:stretch>
            <a:fillRect/>
          </a:stretch>
        </p:blipFill>
        <p:spPr>
          <a:xfrm>
            <a:off x="301752" y="745067"/>
            <a:ext cx="4038600" cy="5308261"/>
          </a:xfrm>
        </p:spPr>
      </p:pic>
      <p:pic>
        <p:nvPicPr>
          <p:cNvPr id="6" name="Content Placeholder 5" descr="Screen shot 2015-12-31 at 9.58.24 A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17" b="-25617"/>
          <a:stretch>
            <a:fillRect/>
          </a:stretch>
        </p:blipFill>
        <p:spPr>
          <a:xfrm>
            <a:off x="4800600" y="745067"/>
            <a:ext cx="4038600" cy="5308261"/>
          </a:xfrm>
        </p:spPr>
      </p:pic>
    </p:spTree>
    <p:extLst>
      <p:ext uri="{BB962C8B-B14F-4D97-AF65-F5344CB8AC3E}">
        <p14:creationId xmlns:p14="http://schemas.microsoft.com/office/powerpoint/2010/main" val="127302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Quiz</a:t>
            </a:r>
            <a:endParaRPr lang="en-US" dirty="0"/>
          </a:p>
        </p:txBody>
      </p:sp>
      <p:pic>
        <p:nvPicPr>
          <p:cNvPr id="6" name="Content Placeholder 5" descr="Screen shot 2015-12-31 at 2.33.1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3" b="-36587"/>
          <a:stretch/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1354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Quiz Bonus</a:t>
            </a:r>
            <a:endParaRPr lang="en-US" dirty="0"/>
          </a:p>
        </p:txBody>
      </p:sp>
      <p:pic>
        <p:nvPicPr>
          <p:cNvPr id="4" name="Content Placeholder 3" descr="Screen shot 2015-12-31 at 2.33.33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18" b="-53518"/>
          <a:stretch>
            <a:fillRect/>
          </a:stretch>
        </p:blipFill>
        <p:spPr>
          <a:xfrm>
            <a:off x="301752" y="643467"/>
            <a:ext cx="8503920" cy="5455581"/>
          </a:xfrm>
        </p:spPr>
      </p:pic>
    </p:spTree>
    <p:extLst>
      <p:ext uri="{BB962C8B-B14F-4D97-AF65-F5344CB8AC3E}">
        <p14:creationId xmlns:p14="http://schemas.microsoft.com/office/powerpoint/2010/main" val="405068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Objective/Standard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be able to understand the establishment of the State of Israel and its effects.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W.56 – Explain the origins, significance, and effect of the establishment of the State of Israel.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Question: Most citizens of Israel are of what religion?</a:t>
            </a:r>
          </a:p>
          <a:p>
            <a:endParaRPr lang="en-US" dirty="0"/>
          </a:p>
          <a:p>
            <a:r>
              <a:rPr lang="en-US" dirty="0" smtClean="0"/>
              <a:t>Question: The Middle East is mostly what religion?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2-31 at 3.19.0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40" b="-1"/>
          <a:stretch/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66356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867400" y="1316038"/>
            <a:ext cx="2819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/>
              <a:t>Britain and France carved much of the Middle East into </a:t>
            </a:r>
            <a:r>
              <a:rPr lang="en-US" b="1" u="sng" dirty="0"/>
              <a:t>mandates</a:t>
            </a:r>
            <a:r>
              <a:rPr lang="en-US" u="sng" dirty="0"/>
              <a:t> after World War I</a:t>
            </a:r>
            <a:r>
              <a:rPr lang="en-US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During the 1930s and 1940s these became Israel, Iraq, Lebanon, Syria, and Jordan.</a:t>
            </a:r>
          </a:p>
        </p:txBody>
      </p:sp>
      <p:pic>
        <p:nvPicPr>
          <p:cNvPr id="7171" name="Picture 4" descr="WH-Ch31_S4_MiddleEas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5" y="728282"/>
            <a:ext cx="5680645" cy="5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81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In the years between the two world wars, many Jews immigrated to the Palestine Mandate, which was governed by Great Britain</a:t>
            </a:r>
            <a:r>
              <a:rPr lang="en-US" dirty="0"/>
              <a:t> under a League of Nations mandate.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Tensions </a:t>
            </a:r>
            <a:r>
              <a:rPr lang="en-US" dirty="0"/>
              <a:t>between Jews and Arabs increased because the Jews wanted their historic homeland and religious center to become a home for the Jewish people.</a:t>
            </a:r>
          </a:p>
        </p:txBody>
      </p:sp>
    </p:spTree>
    <p:extLst>
      <p:ext uri="{BB962C8B-B14F-4D97-AF65-F5344CB8AC3E}">
        <p14:creationId xmlns:p14="http://schemas.microsoft.com/office/powerpoint/2010/main" val="192397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87</TotalTime>
  <Words>557</Words>
  <Application>Microsoft Macintosh PowerPoint</Application>
  <PresentationFormat>On-screen Show (4:3)</PresentationFormat>
  <Paragraphs>70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The Middle East</vt:lpstr>
      <vt:lpstr>Starter Quiz</vt:lpstr>
      <vt:lpstr>Starter Quiz</vt:lpstr>
      <vt:lpstr>Starter Quiz Bonus</vt:lpstr>
      <vt:lpstr>Objective/Standard</vt:lpstr>
      <vt:lpstr>Israel</vt:lpstr>
      <vt:lpstr>PowerPoint Presentation</vt:lpstr>
      <vt:lpstr>PowerPoint Presentation</vt:lpstr>
      <vt:lpstr>Palestine Mandate</vt:lpstr>
      <vt:lpstr>PowerPoint Presentation</vt:lpstr>
      <vt:lpstr>PowerPoint Presentation</vt:lpstr>
      <vt:lpstr>Question</vt:lpstr>
      <vt:lpstr>Arab-Israeli Dispute</vt:lpstr>
      <vt:lpstr>PowerPoint Presentation</vt:lpstr>
      <vt:lpstr>PowerPoint Presentation</vt:lpstr>
      <vt:lpstr>DBQ</vt:lpstr>
      <vt:lpstr>Section Summary Worksheet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</dc:title>
  <dc:creator>teacher Brooks</dc:creator>
  <cp:lastModifiedBy>teacher Brooks</cp:lastModifiedBy>
  <cp:revision>33</cp:revision>
  <dcterms:created xsi:type="dcterms:W3CDTF">2015-12-31T20:47:33Z</dcterms:created>
  <dcterms:modified xsi:type="dcterms:W3CDTF">2016-02-10T03:04:31Z</dcterms:modified>
</cp:coreProperties>
</file>