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61" r:id="rId7"/>
    <p:sldId id="260" r:id="rId8"/>
    <p:sldId id="262" r:id="rId9"/>
    <p:sldId id="265" r:id="rId10"/>
    <p:sldId id="263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5" autoAdjust="0"/>
  </p:normalViewPr>
  <p:slideViewPr>
    <p:cSldViewPr snapToGrid="0" snapToObjects="1">
      <p:cViewPr>
        <p:scale>
          <a:sx n="72" d="100"/>
          <a:sy n="72" d="100"/>
        </p:scale>
        <p:origin x="-156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6EA0-FA18-4347-B53B-0CCEC83C31A2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431DC-4F5F-DD48-8CD0-15D375E5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31DC-4F5F-DD48-8CD0-15D375E5A1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He is seen as a great leader who brought Iran its current form of government; b.</a:t>
            </a:r>
            <a:r>
              <a:rPr lang="en-US" baseline="0" dirty="0" smtClean="0"/>
              <a:t> that they continue to agree with his views.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31DC-4F5F-DD48-8CD0-15D375E5A1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1) How does the author characterize the shah’s reign?</a:t>
            </a:r>
          </a:p>
          <a:p>
            <a:r>
              <a:rPr lang="en-US" baseline="0" dirty="0" smtClean="0"/>
              <a:t>2) Why does Ware think the shah's government was overthrown.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31DC-4F5F-DD48-8CD0-15D375E5A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31DC-4F5F-DD48-8CD0-15D375E5A1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C283D8-D921-974F-AC7D-D8887F4664D1}" type="datetimeFigureOut">
              <a:rPr lang="en-US" smtClean="0"/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FAA7B7-4AFE-8043-98A3-FDF71E7BA21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Independence%20and%20Nationalism%20in%20the%20Developing%20World/Lesson%202%20-%20The%20Middle%20East/Day%202%20-%20Iran,%20Iraq,%20and%20Afghanistan/Persian%20Gulf%20War-%20Timeline%20of%20Operation%20Desert%20Storm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Independence%20and%20Nationalism%20in%20the%20Developing%20World/Lesson%202%20-%20The%20Middle%20East/Day%202%20-%20Iran,%20Iraq,%20and%20Afghanistan/Ayatullah%20Ruhullah%20Khomeini%20Returns%20Triumphant%20to%20Iran%20-%20February%201,%201979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</a:p>
          <a:p>
            <a:r>
              <a:rPr lang="en-US" dirty="0" smtClean="0"/>
              <a:t>Lesson 2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Iran, Iraq, and Afghanistan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5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1498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In 1979, </a:t>
            </a:r>
            <a:r>
              <a:rPr lang="en-US" b="1" u="sng" dirty="0"/>
              <a:t>an Islamic revolution drove the shah from power</a:t>
            </a:r>
            <a:r>
              <a:rPr lang="en-US" b="1" dirty="0"/>
              <a:t>.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716280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u="sng" dirty="0">
                <a:solidFill>
                  <a:srgbClr val="000000"/>
                </a:solidFill>
              </a:rPr>
              <a:t>It was led by the</a:t>
            </a:r>
            <a:r>
              <a:rPr lang="en-US" b="1" u="sng" dirty="0">
                <a:solidFill>
                  <a:srgbClr val="000000"/>
                </a:solidFill>
              </a:rPr>
              <a:t> Ayatollah </a:t>
            </a:r>
            <a:r>
              <a:rPr lang="en-US" b="1" u="sng" dirty="0" smtClean="0">
                <a:solidFill>
                  <a:srgbClr val="000000"/>
                </a:solidFill>
              </a:rPr>
              <a:t>Khomeini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a religious</a:t>
            </a:r>
            <a:r>
              <a:rPr lang="en-US" dirty="0">
                <a:solidFill>
                  <a:srgbClr val="000000"/>
                </a:solidFill>
              </a:rPr>
              <a:t> leader who condemned Western influence.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u="sng" dirty="0">
                <a:solidFill>
                  <a:srgbClr val="000000"/>
                </a:solidFill>
              </a:rPr>
              <a:t>He set up </a:t>
            </a:r>
            <a:r>
              <a:rPr lang="en-US" u="sng" dirty="0" smtClean="0">
                <a:solidFill>
                  <a:srgbClr val="000000"/>
                </a:solidFill>
              </a:rPr>
              <a:t>and led a theocratic republic </a:t>
            </a:r>
            <a:r>
              <a:rPr lang="en-US" u="sng" dirty="0">
                <a:solidFill>
                  <a:srgbClr val="000000"/>
                </a:solidFill>
              </a:rPr>
              <a:t>based on Islamic </a:t>
            </a:r>
            <a:r>
              <a:rPr lang="en-US" u="sng" dirty="0" smtClean="0">
                <a:solidFill>
                  <a:srgbClr val="000000"/>
                </a:solidFill>
              </a:rPr>
              <a:t>law, enforcing strict religious and social values</a:t>
            </a:r>
            <a:r>
              <a:rPr lang="en-US" dirty="0" smtClean="0">
                <a:solidFill>
                  <a:srgbClr val="000000"/>
                </a:solidFill>
              </a:rPr>
              <a:t>. He </a:t>
            </a:r>
            <a:r>
              <a:rPr lang="en-US" dirty="0">
                <a:solidFill>
                  <a:srgbClr val="000000"/>
                </a:solidFill>
              </a:rPr>
              <a:t>silenced critics in the same manner as the Shah had done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Anti-American feelings erupted when militants took 52 Americans hostage in the US embassy in Tehran. They were held for more than a year.</a:t>
            </a:r>
          </a:p>
        </p:txBody>
      </p:sp>
    </p:spTree>
    <p:extLst>
      <p:ext uri="{BB962C8B-B14F-4D97-AF65-F5344CB8AC3E}">
        <p14:creationId xmlns:p14="http://schemas.microsoft.com/office/powerpoint/2010/main" val="3970266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31 at 4.3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Iran-Iraq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Iraq </a:t>
            </a:r>
            <a:r>
              <a:rPr lang="en-US" u="sng" dirty="0"/>
              <a:t>and Iran have had a long history of disputes fueled by religious differences between </a:t>
            </a:r>
            <a:r>
              <a:rPr lang="en-US" u="sng" dirty="0" smtClean="0"/>
              <a:t>Shia (Iran) </a:t>
            </a:r>
            <a:r>
              <a:rPr lang="en-US" u="sng" dirty="0"/>
              <a:t>and Sunni </a:t>
            </a:r>
            <a:r>
              <a:rPr lang="en-US" u="sng" dirty="0" smtClean="0"/>
              <a:t>Muslims (Iraq)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have also fought over </a:t>
            </a:r>
            <a:r>
              <a:rPr lang="en-US" dirty="0" smtClean="0"/>
              <a:t>territory. </a:t>
            </a:r>
          </a:p>
        </p:txBody>
      </p:sp>
    </p:spTree>
    <p:extLst>
      <p:ext uri="{BB962C8B-B14F-4D97-AF65-F5344CB8AC3E}">
        <p14:creationId xmlns:p14="http://schemas.microsoft.com/office/powerpoint/2010/main" val="27187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*Iran-Iraq War*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1980, </a:t>
            </a:r>
            <a:r>
              <a:rPr lang="en-US" u="sng" dirty="0"/>
              <a:t>Iraqi leader Saddam Hussein launched a brutal war against </a:t>
            </a:r>
            <a:r>
              <a:rPr lang="en-US" u="sng" dirty="0" smtClean="0"/>
              <a:t>Iran over border disputes and b/c Iran’s new government called for revolution of Iraq’s Shiite population.</a:t>
            </a:r>
          </a:p>
          <a:p>
            <a:endParaRPr lang="en-US" u="sng" dirty="0"/>
          </a:p>
          <a:p>
            <a:r>
              <a:rPr lang="en-US" dirty="0" smtClean="0"/>
              <a:t>The war lasted 8 years and killed 500,000 people. Hussein used chemical weapons against Iranian troops.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1988, Iran and Iraq </a:t>
            </a:r>
            <a:r>
              <a:rPr lang="en-US" dirty="0" smtClean="0"/>
              <a:t>agreed to a cease</a:t>
            </a:r>
            <a:r>
              <a:rPr lang="en-US" dirty="0"/>
              <a:t>-</a:t>
            </a:r>
            <a:r>
              <a:rPr lang="en-US" dirty="0" smtClean="0"/>
              <a:t>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8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Saddam Hussein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9802" r="-19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736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*Persian-Gulf War*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Iraq had the largest army in the Arab world during the 90s.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1990, Saddam Hussein sent troops to seize Kuwait, an oil-rich neighbor of Iraq on the Persian Gulf. 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The </a:t>
            </a:r>
            <a:r>
              <a:rPr lang="en-US" u="sng" dirty="0"/>
              <a:t>United States led international forces to free Kuwait, and the allies imposed harsh economic sanctions against Iraq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war is known in the U.S. as </a:t>
            </a:r>
            <a:r>
              <a:rPr lang="en-US" b="1" dirty="0" smtClean="0"/>
              <a:t>Operation Desert Storm.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44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Desert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2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</a:t>
            </a:r>
            <a:endParaRPr lang="en-US" dirty="0"/>
          </a:p>
        </p:txBody>
      </p:sp>
      <p:pic>
        <p:nvPicPr>
          <p:cNvPr id="7" name="Content Placeholder 6" descr="Screen shot 2015-12-31 at 5.33.1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90471" r="-23788" b="-53964"/>
          <a:stretch/>
        </p:blipFill>
        <p:spPr>
          <a:xfrm>
            <a:off x="116963" y="1973215"/>
            <a:ext cx="5543273" cy="4677980"/>
          </a:xfrm>
        </p:spPr>
      </p:pic>
      <p:pic>
        <p:nvPicPr>
          <p:cNvPr id="6" name="Content Placeholder 5" descr="Screen shot 2015-12-31 at 5.32.46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r="17406"/>
          <a:stretch>
            <a:fillRect/>
          </a:stretch>
        </p:blipFill>
        <p:spPr/>
      </p:pic>
      <p:pic>
        <p:nvPicPr>
          <p:cNvPr id="5" name="Picture 4" descr="Screen shot 2015-12-31 at 5.32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371599"/>
            <a:ext cx="4038600" cy="31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</a:t>
            </a:r>
            <a:endParaRPr lang="en-US" dirty="0"/>
          </a:p>
        </p:txBody>
      </p:sp>
      <p:pic>
        <p:nvPicPr>
          <p:cNvPr id="6" name="Content Placeholder 5" descr="Screen shot 2015-12-31 at 5.33.0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"/>
          <a:stretch/>
        </p:blipFill>
        <p:spPr>
          <a:xfrm>
            <a:off x="0" y="1371600"/>
            <a:ext cx="4340352" cy="4770741"/>
          </a:xfrm>
        </p:spPr>
      </p:pic>
      <p:pic>
        <p:nvPicPr>
          <p:cNvPr id="5" name="Content Placeholder 4" descr="Screen shot 2015-12-31 at 5.33.10 PM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4" r="-12086"/>
          <a:stretch/>
        </p:blipFill>
        <p:spPr>
          <a:xfrm>
            <a:off x="3980803" y="1371600"/>
            <a:ext cx="5743731" cy="5486400"/>
          </a:xfrm>
        </p:spPr>
      </p:pic>
    </p:spTree>
    <p:extLst>
      <p:ext uri="{BB962C8B-B14F-4D97-AF65-F5344CB8AC3E}">
        <p14:creationId xmlns:p14="http://schemas.microsoft.com/office/powerpoint/2010/main" val="424750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Content Placeholder 3" descr="Screen shot 2015-12-31 at 5.40.29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5" b="-3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Questions: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1)What</a:t>
            </a:r>
            <a:r>
              <a:rPr lang="en-US" dirty="0"/>
              <a:t> event preceded the return of Ayatollah </a:t>
            </a:r>
            <a:r>
              <a:rPr lang="en-US" dirty="0" smtClean="0"/>
              <a:t>Khomeini</a:t>
            </a:r>
            <a:r>
              <a:rPr lang="en-US" dirty="0"/>
              <a:t> </a:t>
            </a:r>
            <a:r>
              <a:rPr lang="en-US" dirty="0" smtClean="0"/>
              <a:t> to</a:t>
            </a:r>
            <a:r>
              <a:rPr lang="en-US" dirty="0"/>
              <a:t> Iran on February 1, 1979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Describe </a:t>
            </a:r>
            <a:r>
              <a:rPr lang="en-US" dirty="0"/>
              <a:t>the crowds that welcomed Khomeini at his return to Iran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Summarize </a:t>
            </a:r>
            <a:r>
              <a:rPr lang="en-US" dirty="0"/>
              <a:t>the goals Khomeini stated upon his return to Iran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Iran Revolution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5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4" name="Content Placeholder 3" descr="Screen shot 2015-12-31 at 4.54.53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07" r="-69407"/>
          <a:stretch>
            <a:fillRect/>
          </a:stretch>
        </p:blipFill>
        <p:spPr>
          <a:xfrm>
            <a:off x="301752" y="1527047"/>
            <a:ext cx="8503920" cy="4890185"/>
          </a:xfrm>
        </p:spPr>
      </p:pic>
    </p:spTree>
    <p:extLst>
      <p:ext uri="{BB962C8B-B14F-4D97-AF65-F5344CB8AC3E}">
        <p14:creationId xmlns:p14="http://schemas.microsoft.com/office/powerpoint/2010/main" val="22060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5.46.5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56" b="225"/>
          <a:stretch/>
        </p:blipFill>
        <p:spPr>
          <a:xfrm>
            <a:off x="0" y="1"/>
            <a:ext cx="9313782" cy="6858000"/>
          </a:xfrm>
        </p:spPr>
      </p:pic>
    </p:spTree>
    <p:extLst>
      <p:ext uri="{BB962C8B-B14F-4D97-AF65-F5344CB8AC3E}">
        <p14:creationId xmlns:p14="http://schemas.microsoft.com/office/powerpoint/2010/main" val="25025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 The Shah had fled Iran and his government had </a:t>
            </a:r>
            <a:r>
              <a:rPr lang="en-US" dirty="0" smtClean="0"/>
              <a:t> collapsed</a:t>
            </a:r>
            <a:r>
              <a:rPr lang="en-US" dirty="0"/>
              <a:t> just weeks before the return of Khomeini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 The crowds were large and joyous upon the return of their religious leader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 Khomeini stated that he wanted to remove all </a:t>
            </a:r>
            <a:r>
              <a:rPr lang="en-US" dirty="0" smtClean="0"/>
              <a:t> foreign</a:t>
            </a:r>
            <a:r>
              <a:rPr lang="en-US" dirty="0"/>
              <a:t> influence that had supported the Shah and </a:t>
            </a:r>
            <a:r>
              <a:rPr lang="en-US" dirty="0" smtClean="0"/>
              <a:t> destroy any</a:t>
            </a:r>
            <a:r>
              <a:rPr lang="en-US" dirty="0"/>
              <a:t> remaining parts of the Shah's regime.</a:t>
            </a:r>
          </a:p>
        </p:txBody>
      </p:sp>
    </p:spTree>
    <p:extLst>
      <p:ext uri="{BB962C8B-B14F-4D97-AF65-F5344CB8AC3E}">
        <p14:creationId xmlns:p14="http://schemas.microsoft.com/office/powerpoint/2010/main" val="247298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will be able to </a:t>
            </a:r>
          </a:p>
          <a:p>
            <a:pPr marL="0" indent="0">
              <a:buNone/>
            </a:pPr>
            <a:r>
              <a:rPr lang="en-US" dirty="0" smtClean="0"/>
              <a:t>1) Summarize the Iranian Revolution;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2) Understand both the Iran-Iraq War and Persian Gulf War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W.95 – Summarize the Iranian Revolution of 1978 – 1979 after Khomeini.</a:t>
            </a:r>
          </a:p>
          <a:p>
            <a:pPr marL="0" indent="0">
              <a:buNone/>
            </a:pPr>
            <a:r>
              <a:rPr lang="en-US" dirty="0" smtClean="0"/>
              <a:t>W.101 – Explain and discuss the origins of the Persian Gulf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0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1 at 5.46.2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0" y="228600"/>
            <a:ext cx="9144000" cy="6629400"/>
          </a:xfrm>
        </p:spPr>
      </p:pic>
    </p:spTree>
    <p:extLst>
      <p:ext uri="{BB962C8B-B14F-4D97-AF65-F5344CB8AC3E}">
        <p14:creationId xmlns:p14="http://schemas.microsoft.com/office/powerpoint/2010/main" val="423966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257800" y="3733800"/>
            <a:ext cx="3429000" cy="1828800"/>
            <a:chOff x="5076825" y="3657600"/>
            <a:chExt cx="3124200" cy="1828800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076825" y="3657600"/>
              <a:ext cx="3124200" cy="18288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468" name="Text Box 21"/>
            <p:cNvSpPr txBox="1">
              <a:spLocks noChangeArrowheads="1"/>
            </p:cNvSpPr>
            <p:nvPr/>
          </p:nvSpPr>
          <p:spPr bwMode="auto">
            <a:xfrm>
              <a:off x="5153484" y="3849688"/>
              <a:ext cx="2970882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MS P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Iranian nationalists were enraged. Islamic clerics also opposed the shah.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4762500" y="4133850"/>
            <a:ext cx="647700" cy="952500"/>
          </a:xfrm>
          <a:prstGeom prst="rightArrow">
            <a:avLst>
              <a:gd name="adj1" fmla="val 50000"/>
              <a:gd name="adj2" fmla="val 55448"/>
            </a:avLst>
          </a:prstGeom>
          <a:gradFill flip="none" rotWithShape="1">
            <a:gsLst>
              <a:gs pos="0">
                <a:srgbClr val="83D7E5"/>
              </a:gs>
              <a:gs pos="100000">
                <a:srgbClr val="FED273"/>
              </a:gs>
            </a:gsLst>
            <a:lin ang="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3733800"/>
            <a:ext cx="4343400" cy="1828800"/>
            <a:chOff x="457200" y="3657600"/>
            <a:chExt cx="4191000" cy="1828799"/>
          </a:xfrm>
        </p:grpSpPr>
        <p:sp>
          <p:nvSpPr>
            <p:cNvPr id="19465" name="Rectangle 16"/>
            <p:cNvSpPr>
              <a:spLocks noChangeArrowheads="1"/>
            </p:cNvSpPr>
            <p:nvPr/>
          </p:nvSpPr>
          <p:spPr bwMode="auto">
            <a:xfrm>
              <a:off x="457200" y="3657600"/>
              <a:ext cx="4191000" cy="182879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466" name="Text Box 21"/>
            <p:cNvSpPr txBox="1">
              <a:spLocks noChangeArrowheads="1"/>
            </p:cNvSpPr>
            <p:nvPr/>
          </p:nvSpPr>
          <p:spPr bwMode="auto">
            <a:xfrm>
              <a:off x="569021" y="3838575"/>
              <a:ext cx="3967358" cy="143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MS P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The shah, who favored the West, ousted Mosaddeq and gave the oil fields back to Western owners.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2171700" y="3048000"/>
            <a:ext cx="914400" cy="838200"/>
          </a:xfrm>
          <a:prstGeom prst="downArrow">
            <a:avLst>
              <a:gd name="adj1" fmla="val 50000"/>
              <a:gd name="adj2" fmla="val 41035"/>
            </a:avLst>
          </a:prstGeom>
          <a:gradFill flip="none"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  <a:tileRect/>
          </a:gradFill>
          <a:ln w="9525">
            <a:solidFill>
              <a:srgbClr val="666699"/>
            </a:solidFill>
          </a:ln>
          <a:effectLst>
            <a:outerShdw dist="53340" dir="2700000" algn="ctr" rotWithShape="0">
              <a:schemeClr val="bg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62" name="Group 19"/>
          <p:cNvGrpSpPr>
            <a:grpSpLocks/>
          </p:cNvGrpSpPr>
          <p:nvPr/>
        </p:nvGrpSpPr>
        <p:grpSpPr bwMode="auto">
          <a:xfrm>
            <a:off x="457200" y="1828800"/>
            <a:ext cx="8229600" cy="1447800"/>
            <a:chOff x="663" y="1104"/>
            <a:chExt cx="4377" cy="829"/>
          </a:xfrm>
        </p:grpSpPr>
        <p:sp>
          <p:nvSpPr>
            <p:cNvPr id="19463" name="Rectangle 20"/>
            <p:cNvSpPr>
              <a:spLocks noChangeArrowheads="1"/>
            </p:cNvSpPr>
            <p:nvPr/>
          </p:nvSpPr>
          <p:spPr bwMode="auto">
            <a:xfrm>
              <a:off x="663" y="1104"/>
              <a:ext cx="4377" cy="82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Text Box 21"/>
            <p:cNvSpPr txBox="1">
              <a:spLocks noChangeArrowheads="1"/>
            </p:cNvSpPr>
            <p:nvPr/>
          </p:nvSpPr>
          <p:spPr bwMode="auto">
            <a:xfrm>
              <a:off x="720" y="1176"/>
              <a:ext cx="427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MS P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MS Pゴシック" charset="0"/>
                  <a:cs typeface="MS Pゴシック" charset="0"/>
                </a:defRPr>
              </a:lvl9pPr>
            </a:lstStyle>
            <a:p>
              <a:pPr algn="ctr"/>
              <a:r>
                <a:rPr lang="en-US" b="1"/>
                <a:t>Iran</a:t>
              </a:r>
              <a:r>
                <a:rPr lang="ja-JP" altLang="en-US" b="1"/>
                <a:t>’</a:t>
              </a:r>
              <a:r>
                <a:rPr lang="en-US" b="1"/>
                <a:t>s oil made it a focus of Western interest. </a:t>
              </a:r>
              <a:br>
                <a:rPr lang="en-US" b="1"/>
              </a:br>
              <a:r>
                <a:rPr lang="en-US" b="1"/>
                <a:t>In 1951 </a:t>
              </a:r>
              <a:r>
                <a:rPr lang="en-US" b="1">
                  <a:solidFill>
                    <a:srgbClr val="FF0000"/>
                  </a:solidFill>
                  <a:cs typeface="Arial" charset="0"/>
                </a:rPr>
                <a:t>Mohammad Mosaddeq</a:t>
              </a:r>
              <a:r>
                <a:rPr lang="en-US" b="1">
                  <a:cs typeface="Arial" charset="0"/>
                </a:rPr>
                <a:t> became prime minister and tried to nationalize the oil fields.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58531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Oil revenue brought prosperity to </a:t>
            </a:r>
            <a:r>
              <a:rPr lang="en-US" dirty="0" smtClean="0"/>
              <a:t>Iran when the shah, Mohammad Reza Pahlavi, </a:t>
            </a:r>
            <a:r>
              <a:rPr lang="en-US" dirty="0"/>
              <a:t>led the </a:t>
            </a:r>
            <a:r>
              <a:rPr lang="en-US" dirty="0" smtClean="0"/>
              <a:t>country.</a:t>
            </a:r>
          </a:p>
          <a:p>
            <a:endParaRPr lang="en-US" dirty="0"/>
          </a:p>
          <a:p>
            <a:r>
              <a:rPr lang="en-US" u="sng" dirty="0" smtClean="0"/>
              <a:t>The shah had close ties to Western governments </a:t>
            </a:r>
            <a:r>
              <a:rPr lang="en-US" dirty="0" smtClean="0"/>
              <a:t>and oil companies. With their support, Iran westernized and foreign influence grew.</a:t>
            </a:r>
          </a:p>
          <a:p>
            <a:endParaRPr lang="en-US" dirty="0"/>
          </a:p>
          <a:p>
            <a:r>
              <a:rPr lang="en-US" u="sng" dirty="0" smtClean="0"/>
              <a:t>Many </a:t>
            </a:r>
            <a:r>
              <a:rPr lang="en-US" u="sng" dirty="0"/>
              <a:t>Muslims resented the </a:t>
            </a:r>
            <a:r>
              <a:rPr lang="en-US" u="sng" dirty="0" smtClean="0"/>
              <a:t>shah. They believed </a:t>
            </a:r>
            <a:r>
              <a:rPr lang="en-US" u="sng" dirty="0"/>
              <a:t>he had created a society too focused on materialism and too connected to the </a:t>
            </a:r>
            <a:r>
              <a:rPr lang="en-US" u="sng" dirty="0" smtClean="0"/>
              <a:t>West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ext Box 2"/>
          <p:cNvSpPr txBox="1">
            <a:spLocks noChangeArrowheads="1"/>
          </p:cNvSpPr>
          <p:nvPr/>
        </p:nvSpPr>
        <p:spPr bwMode="auto">
          <a:xfrm>
            <a:off x="4648200" y="1919288"/>
            <a:ext cx="3886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>
                <a:cs typeface="Arial" charset="0"/>
              </a:rPr>
              <a:t>He used oil wealth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to build industry and redistributed land.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>
                <a:cs typeface="Arial" charset="0"/>
              </a:rPr>
              <a:t>He continued to Westernize Iran.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>
                <a:cs typeface="Arial" charset="0"/>
              </a:rPr>
              <a:t>His secret police terrorized his critics.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5400000" flipH="1">
            <a:off x="1066800" y="1600200"/>
            <a:ext cx="3048000" cy="3505200"/>
          </a:xfrm>
          <a:prstGeom prst="upArrowCallout">
            <a:avLst>
              <a:gd name="adj1" fmla="val 20843"/>
              <a:gd name="adj2" fmla="val 18875"/>
              <a:gd name="adj3" fmla="val 14684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" y="1966913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cs typeface="Arial" charset="0"/>
              </a:rPr>
              <a:t>Over the following decades Shah Mohammad Reza Pahlavi continued to anger Muslim clerics.</a:t>
            </a:r>
          </a:p>
        </p:txBody>
      </p:sp>
    </p:spTree>
    <p:extLst>
      <p:ext uri="{BB962C8B-B14F-4D97-AF65-F5344CB8AC3E}">
        <p14:creationId xmlns:p14="http://schemas.microsoft.com/office/powerpoint/2010/main" val="192227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shah would repress political expression. Protestors </a:t>
            </a:r>
            <a:r>
              <a:rPr lang="en-US" dirty="0"/>
              <a:t>against the shah often met with censorship, harassment, or illegal detention and torture.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Iranian </a:t>
            </a:r>
            <a:r>
              <a:rPr lang="en-US" dirty="0"/>
              <a:t>intellectuals were unhappy with the shah's repressive policies and began to listen to Ayatollah Khomeini, who had been exiled in 1964 after speaking against the shah.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shah's dependence on the </a:t>
            </a:r>
            <a:r>
              <a:rPr lang="en-US" dirty="0" smtClean="0"/>
              <a:t>US, his </a:t>
            </a:r>
            <a:r>
              <a:rPr lang="en-US" dirty="0"/>
              <a:t>close ties with Israel, and Iran's hostilities with other Muslim Arab states led to unrest and an interest in </a:t>
            </a:r>
            <a:r>
              <a:rPr lang="en-US" dirty="0" smtClean="0"/>
              <a:t>the Ayatollah.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9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86</TotalTime>
  <Words>629</Words>
  <Application>Microsoft Macintosh PowerPoint</Application>
  <PresentationFormat>On-screen Show (4:3)</PresentationFormat>
  <Paragraphs>84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Iran, Iraq, and Afghanistan</vt:lpstr>
      <vt:lpstr>Video</vt:lpstr>
      <vt:lpstr>Responses</vt:lpstr>
      <vt:lpstr>Objectives/Standards</vt:lpstr>
      <vt:lpstr>PowerPoint Presentation</vt:lpstr>
      <vt:lpstr>PowerPoint Presentation</vt:lpstr>
      <vt:lpstr>Iran</vt:lpstr>
      <vt:lpstr>PowerPoint Presentation</vt:lpstr>
      <vt:lpstr>Background</vt:lpstr>
      <vt:lpstr>PowerPoint Presentation</vt:lpstr>
      <vt:lpstr>PowerPoint Presentation</vt:lpstr>
      <vt:lpstr>The Iran-Iraq War</vt:lpstr>
      <vt:lpstr>*Iran-Iraq War*</vt:lpstr>
      <vt:lpstr>Saddam Hussein</vt:lpstr>
      <vt:lpstr>*Persian-Gulf War*</vt:lpstr>
      <vt:lpstr>Video</vt:lpstr>
      <vt:lpstr>DBQ</vt:lpstr>
      <vt:lpstr>DBQ</vt:lpstr>
      <vt:lpstr>Answer</vt:lpstr>
      <vt:lpstr>Exit Ticket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Iran, Iraq, and Afghanistan</dc:title>
  <dc:creator>teacher Brooks</dc:creator>
  <cp:lastModifiedBy>teacher Brooks</cp:lastModifiedBy>
  <cp:revision>25</cp:revision>
  <dcterms:created xsi:type="dcterms:W3CDTF">2015-12-31T22:19:10Z</dcterms:created>
  <dcterms:modified xsi:type="dcterms:W3CDTF">2015-12-31T23:50:19Z</dcterms:modified>
</cp:coreProperties>
</file>