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73" r:id="rId7"/>
    <p:sldId id="260" r:id="rId8"/>
    <p:sldId id="262" r:id="rId9"/>
    <p:sldId id="261" r:id="rId10"/>
    <p:sldId id="264" r:id="rId11"/>
    <p:sldId id="269" r:id="rId12"/>
    <p:sldId id="274" r:id="rId13"/>
    <p:sldId id="265" r:id="rId14"/>
    <p:sldId id="267" r:id="rId15"/>
    <p:sldId id="275" r:id="rId16"/>
    <p:sldId id="276" r:id="rId17"/>
    <p:sldId id="278" r:id="rId18"/>
    <p:sldId id="271" r:id="rId19"/>
    <p:sldId id="282" r:id="rId20"/>
    <p:sldId id="281" r:id="rId21"/>
    <p:sldId id="272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E43F-9ACA-FD41-A227-2523A74A5475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0F58B-14EA-1E48-A093-5E0F8A56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 1) that he believes African nations</a:t>
            </a:r>
            <a:r>
              <a:rPr lang="en-US" baseline="0" dirty="0" smtClean="0"/>
              <a:t> should unite; 2) he thinks economic development is within Africa’s grasp.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Why did Mandela eventually abandon his</a:t>
            </a:r>
            <a:r>
              <a:rPr lang="en-US" baseline="0" dirty="0" smtClean="0"/>
              <a:t> </a:t>
            </a:r>
            <a:r>
              <a:rPr lang="en-US" dirty="0" smtClean="0"/>
              <a:t>tactics of nonviolent protest? (After the government countered his nonviolent methods</a:t>
            </a:r>
            <a:r>
              <a:rPr lang="en-US" baseline="0" dirty="0" smtClean="0"/>
              <a:t> </a:t>
            </a:r>
            <a:r>
              <a:rPr lang="en-US" dirty="0" smtClean="0"/>
              <a:t>with extreme violence in the massacre at Sharpeville, Mandela believed he</a:t>
            </a:r>
            <a:r>
              <a:rPr lang="en-US" baseline="0" dirty="0" smtClean="0"/>
              <a:t> </a:t>
            </a:r>
            <a:r>
              <a:rPr lang="en-US" dirty="0" smtClean="0"/>
              <a:t>had to fight back more aggressively.</a:t>
            </a:r>
          </a:p>
          <a:p>
            <a:pPr marL="228600" indent="-228600">
              <a:buAutoNum type="arabicParenR"/>
            </a:pPr>
            <a:r>
              <a:rPr lang="en-US" dirty="0" smtClean="0"/>
              <a:t>Why is Nelson Mandela considered a</a:t>
            </a:r>
            <a:r>
              <a:rPr lang="en-US" baseline="0" dirty="0" smtClean="0"/>
              <a:t> </a:t>
            </a:r>
            <a:r>
              <a:rPr lang="en-US" dirty="0" smtClean="0"/>
              <a:t>national hero? (</a:t>
            </a:r>
            <a:r>
              <a:rPr lang="en-US" dirty="0" smtClean="0"/>
              <a:t>Answers will vary. Mandela fought long and hard for his ideals. He played a</a:t>
            </a:r>
            <a:r>
              <a:rPr lang="en-US" baseline="0" dirty="0" smtClean="0"/>
              <a:t> </a:t>
            </a:r>
            <a:r>
              <a:rPr lang="en-US" dirty="0" smtClean="0"/>
              <a:t>crucial role in ending apartheid in South Africa)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2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6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</a:t>
            </a:r>
            <a:r>
              <a:rPr lang="en-US" dirty="0" smtClean="0"/>
              <a:t>How do you think African countries gained independence from European colonial governments?</a:t>
            </a:r>
          </a:p>
          <a:p>
            <a:r>
              <a:rPr lang="en-US" dirty="0" smtClean="0"/>
              <a:t>Answer: Possible answer – through protest and rebellion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he may have</a:t>
            </a:r>
            <a:r>
              <a:rPr lang="en-US" baseline="0" dirty="0" smtClean="0"/>
              <a:t> been a hero to Kenyans for his involvement in the independence movement.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Apartheid laws attempted to create a separation b/w whites and nonwhites.</a:t>
            </a:r>
            <a:r>
              <a:rPr lang="en-US" baseline="0" dirty="0" smtClean="0"/>
              <a:t> Interracial marriages were banned; color bans in certain jobs; segregation in education; segregation in government with blacks being banned representation. There were restrictions on African ownership of land and businesses.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end apartheid, South</a:t>
            </a:r>
            <a:r>
              <a:rPr lang="en-US" baseline="0" dirty="0" smtClean="0"/>
              <a:t> Africa was banned from the Olympic games; many entertainers refused to perform there; countries instituted economic sanctions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F58B-14EA-1E48-A093-5E0F8A5666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1/6/16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</a:p>
          <a:p>
            <a:r>
              <a:rPr lang="en-US" dirty="0" smtClean="0"/>
              <a:t>LESSON 3</a:t>
            </a:r>
          </a:p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9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North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Unlike the British, France always had the goal of incorporating their African colonies into France itself.</a:t>
            </a:r>
          </a:p>
          <a:p>
            <a:endParaRPr lang="en-US" dirty="0"/>
          </a:p>
          <a:p>
            <a:r>
              <a:rPr lang="en-US" dirty="0" smtClean="0"/>
              <a:t>After WWII, France tried to pursue that goal. At the same time, France would allow greater African participation in France’s colonial government.</a:t>
            </a:r>
          </a:p>
          <a:p>
            <a:endParaRPr lang="en-US" dirty="0"/>
          </a:p>
          <a:p>
            <a:r>
              <a:rPr lang="en-US" dirty="0" smtClean="0"/>
              <a:t>France eventually gave African leaders the choice b/w remaining tied to France and becoming completely independent. Most wanted independence, which France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7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South Africa received its independence from GB in 1910.</a:t>
            </a:r>
          </a:p>
          <a:p>
            <a:endParaRPr lang="en-US" dirty="0"/>
          </a:p>
          <a:p>
            <a:r>
              <a:rPr lang="en-US" dirty="0" smtClean="0"/>
              <a:t>However, </a:t>
            </a:r>
            <a:r>
              <a:rPr lang="en-US" u="sng" dirty="0" smtClean="0"/>
              <a:t>South Africa was run by </a:t>
            </a:r>
            <a:r>
              <a:rPr lang="en-US" b="1" u="sng" dirty="0" smtClean="0"/>
              <a:t>Afrikaners, </a:t>
            </a:r>
            <a:r>
              <a:rPr lang="en-US" u="sng" dirty="0" smtClean="0"/>
              <a:t>white descendants of the original Dutch settlers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dirty="0" smtClean="0"/>
              <a:t>Nonwhites in South Africa were not free under the Afrikaner government. The government passed restrictive laws meant to limit the freedom of nonwhites.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3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06 at 8.19.40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546" b="-2546"/>
          <a:stretch/>
        </p:blipFill>
        <p:spPr>
          <a:xfrm>
            <a:off x="0" y="-174625"/>
            <a:ext cx="9143999" cy="7207250"/>
          </a:xfrm>
        </p:spPr>
      </p:pic>
    </p:spTree>
    <p:extLst>
      <p:ext uri="{BB962C8B-B14F-4D97-AF65-F5344CB8AC3E}">
        <p14:creationId xmlns:p14="http://schemas.microsoft.com/office/powerpoint/2010/main" val="105195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South Africa, blacks organized against white rule and protested the system of apartheid, which had been made more rigid in the 1950s. </a:t>
            </a:r>
            <a:r>
              <a:rPr lang="en-US" dirty="0" smtClean="0"/>
              <a:t>These </a:t>
            </a:r>
            <a:r>
              <a:rPr lang="en-US" dirty="0"/>
              <a:t>protests were harshly put down by the government.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suppression of a peaceful protest in Sharpeville in 1960 was particularly brutal, with dozens </a:t>
            </a:r>
            <a:r>
              <a:rPr lang="en-US" dirty="0" smtClean="0"/>
              <a:t>killed.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government jailed Nelson Mandela of the African National Congress in 1962.</a:t>
            </a:r>
          </a:p>
        </p:txBody>
      </p:sp>
    </p:spTree>
    <p:extLst>
      <p:ext uri="{BB962C8B-B14F-4D97-AF65-F5344CB8AC3E}">
        <p14:creationId xmlns:p14="http://schemas.microsoft.com/office/powerpoint/2010/main" val="220699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rakesh.jawale\Desktop\HSGEO15_TC_C07_L1_ls04\Imag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-12864"/>
            <a:ext cx="9165435" cy="6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7622143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Verdana" charset="0"/>
              </a:rPr>
              <a:t>Apartheid</a:t>
            </a:r>
          </a:p>
        </p:txBody>
      </p:sp>
      <p:pic>
        <p:nvPicPr>
          <p:cNvPr id="1028" name="Picture 12" descr="lef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1" y="6350583"/>
            <a:ext cx="241496" cy="3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210341" y="2296959"/>
            <a:ext cx="6961957" cy="34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White rule was strengthened in South Africa, with Afrikaners</a:t>
            </a:r>
            <a:r>
              <a:rPr lang="en-US" sz="2100" dirty="0" smtClean="0">
                <a:latin typeface="Verdana" charset="0"/>
                <a:cs typeface="Verdana" charset="0"/>
              </a:rPr>
              <a:t>—descendants </a:t>
            </a:r>
            <a:r>
              <a:rPr lang="en-US" sz="2100" dirty="0">
                <a:latin typeface="Verdana" charset="0"/>
                <a:cs typeface="Verdana" charset="0"/>
              </a:rPr>
              <a:t>of Dutch—ruling government. 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</a:t>
            </a:r>
            <a:r>
              <a:rPr lang="en-US" sz="2100" b="1" dirty="0">
                <a:latin typeface="Verdana" charset="0"/>
                <a:cs typeface="Verdana" charset="0"/>
              </a:rPr>
              <a:t>Apartheid</a:t>
            </a:r>
            <a:r>
              <a:rPr lang="en-US" sz="2100" dirty="0">
                <a:latin typeface="Verdana" charset="0"/>
                <a:cs typeface="Verdana" charset="0"/>
              </a:rPr>
              <a:t> ("apartness") </a:t>
            </a:r>
            <a:r>
              <a:rPr lang="en-US" sz="2100" u="sng" dirty="0">
                <a:latin typeface="Verdana" charset="0"/>
                <a:cs typeface="Verdana" charset="0"/>
              </a:rPr>
              <a:t>was a system </a:t>
            </a:r>
            <a:r>
              <a:rPr lang="en-US" sz="2100" u="sng" dirty="0" smtClean="0">
                <a:latin typeface="Verdana" charset="0"/>
                <a:cs typeface="Verdana" charset="0"/>
              </a:rPr>
              <a:t>of rigid </a:t>
            </a:r>
            <a:r>
              <a:rPr lang="en-US" sz="2100" u="sng" dirty="0">
                <a:latin typeface="Verdana" charset="0"/>
                <a:cs typeface="Verdana" charset="0"/>
              </a:rPr>
              <a:t>racial segregation </a:t>
            </a:r>
            <a:r>
              <a:rPr lang="en-US" sz="2100" u="sng" dirty="0" smtClean="0">
                <a:latin typeface="Verdana" charset="0"/>
                <a:cs typeface="Verdana" charset="0"/>
              </a:rPr>
              <a:t>of nonwhites in </a:t>
            </a:r>
            <a:r>
              <a:rPr lang="en-US" sz="2100" u="sng" dirty="0">
                <a:latin typeface="Verdana" charset="0"/>
                <a:cs typeface="Verdana" charset="0"/>
              </a:rPr>
              <a:t>South Africa</a:t>
            </a:r>
            <a:r>
              <a:rPr lang="en-US" sz="2100" dirty="0">
                <a:latin typeface="Verdana" charset="0"/>
                <a:cs typeface="Verdana" charset="0"/>
              </a:rPr>
              <a:t>.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</a:t>
            </a:r>
            <a:r>
              <a:rPr lang="en-US" sz="2100" dirty="0" smtClean="0">
                <a:latin typeface="Verdana" charset="0"/>
                <a:cs typeface="Verdana" charset="0"/>
              </a:rPr>
              <a:t>In 1912, the </a:t>
            </a:r>
            <a:r>
              <a:rPr lang="en-US" sz="2100" b="1" dirty="0" smtClean="0">
                <a:latin typeface="Verdana" charset="0"/>
                <a:cs typeface="Verdana" charset="0"/>
              </a:rPr>
              <a:t>African </a:t>
            </a:r>
            <a:r>
              <a:rPr lang="en-US" sz="2100" b="1" dirty="0">
                <a:latin typeface="Verdana" charset="0"/>
                <a:cs typeface="Verdana" charset="0"/>
              </a:rPr>
              <a:t>National Congress </a:t>
            </a:r>
            <a:r>
              <a:rPr lang="en-US" sz="2100" dirty="0">
                <a:latin typeface="Verdana" charset="0"/>
                <a:cs typeface="Verdana" charset="0"/>
              </a:rPr>
              <a:t>(ANC) organized black protests against </a:t>
            </a:r>
            <a:r>
              <a:rPr lang="en-US" sz="2100" dirty="0" smtClean="0">
                <a:latin typeface="Verdana" charset="0"/>
                <a:cs typeface="Verdana" charset="0"/>
              </a:rPr>
              <a:t>apartheid.</a:t>
            </a:r>
            <a:endParaRPr lang="en-US" sz="2100" dirty="0">
              <a:latin typeface="Verdana" charset="0"/>
              <a:cs typeface="Verdana" charset="0"/>
            </a:endParaRPr>
          </a:p>
        </p:txBody>
      </p:sp>
      <p:sp>
        <p:nvSpPr>
          <p:cNvPr id="1030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70274" y="1147765"/>
            <a:ext cx="6763330" cy="72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What was apartheid and how did it impact South Africa?</a:t>
            </a:r>
          </a:p>
        </p:txBody>
      </p:sp>
    </p:spTree>
    <p:extLst>
      <p:ext uri="{BB962C8B-B14F-4D97-AF65-F5344CB8AC3E}">
        <p14:creationId xmlns:p14="http://schemas.microsoft.com/office/powerpoint/2010/main" val="51395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ChangeArrowheads="1"/>
          </p:cNvSpPr>
          <p:nvPr/>
        </p:nvSpPr>
        <p:spPr bwMode="auto">
          <a:xfrm>
            <a:off x="457200" y="2133600"/>
            <a:ext cx="8229600" cy="396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graphicFrame>
        <p:nvGraphicFramePr>
          <p:cNvPr id="10251" name="Group 11"/>
          <p:cNvGraphicFramePr>
            <a:graphicFrameLocks noGrp="1"/>
          </p:cNvGraphicFramePr>
          <p:nvPr/>
        </p:nvGraphicFramePr>
        <p:xfrm>
          <a:off x="523875" y="2206625"/>
          <a:ext cx="8086725" cy="3715449"/>
        </p:xfrm>
        <a:graphic>
          <a:graphicData uri="http://schemas.openxmlformats.org/drawingml/2006/table">
            <a:tbl>
              <a:tblPr/>
              <a:tblGrid>
                <a:gridCol w="3057525"/>
                <a:gridCol w="50292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Everyone </a:t>
                      </a:r>
                      <a:b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</a:b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was registered </a:t>
                      </a:r>
                      <a:b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</a:b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by race.</a:t>
                      </a:r>
                    </a:p>
                  </a:txBody>
                  <a:tcPr marT="64008" marB="64008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Black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White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Colored (mixed ancestry)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Asian</a:t>
                      </a: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Blacks were treated like foreigners in their own country.</a:t>
                      </a:r>
                    </a:p>
                  </a:txBody>
                  <a:tcPr marT="64008" marB="64008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Needed permission to travel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Received low wages and inferior schooling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MS Pゴシック" charset="0"/>
                        </a:rPr>
                        <a:t>Could not own land in most areas</a:t>
                      </a: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0" name="TextBox 4"/>
          <p:cNvSpPr txBox="1">
            <a:spLocks noChangeArrowheads="1"/>
          </p:cNvSpPr>
          <p:nvPr/>
        </p:nvSpPr>
        <p:spPr bwMode="auto">
          <a:xfrm>
            <a:off x="838200" y="752475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Under apartheid, a strict set of laws existed.</a:t>
            </a:r>
          </a:p>
        </p:txBody>
      </p:sp>
    </p:spTree>
    <p:extLst>
      <p:ext uri="{BB962C8B-B14F-4D97-AF65-F5344CB8AC3E}">
        <p14:creationId xmlns:p14="http://schemas.microsoft.com/office/powerpoint/2010/main" val="1739919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2160588"/>
            <a:ext cx="3886200" cy="1647825"/>
            <a:chOff x="2544" y="896"/>
            <a:chExt cx="2688" cy="1696"/>
          </a:xfrm>
        </p:grpSpPr>
        <p:sp>
          <p:nvSpPr>
            <p:cNvPr id="837635" name="Rectangle 3"/>
            <p:cNvSpPr>
              <a:spLocks noChangeArrowheads="1"/>
            </p:cNvSpPr>
            <p:nvPr/>
          </p:nvSpPr>
          <p:spPr bwMode="auto">
            <a:xfrm>
              <a:off x="2544" y="896"/>
              <a:ext cx="2688" cy="16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  <a:ea typeface="+mn-ea"/>
              </a:endParaRPr>
            </a:p>
          </p:txBody>
        </p:sp>
        <p:sp>
          <p:nvSpPr>
            <p:cNvPr id="11275" name="Text Box 5"/>
            <p:cNvSpPr txBox="1">
              <a:spLocks noChangeArrowheads="1"/>
            </p:cNvSpPr>
            <p:nvPr/>
          </p:nvSpPr>
          <p:spPr bwMode="auto">
            <a:xfrm>
              <a:off x="2702" y="978"/>
              <a:ext cx="2478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33CC"/>
                  </a:solidFill>
                </a:rPr>
                <a:t>In reality, blacks </a:t>
              </a:r>
              <a:br>
                <a:rPr lang="en-US">
                  <a:solidFill>
                    <a:srgbClr val="0033CC"/>
                  </a:solidFill>
                </a:rPr>
              </a:br>
              <a:r>
                <a:rPr lang="en-US">
                  <a:solidFill>
                    <a:srgbClr val="0033CC"/>
                  </a:solidFill>
                </a:rPr>
                <a:t>were kept uneducated, segregated, and in poverty.</a:t>
              </a:r>
              <a:endParaRPr lang="en-US" b="1">
                <a:solidFill>
                  <a:srgbClr val="0033CC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" y="4330700"/>
            <a:ext cx="8229600" cy="1384300"/>
            <a:chOff x="288" y="3016"/>
            <a:chExt cx="4320" cy="632"/>
          </a:xfrm>
        </p:grpSpPr>
        <p:sp>
          <p:nvSpPr>
            <p:cNvPr id="837638" name="Rectangle 6"/>
            <p:cNvSpPr>
              <a:spLocks noChangeArrowheads="1"/>
            </p:cNvSpPr>
            <p:nvPr/>
          </p:nvSpPr>
          <p:spPr bwMode="auto">
            <a:xfrm>
              <a:off x="288" y="3016"/>
              <a:ext cx="4320" cy="6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  <a:ea typeface="+mn-ea"/>
              </a:endParaRPr>
            </a:p>
          </p:txBody>
        </p:sp>
        <p:sp>
          <p:nvSpPr>
            <p:cNvPr id="11273" name="Text Box 5"/>
            <p:cNvSpPr txBox="1">
              <a:spLocks noChangeArrowheads="1"/>
            </p:cNvSpPr>
            <p:nvPr/>
          </p:nvSpPr>
          <p:spPr bwMode="auto">
            <a:xfrm>
              <a:off x="359" y="3072"/>
              <a:ext cx="4153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dirty="0"/>
                <a:t>The real </a:t>
              </a:r>
              <a:r>
                <a:rPr lang="en-US" u="sng" dirty="0"/>
                <a:t>purpose of apartheid was to keep control and wealth for the white citizens</a:t>
              </a:r>
              <a:r>
                <a:rPr lang="en-US" dirty="0"/>
                <a:t>, who made up just 20 percent of the population.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4038600" y="2374900"/>
            <a:ext cx="914400" cy="1219200"/>
          </a:xfrm>
          <a:prstGeom prst="rightArrow">
            <a:avLst>
              <a:gd name="adj1" fmla="val 50000"/>
              <a:gd name="adj2" fmla="val 50507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711325" y="3708400"/>
            <a:ext cx="1181100" cy="736600"/>
          </a:xfrm>
          <a:prstGeom prst="downArrow">
            <a:avLst>
              <a:gd name="adj1" fmla="val 50000"/>
              <a:gd name="adj2" fmla="val 57507"/>
            </a:avLst>
          </a:prstGeom>
          <a:gradFill rotWithShape="1">
            <a:gsLst>
              <a:gs pos="0">
                <a:srgbClr val="C9C9FF"/>
              </a:gs>
              <a:gs pos="100000">
                <a:srgbClr val="FED273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sp>
        <p:nvSpPr>
          <p:cNvPr id="837642" name="Rectangle 10"/>
          <p:cNvSpPr>
            <a:spLocks noChangeArrowheads="1"/>
          </p:cNvSpPr>
          <p:nvPr/>
        </p:nvSpPr>
        <p:spPr bwMode="auto">
          <a:xfrm>
            <a:off x="457200" y="2159000"/>
            <a:ext cx="3657600" cy="165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565150" y="2260600"/>
            <a:ext cx="3473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1"/>
              <a:t>It was claimed that apartheid allowed each race to develop its own culture. </a:t>
            </a:r>
          </a:p>
        </p:txBody>
      </p:sp>
    </p:spTree>
    <p:extLst>
      <p:ext uri="{BB962C8B-B14F-4D97-AF65-F5344CB8AC3E}">
        <p14:creationId xmlns:p14="http://schemas.microsoft.com/office/powerpoint/2010/main" val="3380450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4800600" y="354013"/>
            <a:ext cx="3581400" cy="40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dirty="0">
                <a:cs typeface="Arial" charset="0"/>
              </a:rPr>
              <a:t>The ANC organized peaceful marches, boycotts, and strikes.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dirty="0" smtClean="0">
                <a:cs typeface="Arial" charset="0"/>
              </a:rPr>
              <a:t>Turning Point: </a:t>
            </a:r>
            <a:r>
              <a:rPr lang="en-US" u="sng" dirty="0" smtClean="0">
                <a:cs typeface="Arial" charset="0"/>
              </a:rPr>
              <a:t>In </a:t>
            </a:r>
            <a:r>
              <a:rPr lang="en-US" u="sng" dirty="0">
                <a:cs typeface="Arial" charset="0"/>
              </a:rPr>
              <a:t>1960, police fired on a peaceful protest in </a:t>
            </a:r>
            <a:r>
              <a:rPr lang="en-US" b="1" u="sng" dirty="0">
                <a:solidFill>
                  <a:srgbClr val="000000"/>
                </a:solidFill>
                <a:cs typeface="Arial" charset="0"/>
              </a:rPr>
              <a:t>Sharpeville</a:t>
            </a:r>
            <a:r>
              <a:rPr lang="en-US" b="1" u="sng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u="sng" dirty="0">
                <a:cs typeface="Arial" charset="0"/>
              </a:rPr>
              <a:t>killing 69 people</a:t>
            </a:r>
            <a:r>
              <a:rPr lang="en-US" dirty="0" smtClean="0">
                <a:cs typeface="Arial" charset="0"/>
              </a:rPr>
              <a:t>. This led to ANC adopting a policy of violent resistance against apartheid. </a:t>
            </a:r>
            <a:endParaRPr lang="en-US" dirty="0">
              <a:cs typeface="Arial" charset="0"/>
            </a:endParaRPr>
          </a:p>
        </p:txBody>
      </p:sp>
      <p:sp>
        <p:nvSpPr>
          <p:cNvPr id="838659" name="AutoShape 3"/>
          <p:cNvSpPr>
            <a:spLocks noChangeArrowheads="1"/>
          </p:cNvSpPr>
          <p:nvPr/>
        </p:nvSpPr>
        <p:spPr bwMode="auto">
          <a:xfrm rot="5400000" flipH="1">
            <a:off x="1638300" y="-342900"/>
            <a:ext cx="1981200" cy="3733800"/>
          </a:xfrm>
          <a:prstGeom prst="upArrowCallout">
            <a:avLst>
              <a:gd name="adj1" fmla="val 27250"/>
              <a:gd name="adj2" fmla="val 30370"/>
              <a:gd name="adj3" fmla="val 22266"/>
              <a:gd name="adj4" fmla="val 8196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565944"/>
            <a:ext cx="2895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Opposition to apartheid was led by the </a:t>
            </a:r>
            <a:r>
              <a:rPr lang="en-US" dirty="0">
                <a:solidFill>
                  <a:srgbClr val="000000"/>
                </a:solidFill>
              </a:rPr>
              <a:t>African National Congress (ANC)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4495800"/>
            <a:ext cx="76962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ANC </a:t>
            </a:r>
            <a:r>
              <a:rPr lang="en-US" dirty="0"/>
              <a:t>leader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Nelson Mandela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was </a:t>
            </a:r>
            <a:r>
              <a:rPr lang="en-US" dirty="0" smtClean="0"/>
              <a:t>jailed for his role against the government. </a:t>
            </a:r>
            <a:r>
              <a:rPr lang="en-US" dirty="0"/>
              <a:t>He became a symbol of the struggle against apartheid.</a:t>
            </a:r>
            <a:endParaRPr lang="en-US" dirty="0">
              <a:solidFill>
                <a:srgbClr val="00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24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Apartheid’s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Mandela spent nearly three decades in </a:t>
            </a:r>
            <a:r>
              <a:rPr lang="en-US" dirty="0" smtClean="0"/>
              <a:t>South African prisons for working </a:t>
            </a:r>
            <a:r>
              <a:rPr lang="en-US" dirty="0"/>
              <a:t>to </a:t>
            </a:r>
            <a:r>
              <a:rPr lang="en-US" dirty="0" smtClean="0"/>
              <a:t>end apartheid as a leader of the ANC. </a:t>
            </a:r>
            <a:r>
              <a:rPr lang="en-US" b="1" u="sng" dirty="0" smtClean="0"/>
              <a:t>Bishop Desmond Tutu </a:t>
            </a:r>
            <a:r>
              <a:rPr lang="en-US" u="sng" dirty="0" smtClean="0"/>
              <a:t>and </a:t>
            </a:r>
            <a:r>
              <a:rPr lang="en-US" u="sng" dirty="0"/>
              <a:t>other prominent South Africans worked to free Mandela and end apartheid</a:t>
            </a:r>
            <a:r>
              <a:rPr lang="en-US" dirty="0"/>
              <a:t>. In 1990, Mandela was finally released from prison.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Under </a:t>
            </a:r>
            <a:r>
              <a:rPr lang="en-US" dirty="0"/>
              <a:t>pressure from </a:t>
            </a:r>
            <a:r>
              <a:rPr lang="en-US" dirty="0" smtClean="0"/>
              <a:t>countries </a:t>
            </a:r>
            <a:r>
              <a:rPr lang="en-US" dirty="0"/>
              <a:t>throughout the world, the South African government began to rescind apartheid laws and agreed to hold democratic elections.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first such democratic election in 1994, </a:t>
            </a:r>
            <a:r>
              <a:rPr lang="en-US" u="sng" dirty="0"/>
              <a:t>Nelson Mandela was elected </a:t>
            </a:r>
            <a:r>
              <a:rPr lang="en-US" u="sng" dirty="0" smtClean="0"/>
              <a:t>president of South Africa.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5730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Nelson Mandela</a:t>
            </a:r>
            <a:endParaRPr lang="en-US" dirty="0"/>
          </a:p>
        </p:txBody>
      </p:sp>
      <p:pic>
        <p:nvPicPr>
          <p:cNvPr id="4" name="Content Placeholder 3" descr="Screen shot 2016-01-06 at 9.43.2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" b="-1"/>
          <a:stretch/>
        </p:blipFill>
        <p:spPr>
          <a:xfrm>
            <a:off x="0" y="987552"/>
            <a:ext cx="9143999" cy="5456102"/>
          </a:xfrm>
        </p:spPr>
      </p:pic>
    </p:spTree>
    <p:extLst>
      <p:ext uri="{BB962C8B-B14F-4D97-AF65-F5344CB8AC3E}">
        <p14:creationId xmlns:p14="http://schemas.microsoft.com/office/powerpoint/2010/main" val="227976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Questions</a:t>
            </a:r>
            <a:endParaRPr lang="en-US" dirty="0"/>
          </a:p>
        </p:txBody>
      </p:sp>
      <p:pic>
        <p:nvPicPr>
          <p:cNvPr id="6" name="Content Placeholder 5" descr="Screen shot 2016-01-05 at 8.31.13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-3970" r="1" b="-13222"/>
          <a:stretch/>
        </p:blipFill>
        <p:spPr>
          <a:xfrm>
            <a:off x="170373" y="1371600"/>
            <a:ext cx="4169852" cy="54864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97552" y="1560599"/>
            <a:ext cx="4038600" cy="4681728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What </a:t>
            </a:r>
            <a:r>
              <a:rPr lang="en-US" dirty="0"/>
              <a:t>can you learn about Kwame </a:t>
            </a:r>
            <a:r>
              <a:rPr lang="en-US" dirty="0" smtClean="0"/>
              <a:t>Nkrumah </a:t>
            </a:r>
            <a:r>
              <a:rPr lang="en-US" dirty="0"/>
              <a:t>by reading this excerpt?</a:t>
            </a:r>
          </a:p>
          <a:p>
            <a:pPr marL="457200" indent="-457200"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does he view Africa’s future?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57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1-06 at 9.3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2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05 at 9.26.2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204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Screen shot 2016-01-06 at 8.39.29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87" b="-46687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86796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Screen shot 2016-01-06 at 8.39.33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852" b="-87558"/>
          <a:stretch/>
        </p:blipFill>
        <p:spPr>
          <a:xfrm>
            <a:off x="301752" y="714375"/>
            <a:ext cx="8503920" cy="5384673"/>
          </a:xfrm>
        </p:spPr>
      </p:pic>
    </p:spTree>
    <p:extLst>
      <p:ext uri="{BB962C8B-B14F-4D97-AF65-F5344CB8AC3E}">
        <p14:creationId xmlns:p14="http://schemas.microsoft.com/office/powerpoint/2010/main" val="26751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will be able to</a:t>
            </a:r>
          </a:p>
          <a:p>
            <a:pPr marL="0" indent="0">
              <a:buNone/>
            </a:pPr>
            <a:r>
              <a:rPr lang="en-US" dirty="0" smtClean="0"/>
              <a:t>1) Understand how many African colonies achieved their independence; and</a:t>
            </a:r>
          </a:p>
          <a:p>
            <a:pPr marL="0" indent="0">
              <a:buNone/>
            </a:pPr>
            <a:r>
              <a:rPr lang="en-US" dirty="0" smtClean="0"/>
              <a:t>2) Understand apartheid in South Africa and its effects.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W.68 – Describe the development and goals of nationalist movements in Africa.</a:t>
            </a:r>
          </a:p>
          <a:p>
            <a:pPr marL="0" indent="0">
              <a:buNone/>
            </a:pPr>
            <a:r>
              <a:rPr lang="en-US" dirty="0" smtClean="0"/>
              <a:t>W.69 – Explain the fight against and dismantling of the apartheid system in South Africa.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4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WWII, almost all countries in Africa gained independence from ruling European powers – Britain, Belgium, Portugal, and France.</a:t>
            </a:r>
          </a:p>
          <a:p>
            <a:endParaRPr lang="en-US" dirty="0"/>
          </a:p>
          <a:p>
            <a:r>
              <a:rPr lang="en-US" dirty="0" smtClean="0"/>
              <a:t>The Charter of the United Nations supported this belief, stating that all colonial peoples should have the right to self-determination.</a:t>
            </a:r>
          </a:p>
          <a:p>
            <a:endParaRPr lang="en-US" dirty="0"/>
          </a:p>
          <a:p>
            <a:r>
              <a:rPr lang="en-US" dirty="0" smtClean="0"/>
              <a:t>In the late 1950s and 1960s, most African nations achieved independence.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05 at 8.55.5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0032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European powers had colonized almost all of Africa </a:t>
            </a:r>
          </a:p>
          <a:p>
            <a:endParaRPr lang="en-US" dirty="0"/>
          </a:p>
          <a:p>
            <a:r>
              <a:rPr lang="en-US" dirty="0" smtClean="0"/>
              <a:t>**Some </a:t>
            </a:r>
            <a:r>
              <a:rPr lang="en-US" u="sng" dirty="0" smtClean="0"/>
              <a:t>causes</a:t>
            </a:r>
            <a:r>
              <a:rPr lang="en-US" dirty="0" smtClean="0"/>
              <a:t> of African independence:</a:t>
            </a:r>
          </a:p>
          <a:p>
            <a:pPr>
              <a:buFontTx/>
              <a:buChar char="-"/>
            </a:pPr>
            <a:r>
              <a:rPr lang="en-US" dirty="0" smtClean="0"/>
              <a:t>WWII weakens European colonial empires;</a:t>
            </a:r>
          </a:p>
          <a:p>
            <a:pPr>
              <a:buFontTx/>
              <a:buChar char="-"/>
            </a:pPr>
            <a:r>
              <a:rPr lang="en-US" dirty="0" smtClean="0"/>
              <a:t>During the decade after WWII, Africans increasingly demand independence;</a:t>
            </a:r>
          </a:p>
          <a:p>
            <a:pPr>
              <a:buFontTx/>
              <a:buChar char="-"/>
            </a:pPr>
            <a:r>
              <a:rPr lang="en-US" dirty="0" smtClean="0"/>
              <a:t>Skilled speakers and organizers lead independence movements; some liberation struggles turn violent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 (West Africa)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 the guidance of Gold Coast nationalist movement leader </a:t>
            </a:r>
            <a:r>
              <a:rPr lang="en-US" b="1" dirty="0" smtClean="0"/>
              <a:t>Kwame Nkrumah</a:t>
            </a:r>
            <a:r>
              <a:rPr lang="en-US" dirty="0" smtClean="0"/>
              <a:t>, </a:t>
            </a:r>
            <a:r>
              <a:rPr lang="en-US" u="sng" dirty="0" smtClean="0"/>
              <a:t>Ghana became the first British colony to gain independence in 1957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Before his leading Ghana to independence, Nkrumah was jailed for leading non-violent strikes and demonstrations against British rule.</a:t>
            </a:r>
          </a:p>
          <a:p>
            <a:endParaRPr lang="en-US" dirty="0" smtClean="0"/>
          </a:p>
          <a:p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191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05 at 8.43.4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" b="-4480"/>
          <a:stretch/>
        </p:blipFill>
        <p:spPr>
          <a:xfrm>
            <a:off x="301625" y="418218"/>
            <a:ext cx="8504238" cy="6439781"/>
          </a:xfrm>
        </p:spPr>
      </p:pic>
    </p:spTree>
    <p:extLst>
      <p:ext uri="{BB962C8B-B14F-4D97-AF65-F5344CB8AC3E}">
        <p14:creationId xmlns:p14="http://schemas.microsoft.com/office/powerpoint/2010/main" val="160508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 (East Africa)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Jomo</a:t>
            </a:r>
            <a:r>
              <a:rPr lang="en-US" b="1" dirty="0" smtClean="0"/>
              <a:t> Kenyatta</a:t>
            </a:r>
            <a:r>
              <a:rPr lang="en-US" dirty="0" smtClean="0"/>
              <a:t> was a leader of Kenya’s nationalist movement, helping Kenya achieve independence from Britain.</a:t>
            </a:r>
          </a:p>
          <a:p>
            <a:endParaRPr lang="en-US" b="1" dirty="0"/>
          </a:p>
          <a:p>
            <a:r>
              <a:rPr lang="en-US" dirty="0" smtClean="0"/>
              <a:t>He would later become Kenya’s first prime minister.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Theme with Great Britain: </a:t>
            </a:r>
            <a:r>
              <a:rPr lang="en-US" u="sng" dirty="0" smtClean="0"/>
              <a:t>GB granted independence to its African colonies after they began nationalist movements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3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132</TotalTime>
  <Words>1048</Words>
  <Application>Microsoft Macintosh PowerPoint</Application>
  <PresentationFormat>On-screen Show (4:3)</PresentationFormat>
  <Paragraphs>110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Africa</vt:lpstr>
      <vt:lpstr>Starter Questions</vt:lpstr>
      <vt:lpstr>Objective</vt:lpstr>
      <vt:lpstr>Main Idea</vt:lpstr>
      <vt:lpstr>PowerPoint Presentation</vt:lpstr>
      <vt:lpstr>African Independence</vt:lpstr>
      <vt:lpstr>Ghana (West Africa)</vt:lpstr>
      <vt:lpstr>PowerPoint Presentation</vt:lpstr>
      <vt:lpstr>Kenya (East Africa)</vt:lpstr>
      <vt:lpstr>French North Africa</vt:lpstr>
      <vt:lpstr>South Africa</vt:lpstr>
      <vt:lpstr>PowerPoint Presentation</vt:lpstr>
      <vt:lpstr>South Africa</vt:lpstr>
      <vt:lpstr>PowerPoint Presentation</vt:lpstr>
      <vt:lpstr>PowerPoint Presentation</vt:lpstr>
      <vt:lpstr>PowerPoint Presentation</vt:lpstr>
      <vt:lpstr>PowerPoint Presentation</vt:lpstr>
      <vt:lpstr>Apartheid’s End</vt:lpstr>
      <vt:lpstr>Nelson Mandela</vt:lpstr>
      <vt:lpstr>PowerPoint Presentation</vt:lpstr>
      <vt:lpstr>PowerPoint Presentation</vt:lpstr>
      <vt:lpstr>Questions</vt:lpstr>
      <vt:lpstr>Questions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teacher Brooks</dc:creator>
  <cp:lastModifiedBy>teacher Brooks</cp:lastModifiedBy>
  <cp:revision>58</cp:revision>
  <dcterms:created xsi:type="dcterms:W3CDTF">2016-01-06T02:17:35Z</dcterms:created>
  <dcterms:modified xsi:type="dcterms:W3CDTF">2016-01-07T03:49:26Z</dcterms:modified>
</cp:coreProperties>
</file>