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72" r:id="rId8"/>
    <p:sldId id="262" r:id="rId9"/>
    <p:sldId id="263" r:id="rId10"/>
    <p:sldId id="273" r:id="rId11"/>
    <p:sldId id="264" r:id="rId12"/>
    <p:sldId id="265" r:id="rId13"/>
    <p:sldId id="266" r:id="rId14"/>
    <p:sldId id="269" r:id="rId15"/>
    <p:sldId id="271" r:id="rId16"/>
    <p:sldId id="274" r:id="rId17"/>
    <p:sldId id="267" r:id="rId18"/>
    <p:sldId id="268"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14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784F0-696E-F246-B625-6C8314B7F513}" type="datetimeFigureOut">
              <a:rPr lang="en-US" smtClean="0"/>
              <a:t>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E1AB6-E966-8441-8F3E-00A24E533AFE}" type="slidenum">
              <a:rPr lang="en-US" smtClean="0"/>
              <a:t>‹#›</a:t>
            </a:fld>
            <a:endParaRPr lang="en-US"/>
          </a:p>
        </p:txBody>
      </p:sp>
    </p:spTree>
    <p:extLst>
      <p:ext uri="{BB962C8B-B14F-4D97-AF65-F5344CB8AC3E}">
        <p14:creationId xmlns:p14="http://schemas.microsoft.com/office/powerpoint/2010/main" val="4153546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Answer: Black</a:t>
            </a:r>
          </a:p>
          <a:p>
            <a:pPr marL="228600" indent="-228600">
              <a:buAutoNum type="arabicParenR"/>
            </a:pPr>
            <a:r>
              <a:rPr lang="en-US" dirty="0" smtClean="0"/>
              <a:t>What challenges do you think South Africans of different races encountered as the country transitioned from minority rule to majority rule? (Students may suggest that black South Africans might have felt the burden of governing, that white South Africans might have felt anxious about their loss of power and might have feared reprisals from the black majority.)</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2</a:t>
            </a:fld>
            <a:endParaRPr lang="en-US"/>
          </a:p>
        </p:txBody>
      </p:sp>
    </p:spTree>
    <p:extLst>
      <p:ext uri="{BB962C8B-B14F-4D97-AF65-F5344CB8AC3E}">
        <p14:creationId xmlns:p14="http://schemas.microsoft.com/office/powerpoint/2010/main" val="387464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A democratic and free society in</a:t>
            </a:r>
            <a:r>
              <a:rPr lang="en-US" baseline="0" dirty="0" smtClean="0"/>
              <a:t> which people of all races have equal opportunities.</a:t>
            </a:r>
          </a:p>
          <a:p>
            <a:pPr marL="228600" indent="-228600">
              <a:buAutoNum type="arabicParenR"/>
            </a:pPr>
            <a:r>
              <a:rPr lang="en-US" baseline="0" dirty="0" smtClean="0"/>
              <a:t>He probably inspired followers with his dedication. </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4</a:t>
            </a:fld>
            <a:endParaRPr lang="en-US"/>
          </a:p>
        </p:txBody>
      </p:sp>
    </p:spTree>
    <p:extLst>
      <p:ext uri="{BB962C8B-B14F-4D97-AF65-F5344CB8AC3E}">
        <p14:creationId xmlns:p14="http://schemas.microsoft.com/office/powerpoint/2010/main" val="219455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Democracy is the opposite of a one-party system</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8</a:t>
            </a:fld>
            <a:endParaRPr lang="en-US"/>
          </a:p>
        </p:txBody>
      </p:sp>
    </p:spTree>
    <p:extLst>
      <p:ext uri="{BB962C8B-B14F-4D97-AF65-F5344CB8AC3E}">
        <p14:creationId xmlns:p14="http://schemas.microsoft.com/office/powerpoint/2010/main" val="328179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Describes the Rwandan</a:t>
            </a:r>
            <a:r>
              <a:rPr lang="en-US" baseline="0" dirty="0" smtClean="0"/>
              <a:t> genocide (estimated that </a:t>
            </a:r>
            <a:r>
              <a:rPr lang="en-US" baseline="0" dirty="0" smtClean="0"/>
              <a:t>800k Rwandans slaughtered </a:t>
            </a:r>
            <a:r>
              <a:rPr lang="en-US" baseline="0" dirty="0" smtClean="0"/>
              <a:t>over a 100-day period)</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10</a:t>
            </a:fld>
            <a:endParaRPr lang="en-US"/>
          </a:p>
        </p:txBody>
      </p:sp>
    </p:spTree>
    <p:extLst>
      <p:ext uri="{BB962C8B-B14F-4D97-AF65-F5344CB8AC3E}">
        <p14:creationId xmlns:p14="http://schemas.microsoft.com/office/powerpoint/2010/main" val="328747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Answers: many deaths;</a:t>
            </a:r>
            <a:r>
              <a:rPr lang="en-US" baseline="0" dirty="0" smtClean="0"/>
              <a:t> leaves children orphaned; makes people fearful</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13</a:t>
            </a:fld>
            <a:endParaRPr lang="en-US"/>
          </a:p>
        </p:txBody>
      </p:sp>
    </p:spTree>
    <p:extLst>
      <p:ext uri="{BB962C8B-B14F-4D97-AF65-F5344CB8AC3E}">
        <p14:creationId xmlns:p14="http://schemas.microsoft.com/office/powerpoint/2010/main" val="256662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Rival ethnic groups would compete for control;</a:t>
            </a:r>
            <a:r>
              <a:rPr lang="en-US" baseline="0" dirty="0" smtClean="0"/>
              <a:t> colonies had been divided without regard to cultures or ethnic groups</a:t>
            </a:r>
          </a:p>
          <a:p>
            <a:pPr marL="228600" indent="-228600">
              <a:buAutoNum type="arabicParenR"/>
            </a:pPr>
            <a:r>
              <a:rPr lang="en-US" baseline="0" dirty="0" smtClean="0"/>
              <a:t>Few exports supported their economies </a:t>
            </a:r>
          </a:p>
          <a:p>
            <a:pPr marL="228600" indent="-228600">
              <a:buAutoNum type="arabicParenR"/>
            </a:pPr>
            <a:r>
              <a:rPr lang="en-US" baseline="0" dirty="0" smtClean="0"/>
              <a:t>False</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15</a:t>
            </a:fld>
            <a:endParaRPr lang="en-US"/>
          </a:p>
        </p:txBody>
      </p:sp>
    </p:spTree>
    <p:extLst>
      <p:ext uri="{BB962C8B-B14F-4D97-AF65-F5344CB8AC3E}">
        <p14:creationId xmlns:p14="http://schemas.microsoft.com/office/powerpoint/2010/main" val="378022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say that a</a:t>
            </a:r>
            <a:r>
              <a:rPr lang="en-US" baseline="0" dirty="0" smtClean="0"/>
              <a:t> </a:t>
            </a:r>
            <a:r>
              <a:rPr lang="en-US" dirty="0" smtClean="0"/>
              <a:t>possible solution was redrawing borders with consideration for ethnic homelands.</a:t>
            </a:r>
            <a:endParaRPr lang="en-US" dirty="0"/>
          </a:p>
        </p:txBody>
      </p:sp>
      <p:sp>
        <p:nvSpPr>
          <p:cNvPr id="4" name="Slide Number Placeholder 3"/>
          <p:cNvSpPr>
            <a:spLocks noGrp="1"/>
          </p:cNvSpPr>
          <p:nvPr>
            <p:ph type="sldNum" sz="quarter" idx="10"/>
          </p:nvPr>
        </p:nvSpPr>
        <p:spPr/>
        <p:txBody>
          <a:bodyPr/>
          <a:lstStyle/>
          <a:p>
            <a:fld id="{B58E1AB6-E966-8441-8F3E-00A24E533AFE}" type="slidenum">
              <a:rPr lang="en-US" smtClean="0"/>
              <a:t>16</a:t>
            </a:fld>
            <a:endParaRPr lang="en-US"/>
          </a:p>
        </p:txBody>
      </p:sp>
    </p:spTree>
    <p:extLst>
      <p:ext uri="{BB962C8B-B14F-4D97-AF65-F5344CB8AC3E}">
        <p14:creationId xmlns:p14="http://schemas.microsoft.com/office/powerpoint/2010/main" val="22032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2BAE4E7-7CCE-E64F-B302-E73CD344D0C4}" type="datetimeFigureOut">
              <a:rPr lang="en-US" smtClean="0"/>
              <a:t>1/7/16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BC3017-60BA-454D-84E0-3333CE63948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BAE4E7-7CCE-E64F-B302-E73CD344D0C4}"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C3017-60BA-454D-84E0-3333CE6394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6BC3017-60BA-454D-84E0-3333CE63948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BAE4E7-7CCE-E64F-B302-E73CD344D0C4}"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2BAE4E7-7CCE-E64F-B302-E73CD344D0C4}"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6BC3017-60BA-454D-84E0-3333CE63948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2BAE4E7-7CCE-E64F-B302-E73CD344D0C4}" type="datetimeFigureOut">
              <a:rPr lang="en-US" smtClean="0"/>
              <a:t>1/7/16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BC3017-60BA-454D-84E0-3333CE63948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2BAE4E7-7CCE-E64F-B302-E73CD344D0C4}"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C3017-60BA-454D-84E0-3333CE63948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2BAE4E7-7CCE-E64F-B302-E73CD344D0C4}" type="datetimeFigureOut">
              <a:rPr lang="en-US" smtClean="0"/>
              <a:t>1/7/16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6BC3017-60BA-454D-84E0-3333CE63948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BAE4E7-7CCE-E64F-B302-E73CD344D0C4}" type="datetimeFigureOut">
              <a:rPr lang="en-US" smtClean="0"/>
              <a:t>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6BC3017-60BA-454D-84E0-3333CE6394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2BAE4E7-7CCE-E64F-B302-E73CD344D0C4}" type="datetimeFigureOut">
              <a:rPr lang="en-US" smtClean="0"/>
              <a:t>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BC3017-60BA-454D-84E0-3333CE6394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BC3017-60BA-454D-84E0-3333CE63948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2BAE4E7-7CCE-E64F-B302-E73CD344D0C4}" type="datetimeFigureOut">
              <a:rPr lang="en-US" smtClean="0"/>
              <a:t>1/7/16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6BC3017-60BA-454D-84E0-3333CE63948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2BAE4E7-7CCE-E64F-B302-E73CD344D0C4}" type="datetimeFigureOut">
              <a:rPr lang="en-US" smtClean="0"/>
              <a:t>1/7/16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2BAE4E7-7CCE-E64F-B302-E73CD344D0C4}" type="datetimeFigureOut">
              <a:rPr lang="en-US" smtClean="0"/>
              <a:t>1/7/16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BC3017-60BA-454D-84E0-3333CE63948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19</a:t>
            </a:r>
          </a:p>
          <a:p>
            <a:r>
              <a:rPr lang="en-US" dirty="0" smtClean="0"/>
              <a:t>Lesson 3</a:t>
            </a:r>
          </a:p>
          <a:p>
            <a:r>
              <a:rPr lang="en-US" dirty="0" smtClean="0"/>
              <a:t>Day 2</a:t>
            </a:r>
            <a:endParaRPr lang="en-US" dirty="0"/>
          </a:p>
        </p:txBody>
      </p:sp>
      <p:sp>
        <p:nvSpPr>
          <p:cNvPr id="2" name="Title 1"/>
          <p:cNvSpPr>
            <a:spLocks noGrp="1"/>
          </p:cNvSpPr>
          <p:nvPr>
            <p:ph type="ctrTitle"/>
          </p:nvPr>
        </p:nvSpPr>
        <p:spPr/>
        <p:txBody>
          <a:bodyPr/>
          <a:lstStyle/>
          <a:p>
            <a:r>
              <a:rPr lang="en-US" dirty="0" smtClean="0"/>
              <a:t>Post-Colonial Africa</a:t>
            </a:r>
            <a:endParaRPr lang="en-US" dirty="0"/>
          </a:p>
        </p:txBody>
      </p:sp>
    </p:spTree>
    <p:extLst>
      <p:ext uri="{BB962C8B-B14F-4D97-AF65-F5344CB8AC3E}">
        <p14:creationId xmlns:p14="http://schemas.microsoft.com/office/powerpoint/2010/main" val="7584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Question</a:t>
            </a:r>
            <a:endParaRPr lang="en-US" dirty="0"/>
          </a:p>
        </p:txBody>
      </p:sp>
      <p:pic>
        <p:nvPicPr>
          <p:cNvPr id="7" name="Content Placeholder 6" descr="Screen shot 2016-01-06 at 9.50.07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594" b="1"/>
          <a:stretch/>
        </p:blipFill>
        <p:spPr>
          <a:xfrm>
            <a:off x="0" y="-246452"/>
            <a:ext cx="4568446" cy="7104452"/>
          </a:xfrm>
        </p:spPr>
      </p:pic>
      <p:pic>
        <p:nvPicPr>
          <p:cNvPr id="8" name="Content Placeholder 7" descr="Screen shot 2016-01-06 at 9.50.15 PM.png"/>
          <p:cNvPicPr>
            <a:picLocks noGrp="1" noChangeAspect="1"/>
          </p:cNvPicPr>
          <p:nvPr>
            <p:ph sz="half" idx="2"/>
          </p:nvPr>
        </p:nvPicPr>
        <p:blipFill>
          <a:blip r:embed="rId4">
            <a:extLst>
              <a:ext uri="{28A0092B-C50C-407E-A947-70E740481C1C}">
                <a14:useLocalDpi xmlns:a14="http://schemas.microsoft.com/office/drawing/2010/main" val="0"/>
              </a:ext>
            </a:extLst>
          </a:blip>
          <a:srcRect t="-31585" b="-31585"/>
          <a:stretch>
            <a:fillRect/>
          </a:stretch>
        </p:blipFill>
        <p:spPr>
          <a:xfrm>
            <a:off x="4800600" y="1371600"/>
            <a:ext cx="4038600" cy="5642802"/>
          </a:xfrm>
        </p:spPr>
      </p:pic>
    </p:spTree>
    <p:extLst>
      <p:ext uri="{BB962C8B-B14F-4D97-AF65-F5344CB8AC3E}">
        <p14:creationId xmlns:p14="http://schemas.microsoft.com/office/powerpoint/2010/main" val="160860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Struggling Economies</a:t>
            </a:r>
            <a:endParaRPr lang="en-US" dirty="0"/>
          </a:p>
        </p:txBody>
      </p:sp>
      <p:sp>
        <p:nvSpPr>
          <p:cNvPr id="3" name="Content Placeholder 2"/>
          <p:cNvSpPr>
            <a:spLocks noGrp="1"/>
          </p:cNvSpPr>
          <p:nvPr>
            <p:ph sz="quarter" idx="1"/>
          </p:nvPr>
        </p:nvSpPr>
        <p:spPr/>
        <p:txBody>
          <a:bodyPr>
            <a:normAutofit/>
          </a:bodyPr>
          <a:lstStyle/>
          <a:p>
            <a:r>
              <a:rPr lang="en-US" dirty="0" smtClean="0"/>
              <a:t>After independence, </a:t>
            </a:r>
            <a:r>
              <a:rPr lang="en-US" u="sng" dirty="0" smtClean="0"/>
              <a:t>the economies of most African nations were weak b/c they depended on only one or two exports for their support</a:t>
            </a:r>
            <a:r>
              <a:rPr lang="en-US" dirty="0" smtClean="0"/>
              <a:t>, leading to an economic dependence on financial aid from developed countries.</a:t>
            </a:r>
            <a:endParaRPr lang="en-US" u="sng" dirty="0" smtClean="0"/>
          </a:p>
          <a:p>
            <a:endParaRPr lang="en-US" dirty="0"/>
          </a:p>
          <a:p>
            <a:r>
              <a:rPr lang="en-US" dirty="0" smtClean="0"/>
              <a:t>African nations were not industrialized; they depended on farming or mining of raw materials. Ghana depended on coco, and Nigeria, on </a:t>
            </a:r>
            <a:r>
              <a:rPr lang="en-US" smtClean="0"/>
              <a:t>oil.</a:t>
            </a:r>
            <a:endParaRPr lang="en-US" dirty="0" smtClean="0"/>
          </a:p>
        </p:txBody>
      </p:sp>
    </p:spTree>
    <p:extLst>
      <p:ext uri="{BB962C8B-B14F-4D97-AF65-F5344CB8AC3E}">
        <p14:creationId xmlns:p14="http://schemas.microsoft.com/office/powerpoint/2010/main" val="129397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a:t>
            </a:r>
            <a:endParaRPr lang="en-US" dirty="0"/>
          </a:p>
        </p:txBody>
      </p:sp>
      <p:sp>
        <p:nvSpPr>
          <p:cNvPr id="3" name="Content Placeholder 2"/>
          <p:cNvSpPr>
            <a:spLocks noGrp="1"/>
          </p:cNvSpPr>
          <p:nvPr>
            <p:ph sz="quarter" idx="1"/>
          </p:nvPr>
        </p:nvSpPr>
        <p:spPr/>
        <p:txBody>
          <a:bodyPr/>
          <a:lstStyle/>
          <a:p>
            <a:r>
              <a:rPr lang="en-US" u="sng" dirty="0" smtClean="0"/>
              <a:t>African nations have also been challenged by disease</a:t>
            </a:r>
            <a:r>
              <a:rPr lang="en-US" dirty="0" smtClean="0"/>
              <a:t>.</a:t>
            </a:r>
          </a:p>
          <a:p>
            <a:endParaRPr lang="en-US" dirty="0"/>
          </a:p>
          <a:p>
            <a:r>
              <a:rPr lang="en-US" dirty="0" smtClean="0"/>
              <a:t>Malaria is the number one killer in Africa today.</a:t>
            </a:r>
          </a:p>
          <a:p>
            <a:endParaRPr lang="en-US" dirty="0" smtClean="0"/>
          </a:p>
          <a:p>
            <a:r>
              <a:rPr lang="en-US" dirty="0"/>
              <a:t>Diseases such as AIDS have seriously impacted African societies, with countries' lack of resources hampering efforts to deal with them. Among the regions of the world, Africa has been particularly hard hit by HIV and AIDS</a:t>
            </a:r>
            <a:r>
              <a:rPr lang="en-US" dirty="0" smtClean="0"/>
              <a:t>.</a:t>
            </a:r>
            <a:endParaRPr lang="en-US" dirty="0"/>
          </a:p>
        </p:txBody>
      </p:sp>
    </p:spTree>
    <p:extLst>
      <p:ext uri="{BB962C8B-B14F-4D97-AF65-F5344CB8AC3E}">
        <p14:creationId xmlns:p14="http://schemas.microsoft.com/office/powerpoint/2010/main" val="395658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4" name="Content Placeholder 3" descr="Screen shot 2016-01-06 at 9.28.0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52093" t="-647" r="-42804" b="-6149"/>
          <a:stretch/>
        </p:blipFill>
        <p:spPr>
          <a:xfrm>
            <a:off x="-287867" y="1270000"/>
            <a:ext cx="9431867" cy="5587999"/>
          </a:xfrm>
        </p:spPr>
      </p:pic>
    </p:spTree>
    <p:extLst>
      <p:ext uri="{BB962C8B-B14F-4D97-AF65-F5344CB8AC3E}">
        <p14:creationId xmlns:p14="http://schemas.microsoft.com/office/powerpoint/2010/main" val="54415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1-06 at 9.19.11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95" t="-1" b="-1"/>
          <a:stretch/>
        </p:blipFill>
        <p:spPr>
          <a:xfrm>
            <a:off x="-118532" y="0"/>
            <a:ext cx="9262532" cy="6858000"/>
          </a:xfrm>
        </p:spPr>
      </p:pic>
    </p:spTree>
    <p:extLst>
      <p:ext uri="{BB962C8B-B14F-4D97-AF65-F5344CB8AC3E}">
        <p14:creationId xmlns:p14="http://schemas.microsoft.com/office/powerpoint/2010/main" val="345139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normAutofit lnSpcReduction="10000"/>
          </a:bodyPr>
          <a:lstStyle/>
          <a:p>
            <a:pPr marL="514350" indent="-514350">
              <a:buAutoNum type="arabicParenR"/>
            </a:pPr>
            <a:r>
              <a:rPr lang="en-US" dirty="0" smtClean="0"/>
              <a:t>Why were civil wars common in post-colonial Africa?</a:t>
            </a:r>
          </a:p>
          <a:p>
            <a:pPr marL="0" indent="0">
              <a:buNone/>
            </a:pPr>
            <a:endParaRPr lang="en-US" dirty="0" smtClean="0"/>
          </a:p>
          <a:p>
            <a:pPr marL="514350" indent="-514350">
              <a:buAutoNum type="arabicParenR"/>
            </a:pPr>
            <a:endParaRPr lang="en-US" dirty="0"/>
          </a:p>
          <a:p>
            <a:pPr marL="514350" indent="-514350">
              <a:buAutoNum type="arabicParenR"/>
            </a:pPr>
            <a:r>
              <a:rPr lang="en-US" dirty="0" smtClean="0"/>
              <a:t>What caused African economies to struggle and depend on outside aid?</a:t>
            </a:r>
          </a:p>
          <a:p>
            <a:pPr marL="514350" indent="-514350">
              <a:buAutoNum type="arabicParenR"/>
            </a:pPr>
            <a:endParaRPr lang="en-US" dirty="0"/>
          </a:p>
          <a:p>
            <a:pPr marL="514350" indent="-514350">
              <a:buAutoNum type="arabicParenR"/>
            </a:pPr>
            <a:r>
              <a:rPr lang="en-US" dirty="0" smtClean="0"/>
              <a:t>True </a:t>
            </a:r>
            <a:r>
              <a:rPr lang="en-US" dirty="0"/>
              <a:t>or False</a:t>
            </a:r>
            <a:r>
              <a:rPr lang="en-US" dirty="0" smtClean="0"/>
              <a:t>: By </a:t>
            </a:r>
            <a:r>
              <a:rPr lang="en-US" dirty="0"/>
              <a:t>the end of the 1960s, almost all independent African countries </a:t>
            </a:r>
            <a:r>
              <a:rPr lang="en-US" dirty="0" smtClean="0"/>
              <a:t>had adopted </a:t>
            </a:r>
            <a:r>
              <a:rPr lang="en-US" dirty="0"/>
              <a:t>multi-party systems</a:t>
            </a:r>
            <a:r>
              <a:rPr lang="en-US" dirty="0" smtClean="0"/>
              <a:t>.</a:t>
            </a:r>
            <a:endParaRPr lang="en-US" dirty="0"/>
          </a:p>
        </p:txBody>
      </p:sp>
    </p:spTree>
    <p:extLst>
      <p:ext uri="{BB962C8B-B14F-4D97-AF65-F5344CB8AC3E}">
        <p14:creationId xmlns:p14="http://schemas.microsoft.com/office/powerpoint/2010/main" val="101508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How do you think the ethnic conflicts could have been avoided in post-colonial Africa</a:t>
            </a:r>
            <a:endParaRPr lang="en-US" dirty="0"/>
          </a:p>
        </p:txBody>
      </p:sp>
    </p:spTree>
    <p:extLst>
      <p:ext uri="{BB962C8B-B14F-4D97-AF65-F5344CB8AC3E}">
        <p14:creationId xmlns:p14="http://schemas.microsoft.com/office/powerpoint/2010/main" val="232420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Content Placeholder 3" descr="Screen shot 2016-01-06 at 8.54.00 PM.png"/>
          <p:cNvPicPr>
            <a:picLocks noGrp="1" noChangeAspect="1"/>
          </p:cNvPicPr>
          <p:nvPr>
            <p:ph sz="quarter" idx="1"/>
          </p:nvPr>
        </p:nvPicPr>
        <p:blipFill>
          <a:blip r:embed="rId2">
            <a:extLst>
              <a:ext uri="{28A0092B-C50C-407E-A947-70E740481C1C}">
                <a14:useLocalDpi xmlns:a14="http://schemas.microsoft.com/office/drawing/2010/main" val="0"/>
              </a:ext>
            </a:extLst>
          </a:blip>
          <a:srcRect l="-23025" r="-23025"/>
          <a:stretch>
            <a:fillRect/>
          </a:stretch>
        </p:blipFill>
        <p:spPr/>
      </p:pic>
    </p:spTree>
    <p:extLst>
      <p:ext uri="{BB962C8B-B14F-4D97-AF65-F5344CB8AC3E}">
        <p14:creationId xmlns:p14="http://schemas.microsoft.com/office/powerpoint/2010/main" val="136479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Content Placeholder 3" descr="Screen shot 2016-01-06 at 9.04.34 PM.png"/>
          <p:cNvPicPr>
            <a:picLocks noGrp="1" noChangeAspect="1"/>
          </p:cNvPicPr>
          <p:nvPr>
            <p:ph sz="quarter" idx="1"/>
          </p:nvPr>
        </p:nvPicPr>
        <p:blipFill>
          <a:blip r:embed="rId2">
            <a:extLst>
              <a:ext uri="{28A0092B-C50C-407E-A947-70E740481C1C}">
                <a14:useLocalDpi xmlns:a14="http://schemas.microsoft.com/office/drawing/2010/main" val="0"/>
              </a:ext>
            </a:extLst>
          </a:blip>
          <a:srcRect l="-46295" r="-46295"/>
          <a:stretch>
            <a:fillRect/>
          </a:stretch>
        </p:blipFill>
        <p:spPr>
          <a:xfrm>
            <a:off x="-883581" y="1320800"/>
            <a:ext cx="10772648" cy="5334000"/>
          </a:xfrm>
        </p:spPr>
      </p:pic>
    </p:spTree>
    <p:extLst>
      <p:ext uri="{BB962C8B-B14F-4D97-AF65-F5344CB8AC3E}">
        <p14:creationId xmlns:p14="http://schemas.microsoft.com/office/powerpoint/2010/main" val="392995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4" name="Content Placeholder 3" descr="Screen shot 2016-01-06 at 9.32.55 PM.png"/>
          <p:cNvPicPr>
            <a:picLocks noGrp="1" noChangeAspect="1"/>
          </p:cNvPicPr>
          <p:nvPr>
            <p:ph sz="quarter" idx="1"/>
          </p:nvPr>
        </p:nvPicPr>
        <p:blipFill>
          <a:blip r:embed="rId2">
            <a:extLst>
              <a:ext uri="{28A0092B-C50C-407E-A947-70E740481C1C}">
                <a14:useLocalDpi xmlns:a14="http://schemas.microsoft.com/office/drawing/2010/main" val="0"/>
              </a:ext>
            </a:extLst>
          </a:blip>
          <a:srcRect t="-5139" b="-5139"/>
          <a:stretch>
            <a:fillRect/>
          </a:stretch>
        </p:blipFill>
        <p:spPr>
          <a:xfrm>
            <a:off x="23957" y="1"/>
            <a:ext cx="9149363" cy="6858000"/>
          </a:xfrm>
        </p:spPr>
      </p:pic>
    </p:spTree>
    <p:extLst>
      <p:ext uri="{BB962C8B-B14F-4D97-AF65-F5344CB8AC3E}">
        <p14:creationId xmlns:p14="http://schemas.microsoft.com/office/powerpoint/2010/main" val="264038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descr="Screen shot 2016-01-06 at 8.55.58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 b="-3"/>
          <a:stretch/>
        </p:blipFill>
        <p:spPr>
          <a:xfrm>
            <a:off x="0" y="0"/>
            <a:ext cx="9144000" cy="6858000"/>
          </a:xfrm>
        </p:spPr>
      </p:pic>
    </p:spTree>
    <p:extLst>
      <p:ext uri="{BB962C8B-B14F-4D97-AF65-F5344CB8AC3E}">
        <p14:creationId xmlns:p14="http://schemas.microsoft.com/office/powerpoint/2010/main" val="364839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Objective/Standard</a:t>
            </a:r>
            <a:endParaRPr lang="en-US" dirty="0"/>
          </a:p>
        </p:txBody>
      </p:sp>
      <p:sp>
        <p:nvSpPr>
          <p:cNvPr id="3" name="Content Placeholder 2"/>
          <p:cNvSpPr>
            <a:spLocks noGrp="1"/>
          </p:cNvSpPr>
          <p:nvPr>
            <p:ph sz="quarter" idx="1"/>
          </p:nvPr>
        </p:nvSpPr>
        <p:spPr/>
        <p:txBody>
          <a:bodyPr/>
          <a:lstStyle/>
          <a:p>
            <a:r>
              <a:rPr lang="en-US" dirty="0" smtClean="0"/>
              <a:t>Students will be able to describe the challenges that Africans faced after achieving their independence.</a:t>
            </a:r>
          </a:p>
          <a:p>
            <a:endParaRPr lang="en-US" dirty="0"/>
          </a:p>
          <a:p>
            <a:endParaRPr lang="en-US" dirty="0" smtClean="0"/>
          </a:p>
          <a:p>
            <a:endParaRPr lang="en-US" dirty="0"/>
          </a:p>
          <a:p>
            <a:endParaRPr lang="en-US" dirty="0" smtClean="0"/>
          </a:p>
          <a:p>
            <a:pPr marL="0" indent="0">
              <a:buNone/>
            </a:pPr>
            <a:r>
              <a:rPr lang="en-US" dirty="0" smtClean="0"/>
              <a:t>W.70 – Evaluate the challenges in Africa.  </a:t>
            </a:r>
            <a:endParaRPr lang="en-US" dirty="0"/>
          </a:p>
        </p:txBody>
      </p:sp>
    </p:spTree>
    <p:extLst>
      <p:ext uri="{BB962C8B-B14F-4D97-AF65-F5344CB8AC3E}">
        <p14:creationId xmlns:p14="http://schemas.microsoft.com/office/powerpoint/2010/main" val="133201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 – Nelson Mandela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“During my lifetime I have dedicated myself to this struggle of the African people. I have fought against white domination, and I have fought against black domination. I have cherished the ideal of a democratic and free society in which all persons live together in harmony and with equal opportunities. It is an ideal which I hope to live for and to achieve. But if needs be, it is an ideal for which I am prepared to die.</a:t>
            </a:r>
            <a:r>
              <a:rPr lang="en-US" dirty="0" smtClean="0"/>
              <a:t>”</a:t>
            </a:r>
          </a:p>
          <a:p>
            <a:endParaRPr lang="en-US" dirty="0"/>
          </a:p>
          <a:p>
            <a:pPr marL="0" indent="0">
              <a:buNone/>
            </a:pPr>
            <a:r>
              <a:rPr lang="en-US" dirty="0" smtClean="0"/>
              <a:t>1) To what cause does Mandela say he is committed?</a:t>
            </a:r>
          </a:p>
          <a:p>
            <a:endParaRPr lang="en-US" dirty="0"/>
          </a:p>
          <a:p>
            <a:pPr marL="0" indent="0">
              <a:buNone/>
            </a:pPr>
            <a:r>
              <a:rPr lang="en-US" dirty="0" smtClean="0"/>
              <a:t>2) What impact do you think Mandela’s speech had on his cause?</a:t>
            </a:r>
            <a:endParaRPr lang="en-US" dirty="0"/>
          </a:p>
        </p:txBody>
      </p:sp>
    </p:spTree>
    <p:extLst>
      <p:ext uri="{BB962C8B-B14F-4D97-AF65-F5344CB8AC3E}">
        <p14:creationId xmlns:p14="http://schemas.microsoft.com/office/powerpoint/2010/main" val="81922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 Questions</a:t>
            </a:r>
            <a:endParaRPr lang="en-US" dirty="0"/>
          </a:p>
        </p:txBody>
      </p:sp>
      <p:sp>
        <p:nvSpPr>
          <p:cNvPr id="3" name="Content Placeholder 2"/>
          <p:cNvSpPr>
            <a:spLocks noGrp="1"/>
          </p:cNvSpPr>
          <p:nvPr>
            <p:ph sz="quarter" idx="1"/>
          </p:nvPr>
        </p:nvSpPr>
        <p:spPr/>
        <p:txBody>
          <a:bodyPr/>
          <a:lstStyle/>
          <a:p>
            <a:r>
              <a:rPr lang="en-US" dirty="0" smtClean="0"/>
              <a:t>Pearson – Nelson Mandela Biography Handout</a:t>
            </a:r>
            <a:endParaRPr lang="en-US" dirty="0"/>
          </a:p>
        </p:txBody>
      </p:sp>
    </p:spTree>
    <p:extLst>
      <p:ext uri="{BB962C8B-B14F-4D97-AF65-F5344CB8AC3E}">
        <p14:creationId xmlns:p14="http://schemas.microsoft.com/office/powerpoint/2010/main" val="5652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Post-Colonial Africa</a:t>
            </a:r>
            <a:endParaRPr lang="en-US" dirty="0"/>
          </a:p>
        </p:txBody>
      </p:sp>
      <p:sp>
        <p:nvSpPr>
          <p:cNvPr id="3" name="Content Placeholder 2"/>
          <p:cNvSpPr>
            <a:spLocks noGrp="1"/>
          </p:cNvSpPr>
          <p:nvPr>
            <p:ph sz="quarter" idx="1"/>
          </p:nvPr>
        </p:nvSpPr>
        <p:spPr/>
        <p:txBody>
          <a:bodyPr/>
          <a:lstStyle/>
          <a:p>
            <a:r>
              <a:rPr lang="en-US" dirty="0" smtClean="0"/>
              <a:t>The </a:t>
            </a:r>
            <a:r>
              <a:rPr lang="en-US" dirty="0"/>
              <a:t>end of colonialism left many African nations </a:t>
            </a:r>
            <a:r>
              <a:rPr lang="en-US" dirty="0" smtClean="0"/>
              <a:t>unprepared. </a:t>
            </a:r>
          </a:p>
          <a:p>
            <a:endParaRPr lang="en-US" dirty="0"/>
          </a:p>
          <a:p>
            <a:r>
              <a:rPr lang="en-US" dirty="0" smtClean="0"/>
              <a:t>**They </a:t>
            </a:r>
            <a:r>
              <a:rPr lang="en-US" dirty="0"/>
              <a:t>lacked stable economies and governments. </a:t>
            </a:r>
            <a:endParaRPr lang="en-US" dirty="0" smtClean="0"/>
          </a:p>
          <a:p>
            <a:endParaRPr lang="en-US" dirty="0"/>
          </a:p>
          <a:p>
            <a:r>
              <a:rPr lang="en-US" dirty="0" smtClean="0"/>
              <a:t>**Also</a:t>
            </a:r>
            <a:r>
              <a:rPr lang="en-US" dirty="0"/>
              <a:t>, many nations' boundaries had been drawn across ethnic territories, causing </a:t>
            </a:r>
            <a:r>
              <a:rPr lang="en-US" dirty="0" smtClean="0"/>
              <a:t>conflict.</a:t>
            </a:r>
            <a:endParaRPr lang="en-US" dirty="0"/>
          </a:p>
        </p:txBody>
      </p:sp>
    </p:spTree>
    <p:extLst>
      <p:ext uri="{BB962C8B-B14F-4D97-AF65-F5344CB8AC3E}">
        <p14:creationId xmlns:p14="http://schemas.microsoft.com/office/powerpoint/2010/main" val="262982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01-05 at 8.53.51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1437"/>
          <a:stretch/>
        </p:blipFill>
        <p:spPr>
          <a:xfrm>
            <a:off x="301625" y="0"/>
            <a:ext cx="8504238" cy="6858000"/>
          </a:xfrm>
        </p:spPr>
      </p:pic>
    </p:spTree>
    <p:extLst>
      <p:ext uri="{BB962C8B-B14F-4D97-AF65-F5344CB8AC3E}">
        <p14:creationId xmlns:p14="http://schemas.microsoft.com/office/powerpoint/2010/main" val="335019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Dictatorships</a:t>
            </a:r>
            <a:endParaRPr lang="en-US" dirty="0"/>
          </a:p>
        </p:txBody>
      </p:sp>
      <p:sp>
        <p:nvSpPr>
          <p:cNvPr id="3" name="Content Placeholder 2"/>
          <p:cNvSpPr>
            <a:spLocks noGrp="1"/>
          </p:cNvSpPr>
          <p:nvPr>
            <p:ph sz="quarter" idx="1"/>
          </p:nvPr>
        </p:nvSpPr>
        <p:spPr/>
        <p:txBody>
          <a:bodyPr/>
          <a:lstStyle/>
          <a:p>
            <a:r>
              <a:rPr lang="en-US" dirty="0" smtClean="0"/>
              <a:t>By the end of the 1960s, </a:t>
            </a:r>
            <a:r>
              <a:rPr lang="en-US" u="sng" dirty="0" smtClean="0"/>
              <a:t>in almost all of the newly independent African nations, strong leaders seized power and formed a </a:t>
            </a:r>
            <a:r>
              <a:rPr lang="en-US" b="1" u="sng" dirty="0" smtClean="0"/>
              <a:t>one-party system</a:t>
            </a:r>
            <a:r>
              <a:rPr lang="en-US" b="1" dirty="0" smtClean="0"/>
              <a:t> </a:t>
            </a:r>
            <a:r>
              <a:rPr lang="en-US" dirty="0" smtClean="0"/>
              <a:t>(where a single political </a:t>
            </a:r>
            <a:r>
              <a:rPr lang="en-US" dirty="0" smtClean="0"/>
              <a:t>party </a:t>
            </a:r>
            <a:r>
              <a:rPr lang="en-US" dirty="0" smtClean="0"/>
              <a:t>controls the government and </a:t>
            </a:r>
            <a:r>
              <a:rPr lang="en-US" dirty="0" smtClean="0"/>
              <a:t>there is little to no political opposition) </a:t>
            </a:r>
            <a:r>
              <a:rPr lang="en-US" u="sng" dirty="0" smtClean="0"/>
              <a:t>or a military dictatorship.</a:t>
            </a:r>
            <a:endParaRPr lang="en-US" dirty="0" smtClean="0"/>
          </a:p>
          <a:p>
            <a:endParaRPr lang="en-US" u="sng" dirty="0"/>
          </a:p>
          <a:p>
            <a:r>
              <a:rPr lang="en-US" dirty="0" smtClean="0"/>
              <a:t>These governments would rob their countries of their wealth</a:t>
            </a:r>
            <a:r>
              <a:rPr lang="en-US" dirty="0" smtClean="0"/>
              <a:t>.</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8040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Conflicts</a:t>
            </a:r>
            <a:endParaRPr lang="en-US" dirty="0"/>
          </a:p>
        </p:txBody>
      </p:sp>
      <p:sp>
        <p:nvSpPr>
          <p:cNvPr id="3" name="Content Placeholder 2"/>
          <p:cNvSpPr>
            <a:spLocks noGrp="1"/>
          </p:cNvSpPr>
          <p:nvPr>
            <p:ph sz="quarter" idx="1"/>
          </p:nvPr>
        </p:nvSpPr>
        <p:spPr/>
        <p:txBody>
          <a:bodyPr/>
          <a:lstStyle/>
          <a:p>
            <a:r>
              <a:rPr lang="en-US" dirty="0"/>
              <a:t>Western counties had established colonial boundaries that showed little regard for traditional </a:t>
            </a:r>
            <a:r>
              <a:rPr lang="en-US" dirty="0" smtClean="0"/>
              <a:t>boundaries</a:t>
            </a:r>
            <a:r>
              <a:rPr lang="en-US" dirty="0"/>
              <a:t>. Colonial states included widely different ethnic, linguistic, territorial </a:t>
            </a:r>
            <a:r>
              <a:rPr lang="en-US" dirty="0" smtClean="0"/>
              <a:t>groups.</a:t>
            </a:r>
          </a:p>
          <a:p>
            <a:pPr marL="0" indent="0">
              <a:buNone/>
            </a:pPr>
            <a:endParaRPr lang="en-US" dirty="0"/>
          </a:p>
          <a:p>
            <a:r>
              <a:rPr lang="en-US" u="sng" dirty="0" smtClean="0"/>
              <a:t>After independence, rival ethnic groups competed for control, leading to ethnic conflicts and many civil wars</a:t>
            </a:r>
            <a:r>
              <a:rPr lang="en-US" dirty="0" smtClean="0"/>
              <a:t>.</a:t>
            </a:r>
            <a:endParaRPr lang="en-US" dirty="0"/>
          </a:p>
        </p:txBody>
      </p:sp>
    </p:spTree>
    <p:extLst>
      <p:ext uri="{BB962C8B-B14F-4D97-AF65-F5344CB8AC3E}">
        <p14:creationId xmlns:p14="http://schemas.microsoft.com/office/powerpoint/2010/main" val="75511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67</TotalTime>
  <Words>694</Words>
  <Application>Microsoft Macintosh PowerPoint</Application>
  <PresentationFormat>On-screen Show (4:3)</PresentationFormat>
  <Paragraphs>77</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Post-Colonial Africa</vt:lpstr>
      <vt:lpstr>Starter</vt:lpstr>
      <vt:lpstr>Objective/Standard</vt:lpstr>
      <vt:lpstr>DBQ – Nelson Mandela</vt:lpstr>
      <vt:lpstr>Biography Questions</vt:lpstr>
      <vt:lpstr>Challenges of Post-Colonial Africa</vt:lpstr>
      <vt:lpstr>PowerPoint Presentation</vt:lpstr>
      <vt:lpstr>Military Dictatorships</vt:lpstr>
      <vt:lpstr>Ethnic Conflicts</vt:lpstr>
      <vt:lpstr>Question</vt:lpstr>
      <vt:lpstr>Struggling Economies</vt:lpstr>
      <vt:lpstr>Disease</vt:lpstr>
      <vt:lpstr>Question</vt:lpstr>
      <vt:lpstr>PowerPoint Presentation</vt:lpstr>
      <vt:lpstr>Exit Ticket</vt:lpstr>
      <vt:lpstr>Question</vt:lpstr>
      <vt:lpstr>Summary</vt:lpstr>
      <vt:lpstr>Summary</vt:lpstr>
      <vt:lpstr>Summary</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Post-Colonial Africa</dc:title>
  <dc:creator>teacher Brooks</dc:creator>
  <cp:lastModifiedBy>teacher Brooks</cp:lastModifiedBy>
  <cp:revision>40</cp:revision>
  <dcterms:created xsi:type="dcterms:W3CDTF">2016-01-07T02:45:30Z</dcterms:created>
  <dcterms:modified xsi:type="dcterms:W3CDTF">2016-01-07T12:39:46Z</dcterms:modified>
</cp:coreProperties>
</file>