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0" r:id="rId3"/>
    <p:sldId id="281" r:id="rId4"/>
    <p:sldId id="267" r:id="rId5"/>
    <p:sldId id="259" r:id="rId6"/>
    <p:sldId id="289" r:id="rId7"/>
    <p:sldId id="270" r:id="rId8"/>
    <p:sldId id="269" r:id="rId9"/>
    <p:sldId id="272" r:id="rId10"/>
    <p:sldId id="271" r:id="rId11"/>
    <p:sldId id="273" r:id="rId12"/>
    <p:sldId id="274" r:id="rId13"/>
    <p:sldId id="278" r:id="rId14"/>
    <p:sldId id="282" r:id="rId15"/>
    <p:sldId id="287" r:id="rId16"/>
    <p:sldId id="288" r:id="rId17"/>
    <p:sldId id="279" r:id="rId18"/>
    <p:sldId id="265" r:id="rId19"/>
    <p:sldId id="276" r:id="rId20"/>
    <p:sldId id="277" r:id="rId21"/>
    <p:sldId id="283" r:id="rId22"/>
    <p:sldId id="284" r:id="rId23"/>
    <p:sldId id="285" r:id="rId24"/>
    <p:sldId id="264" r:id="rId25"/>
    <p:sldId id="275"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86" autoAdjust="0"/>
  </p:normalViewPr>
  <p:slideViewPr>
    <p:cSldViewPr snapToGrid="0" snapToObjects="1">
      <p:cViewPr>
        <p:scale>
          <a:sx n="76" d="100"/>
          <a:sy n="76" d="100"/>
        </p:scale>
        <p:origin x="-172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1DABC-9C7C-204C-8495-93F2E98379E7}" type="datetimeFigureOut">
              <a:rPr lang="en-US" smtClean="0"/>
              <a:t>2/22/16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A23C2-169E-FE44-B143-AAB3DAB0EC69}" type="slidenum">
              <a:rPr lang="en-US" smtClean="0"/>
              <a:t>‹#›</a:t>
            </a:fld>
            <a:endParaRPr lang="en-US"/>
          </a:p>
        </p:txBody>
      </p:sp>
    </p:spTree>
    <p:extLst>
      <p:ext uri="{BB962C8B-B14F-4D97-AF65-F5344CB8AC3E}">
        <p14:creationId xmlns:p14="http://schemas.microsoft.com/office/powerpoint/2010/main" val="629250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Most of the interventions were attempts to reduce the influence of leaders who were leftists, or socialists.</a:t>
            </a:r>
            <a:endParaRPr lang="en-US" dirty="0"/>
          </a:p>
        </p:txBody>
      </p:sp>
      <p:sp>
        <p:nvSpPr>
          <p:cNvPr id="4" name="Slide Number Placeholder 3"/>
          <p:cNvSpPr>
            <a:spLocks noGrp="1"/>
          </p:cNvSpPr>
          <p:nvPr>
            <p:ph type="sldNum" sz="quarter" idx="10"/>
          </p:nvPr>
        </p:nvSpPr>
        <p:spPr/>
        <p:txBody>
          <a:bodyPr/>
          <a:lstStyle/>
          <a:p>
            <a:fld id="{A4BA23C2-169E-FE44-B143-AAB3DAB0EC69}" type="slidenum">
              <a:rPr lang="en-US" smtClean="0"/>
              <a:t>3</a:t>
            </a:fld>
            <a:endParaRPr lang="en-US"/>
          </a:p>
        </p:txBody>
      </p:sp>
    </p:spTree>
    <p:extLst>
      <p:ext uri="{BB962C8B-B14F-4D97-AF65-F5344CB8AC3E}">
        <p14:creationId xmlns:p14="http://schemas.microsoft.com/office/powerpoint/2010/main" val="76550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a:t>
            </a:r>
            <a:r>
              <a:rPr lang="en-US" dirty="0" smtClean="0"/>
              <a:t>The United States tried to keep communism from spreading by supporting anti-Communist regimes.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Fidel</a:t>
            </a:r>
            <a:r>
              <a:rPr lang="en-US" baseline="0" dirty="0" smtClean="0"/>
              <a:t> Castro; embargo; Soviets</a:t>
            </a:r>
            <a:endParaRPr lang="en-US" dirty="0" smtClean="0"/>
          </a:p>
          <a:p>
            <a:endParaRPr lang="en-US" dirty="0"/>
          </a:p>
        </p:txBody>
      </p:sp>
      <p:sp>
        <p:nvSpPr>
          <p:cNvPr id="4" name="Slide Number Placeholder 3"/>
          <p:cNvSpPr>
            <a:spLocks noGrp="1"/>
          </p:cNvSpPr>
          <p:nvPr>
            <p:ph type="sldNum" sz="quarter" idx="10"/>
          </p:nvPr>
        </p:nvSpPr>
        <p:spPr/>
        <p:txBody>
          <a:bodyPr/>
          <a:lstStyle/>
          <a:p>
            <a:fld id="{A4BA23C2-169E-FE44-B143-AAB3DAB0EC69}" type="slidenum">
              <a:rPr lang="en-US" smtClean="0"/>
              <a:t>25</a:t>
            </a:fld>
            <a:endParaRPr lang="en-US"/>
          </a:p>
        </p:txBody>
      </p:sp>
    </p:spTree>
    <p:extLst>
      <p:ext uri="{BB962C8B-B14F-4D97-AF65-F5344CB8AC3E}">
        <p14:creationId xmlns:p14="http://schemas.microsoft.com/office/powerpoint/2010/main" val="239888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 to</a:t>
            </a:r>
            <a:r>
              <a:rPr lang="en-US" baseline="0" dirty="0" smtClean="0"/>
              <a:t> 1-4 o</a:t>
            </a:r>
            <a:r>
              <a:rPr lang="en-US" dirty="0" smtClean="0"/>
              <a:t>n p. 409 of teachers manual;</a:t>
            </a:r>
            <a:r>
              <a:rPr lang="en-US" baseline="0" dirty="0" smtClean="0"/>
              <a:t> 5 is on p. 410</a:t>
            </a:r>
            <a:endParaRPr lang="en-US" dirty="0"/>
          </a:p>
        </p:txBody>
      </p:sp>
      <p:sp>
        <p:nvSpPr>
          <p:cNvPr id="4" name="Slide Number Placeholder 3"/>
          <p:cNvSpPr>
            <a:spLocks noGrp="1"/>
          </p:cNvSpPr>
          <p:nvPr>
            <p:ph type="sldNum" sz="quarter" idx="10"/>
          </p:nvPr>
        </p:nvSpPr>
        <p:spPr/>
        <p:txBody>
          <a:bodyPr/>
          <a:lstStyle/>
          <a:p>
            <a:fld id="{A4BA23C2-169E-FE44-B143-AAB3DAB0EC69}" type="slidenum">
              <a:rPr lang="en-US" smtClean="0"/>
              <a:t>6</a:t>
            </a:fld>
            <a:endParaRPr lang="en-US"/>
          </a:p>
        </p:txBody>
      </p:sp>
    </p:spTree>
    <p:extLst>
      <p:ext uri="{BB962C8B-B14F-4D97-AF65-F5344CB8AC3E}">
        <p14:creationId xmlns:p14="http://schemas.microsoft.com/office/powerpoint/2010/main" val="131558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A4BA23C2-169E-FE44-B143-AAB3DAB0EC69}" type="slidenum">
              <a:rPr lang="en-US" smtClean="0"/>
              <a:t>11</a:t>
            </a:fld>
            <a:endParaRPr lang="en-US"/>
          </a:p>
        </p:txBody>
      </p:sp>
    </p:spTree>
    <p:extLst>
      <p:ext uri="{BB962C8B-B14F-4D97-AF65-F5344CB8AC3E}">
        <p14:creationId xmlns:p14="http://schemas.microsoft.com/office/powerpoint/2010/main" val="41974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A23C2-169E-FE44-B143-AAB3DAB0EC69}" type="slidenum">
              <a:rPr lang="en-US" smtClean="0"/>
              <a:t>12</a:t>
            </a:fld>
            <a:endParaRPr lang="en-US"/>
          </a:p>
        </p:txBody>
      </p:sp>
    </p:spTree>
    <p:extLst>
      <p:ext uri="{BB962C8B-B14F-4D97-AF65-F5344CB8AC3E}">
        <p14:creationId xmlns:p14="http://schemas.microsoft.com/office/powerpoint/2010/main" val="343522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who is the</a:t>
            </a:r>
            <a:r>
              <a:rPr lang="en-US" baseline="0" dirty="0" smtClean="0"/>
              <a:t> person in this image? (JFK)</a:t>
            </a:r>
          </a:p>
          <a:p>
            <a:r>
              <a:rPr lang="en-US" baseline="0" dirty="0" smtClean="0"/>
              <a:t>What is occurring (cigar blowing up)</a:t>
            </a:r>
          </a:p>
          <a:p>
            <a:r>
              <a:rPr lang="en-US" baseline="0" dirty="0" smtClean="0"/>
              <a:t>What type of Cigar (Cuban)</a:t>
            </a:r>
          </a:p>
          <a:p>
            <a:r>
              <a:rPr lang="en-US" baseline="0" dirty="0" smtClean="0"/>
              <a:t>What does that symbolize (the Bay of Pigs invasion “blew up in his face;” it failed); if a plan or situation blows up in your face, it has a bad effect on you instead of the result you expected </a:t>
            </a:r>
            <a:endParaRPr lang="en-US" dirty="0"/>
          </a:p>
        </p:txBody>
      </p:sp>
      <p:sp>
        <p:nvSpPr>
          <p:cNvPr id="4" name="Slide Number Placeholder 3"/>
          <p:cNvSpPr>
            <a:spLocks noGrp="1"/>
          </p:cNvSpPr>
          <p:nvPr>
            <p:ph type="sldNum" sz="quarter" idx="10"/>
          </p:nvPr>
        </p:nvSpPr>
        <p:spPr/>
        <p:txBody>
          <a:bodyPr/>
          <a:lstStyle/>
          <a:p>
            <a:fld id="{A4BA23C2-169E-FE44-B143-AAB3DAB0EC69}" type="slidenum">
              <a:rPr lang="en-US" smtClean="0"/>
              <a:t>16</a:t>
            </a:fld>
            <a:endParaRPr lang="en-US"/>
          </a:p>
        </p:txBody>
      </p:sp>
    </p:spTree>
    <p:extLst>
      <p:ext uri="{BB962C8B-B14F-4D97-AF65-F5344CB8AC3E}">
        <p14:creationId xmlns:p14="http://schemas.microsoft.com/office/powerpoint/2010/main" val="382053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 allied with the communist Soviets;</a:t>
            </a:r>
            <a:r>
              <a:rPr lang="en-US" baseline="0" dirty="0" smtClean="0"/>
              <a:t> Cuban missile crisis. </a:t>
            </a:r>
          </a:p>
          <a:p>
            <a:r>
              <a:rPr lang="en-US" baseline="0" dirty="0" smtClean="0"/>
              <a:t>Answer: 2) he improved health care (free medical care) and ended illiteracy; weaknesses: ruled as a dictator, limited freedoms</a:t>
            </a:r>
            <a:endParaRPr lang="en-US" dirty="0"/>
          </a:p>
        </p:txBody>
      </p:sp>
      <p:sp>
        <p:nvSpPr>
          <p:cNvPr id="4" name="Slide Number Placeholder 3"/>
          <p:cNvSpPr>
            <a:spLocks noGrp="1"/>
          </p:cNvSpPr>
          <p:nvPr>
            <p:ph type="sldNum" sz="quarter" idx="10"/>
          </p:nvPr>
        </p:nvSpPr>
        <p:spPr/>
        <p:txBody>
          <a:bodyPr/>
          <a:lstStyle/>
          <a:p>
            <a:fld id="{A4BA23C2-169E-FE44-B143-AAB3DAB0EC69}" type="slidenum">
              <a:rPr lang="en-US" smtClean="0"/>
              <a:t>17</a:t>
            </a:fld>
            <a:endParaRPr lang="en-US"/>
          </a:p>
        </p:txBody>
      </p:sp>
    </p:spTree>
    <p:extLst>
      <p:ext uri="{BB962C8B-B14F-4D97-AF65-F5344CB8AC3E}">
        <p14:creationId xmlns:p14="http://schemas.microsoft.com/office/powerpoint/2010/main" val="1739294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BA23C2-169E-FE44-B143-AAB3DAB0EC69}" type="slidenum">
              <a:rPr lang="en-US" smtClean="0"/>
              <a:t>18</a:t>
            </a:fld>
            <a:endParaRPr lang="en-US"/>
          </a:p>
        </p:txBody>
      </p:sp>
    </p:spTree>
    <p:extLst>
      <p:ext uri="{BB962C8B-B14F-4D97-AF65-F5344CB8AC3E}">
        <p14:creationId xmlns:p14="http://schemas.microsoft.com/office/powerpoint/2010/main" val="14514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t>
            </a:r>
            <a:endParaRPr lang="en-US" dirty="0"/>
          </a:p>
        </p:txBody>
      </p:sp>
      <p:sp>
        <p:nvSpPr>
          <p:cNvPr id="4" name="Slide Number Placeholder 3"/>
          <p:cNvSpPr>
            <a:spLocks noGrp="1"/>
          </p:cNvSpPr>
          <p:nvPr>
            <p:ph type="sldNum" sz="quarter" idx="10"/>
          </p:nvPr>
        </p:nvSpPr>
        <p:spPr/>
        <p:txBody>
          <a:bodyPr/>
          <a:lstStyle/>
          <a:p>
            <a:fld id="{A4BA23C2-169E-FE44-B143-AAB3DAB0EC69}" type="slidenum">
              <a:rPr lang="en-US" smtClean="0"/>
              <a:t>24</a:t>
            </a:fld>
            <a:endParaRPr lang="en-US"/>
          </a:p>
        </p:txBody>
      </p:sp>
    </p:spTree>
    <p:extLst>
      <p:ext uri="{BB962C8B-B14F-4D97-AF65-F5344CB8AC3E}">
        <p14:creationId xmlns:p14="http://schemas.microsoft.com/office/powerpoint/2010/main" val="273203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2/22/16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2/22/16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2/22/16</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2/22/16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2/22/16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2/22/16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2/22/16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2/22/16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2/22/16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2/22/16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2/22/16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2/22/16</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file://localhost/Users/teacher/Desktop/World%20History%202015-2016/Chapter%2019%20-%20Independence%20and%20Nationalism%20in%20the%20Developing%20World/Lesson%204%20-%20Latin%20America/Day%201/Fidel%20Castro%20-%20Mini%20Bio.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file://localhost/Users/teacher/Desktop/World%20History%202015-2016/Chapter%2019%20-%20Independence%20and%20Nationalism%20in%20the%20Developing%20World/Lesson%204%20-%20Latin%20America/Day%201/Mini%20Bio-%20Che%20Guevara.mp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19</a:t>
            </a:r>
          </a:p>
          <a:p>
            <a:r>
              <a:rPr lang="en-US" dirty="0" smtClean="0"/>
              <a:t>Section 4</a:t>
            </a:r>
            <a:endParaRPr lang="en-US" dirty="0"/>
          </a:p>
        </p:txBody>
      </p:sp>
      <p:sp>
        <p:nvSpPr>
          <p:cNvPr id="3" name="Title 2"/>
          <p:cNvSpPr>
            <a:spLocks noGrp="1"/>
          </p:cNvSpPr>
          <p:nvPr>
            <p:ph type="ctrTitle"/>
          </p:nvPr>
        </p:nvSpPr>
        <p:spPr>
          <a:xfrm>
            <a:off x="685800" y="0"/>
            <a:ext cx="7772400" cy="1752600"/>
          </a:xfrm>
        </p:spPr>
        <p:txBody>
          <a:bodyPr>
            <a:normAutofit/>
          </a:bodyPr>
          <a:lstStyle/>
          <a:p>
            <a:r>
              <a:rPr lang="en-US" dirty="0" smtClean="0"/>
              <a:t>Latin America</a:t>
            </a:r>
            <a:br>
              <a:rPr lang="en-US" dirty="0" smtClean="0"/>
            </a:br>
            <a:r>
              <a:rPr lang="en-US" sz="2300" dirty="0"/>
              <a:t>Chapter 19</a:t>
            </a:r>
            <a:br>
              <a:rPr lang="en-US" sz="2300" dirty="0"/>
            </a:br>
            <a:r>
              <a:rPr lang="en-US" sz="2300" dirty="0"/>
              <a:t>Section </a:t>
            </a:r>
            <a:r>
              <a:rPr lang="en-US" sz="2300" dirty="0" smtClean="0"/>
              <a:t>4</a:t>
            </a:r>
            <a:endParaRPr lang="en-US" sz="2300" dirty="0"/>
          </a:p>
        </p:txBody>
      </p:sp>
      <p:pic>
        <p:nvPicPr>
          <p:cNvPr id="4" name="Picture 3"/>
          <p:cNvPicPr>
            <a:picLocks noChangeAspect="1"/>
          </p:cNvPicPr>
          <p:nvPr/>
        </p:nvPicPr>
        <p:blipFill>
          <a:blip r:embed="rId2"/>
          <a:stretch>
            <a:fillRect/>
          </a:stretch>
        </p:blipFill>
        <p:spPr>
          <a:xfrm>
            <a:off x="1422400" y="1803400"/>
            <a:ext cx="6350000" cy="5054600"/>
          </a:xfrm>
          <a:prstGeom prst="rect">
            <a:avLst/>
          </a:prstGeom>
        </p:spPr>
      </p:pic>
    </p:spTree>
    <p:extLst>
      <p:ext uri="{BB962C8B-B14F-4D97-AF65-F5344CB8AC3E}">
        <p14:creationId xmlns:p14="http://schemas.microsoft.com/office/powerpoint/2010/main" val="360268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Policy in Latin America</a:t>
            </a:r>
            <a:endParaRPr lang="en-US" dirty="0"/>
          </a:p>
        </p:txBody>
      </p:sp>
      <p:sp>
        <p:nvSpPr>
          <p:cNvPr id="3" name="Content Placeholder 2"/>
          <p:cNvSpPr>
            <a:spLocks noGrp="1"/>
          </p:cNvSpPr>
          <p:nvPr>
            <p:ph sz="quarter" idx="1"/>
          </p:nvPr>
        </p:nvSpPr>
        <p:spPr/>
        <p:txBody>
          <a:bodyPr/>
          <a:lstStyle/>
          <a:p>
            <a:r>
              <a:rPr lang="en-US" dirty="0" smtClean="0"/>
              <a:t>The U.S. has long exerted a powerful influence in Latin America.</a:t>
            </a:r>
          </a:p>
          <a:p>
            <a:endParaRPr lang="en-US" dirty="0"/>
          </a:p>
          <a:p>
            <a:r>
              <a:rPr lang="en-US" u="sng" dirty="0"/>
              <a:t>During the Cold War, the </a:t>
            </a:r>
            <a:r>
              <a:rPr lang="en-US" u="sng" dirty="0" smtClean="0"/>
              <a:t>U.S. directly intervened in </a:t>
            </a:r>
            <a:r>
              <a:rPr lang="en-US" u="sng" dirty="0"/>
              <a:t>Latin America </a:t>
            </a:r>
            <a:r>
              <a:rPr lang="en-US" u="sng" dirty="0" smtClean="0"/>
              <a:t>when it believed the Soviets were trying to set up governments hostile to U.S. interests, leading the U.S. to often backing </a:t>
            </a:r>
            <a:r>
              <a:rPr lang="en-US" u="sng" dirty="0"/>
              <a:t>anti-communist dictators</a:t>
            </a:r>
            <a:r>
              <a:rPr lang="en-US" dirty="0"/>
              <a:t>.</a:t>
            </a:r>
          </a:p>
        </p:txBody>
      </p:sp>
    </p:spTree>
    <p:extLst>
      <p:ext uri="{BB962C8B-B14F-4D97-AF65-F5344CB8AC3E}">
        <p14:creationId xmlns:p14="http://schemas.microsoft.com/office/powerpoint/2010/main" val="35251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DBQ Question</a:t>
            </a:r>
            <a:endParaRPr lang="en-US" dirty="0"/>
          </a:p>
        </p:txBody>
      </p:sp>
      <p:pic>
        <p:nvPicPr>
          <p:cNvPr id="7" name="Content Placeholder 6" descr="Screen shot 2016-01-16 at 8.50.23 A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89" b="-537"/>
          <a:stretch/>
        </p:blipFill>
        <p:spPr>
          <a:xfrm>
            <a:off x="301752" y="1371600"/>
            <a:ext cx="4038600" cy="5498098"/>
          </a:xfrm>
        </p:spPr>
      </p:pic>
      <p:pic>
        <p:nvPicPr>
          <p:cNvPr id="8" name="Content Placeholder 7" descr="Screen shot 2016-01-16 at 8.51.21 A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75" r="-75" b="1681"/>
          <a:stretch/>
        </p:blipFill>
        <p:spPr>
          <a:xfrm>
            <a:off x="4800600" y="1371600"/>
            <a:ext cx="4038600" cy="5498098"/>
          </a:xfrm>
        </p:spPr>
      </p:pic>
    </p:spTree>
    <p:extLst>
      <p:ext uri="{BB962C8B-B14F-4D97-AF65-F5344CB8AC3E}">
        <p14:creationId xmlns:p14="http://schemas.microsoft.com/office/powerpoint/2010/main" val="4220575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DBQ Question</a:t>
            </a:r>
            <a:endParaRPr lang="en-US" dirty="0"/>
          </a:p>
        </p:txBody>
      </p:sp>
      <p:pic>
        <p:nvPicPr>
          <p:cNvPr id="5" name="Content Placeholder 4" descr="Screen shot 2016-01-16 at 8.53.01 A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 t="-185" r="-363" b="-2350"/>
          <a:stretch/>
        </p:blipFill>
        <p:spPr>
          <a:xfrm>
            <a:off x="0" y="0"/>
            <a:ext cx="4611684" cy="7018849"/>
          </a:xfrm>
        </p:spPr>
      </p:pic>
      <p:pic>
        <p:nvPicPr>
          <p:cNvPr id="6" name="Content Placeholder 5" descr="Screen shot 2016-01-16 at 8.53.09 AM.png"/>
          <p:cNvPicPr>
            <a:picLocks noGrp="1" noChangeAspect="1"/>
          </p:cNvPicPr>
          <p:nvPr>
            <p:ph sz="half" idx="2"/>
          </p:nvPr>
        </p:nvPicPr>
        <p:blipFill>
          <a:blip r:embed="rId4">
            <a:extLst>
              <a:ext uri="{28A0092B-C50C-407E-A947-70E740481C1C}">
                <a14:useLocalDpi xmlns:a14="http://schemas.microsoft.com/office/drawing/2010/main" val="0"/>
              </a:ext>
            </a:extLst>
          </a:blip>
          <a:srcRect t="-26999" b="-26999"/>
          <a:stretch>
            <a:fillRect/>
          </a:stretch>
        </p:blipFill>
        <p:spPr/>
      </p:pic>
    </p:spTree>
    <p:extLst>
      <p:ext uri="{BB962C8B-B14F-4D97-AF65-F5344CB8AC3E}">
        <p14:creationId xmlns:p14="http://schemas.microsoft.com/office/powerpoint/2010/main" val="2444862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Cuba Overview</a:t>
            </a:r>
            <a:endParaRPr lang="en-US" dirty="0"/>
          </a:p>
        </p:txBody>
      </p:sp>
      <p:sp>
        <p:nvSpPr>
          <p:cNvPr id="6" name="Content Placeholder 5"/>
          <p:cNvSpPr>
            <a:spLocks noGrp="1"/>
          </p:cNvSpPr>
          <p:nvPr>
            <p:ph sz="quarter" idx="1"/>
          </p:nvPr>
        </p:nvSpPr>
        <p:spPr/>
        <p:txBody>
          <a:bodyPr>
            <a:normAutofit/>
          </a:bodyPr>
          <a:lstStyle/>
          <a:p>
            <a:r>
              <a:rPr lang="en-US" dirty="0" smtClean="0"/>
              <a:t>Cuba was very dependent on the U.S. By the 50s, Cuba’s hotels and casinos as well as huge sugar and tobacco plantations were owned by Americans and Cuba’s elite.</a:t>
            </a:r>
          </a:p>
          <a:p>
            <a:endParaRPr lang="en-US" u="sng" dirty="0" smtClean="0"/>
          </a:p>
          <a:p>
            <a:r>
              <a:rPr lang="en-US" u="sng" dirty="0" smtClean="0"/>
              <a:t>In </a:t>
            </a:r>
            <a:r>
              <a:rPr lang="en-US" u="sng" dirty="0"/>
              <a:t>the 1950s, </a:t>
            </a:r>
            <a:r>
              <a:rPr lang="en-US" u="sng" dirty="0" smtClean="0"/>
              <a:t>Fidel </a:t>
            </a:r>
            <a:r>
              <a:rPr lang="en-US" u="sng" dirty="0"/>
              <a:t>Castro </a:t>
            </a:r>
            <a:r>
              <a:rPr lang="en-US" u="sng" dirty="0" smtClean="0"/>
              <a:t>led a revolution </a:t>
            </a:r>
            <a:r>
              <a:rPr lang="en-US" u="sng" dirty="0"/>
              <a:t>to overthrow the </a:t>
            </a:r>
            <a:r>
              <a:rPr lang="en-US" u="sng" dirty="0" smtClean="0"/>
              <a:t>US-backed government </a:t>
            </a:r>
            <a:r>
              <a:rPr lang="en-US" u="sng" dirty="0"/>
              <a:t>of </a:t>
            </a:r>
            <a:r>
              <a:rPr lang="en-US" u="sng" dirty="0" smtClean="0"/>
              <a:t>anti-communist dictator </a:t>
            </a:r>
            <a:r>
              <a:rPr lang="en-US" u="sng" dirty="0" err="1"/>
              <a:t>Fulgencio</a:t>
            </a:r>
            <a:r>
              <a:rPr lang="en-US" u="sng" dirty="0"/>
              <a:t> Batista in Cuba</a:t>
            </a:r>
            <a:r>
              <a:rPr lang="en-US" dirty="0"/>
              <a:t>. </a:t>
            </a:r>
            <a:endParaRPr lang="en-US" dirty="0" smtClean="0"/>
          </a:p>
          <a:p>
            <a:endParaRPr lang="en-US" dirty="0"/>
          </a:p>
          <a:p>
            <a:r>
              <a:rPr lang="en-US" dirty="0" smtClean="0"/>
              <a:t>Castro established a Marxist dictatorship in Cuba.</a:t>
            </a:r>
            <a:endParaRPr lang="en-US" dirty="0"/>
          </a:p>
          <a:p>
            <a:endParaRPr lang="en-US" dirty="0"/>
          </a:p>
        </p:txBody>
      </p:sp>
    </p:spTree>
    <p:extLst>
      <p:ext uri="{BB962C8B-B14F-4D97-AF65-F5344CB8AC3E}">
        <p14:creationId xmlns:p14="http://schemas.microsoft.com/office/powerpoint/2010/main" val="25544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 Overview</a:t>
            </a:r>
            <a:endParaRPr lang="en-US" dirty="0"/>
          </a:p>
        </p:txBody>
      </p:sp>
      <p:sp>
        <p:nvSpPr>
          <p:cNvPr id="3" name="Content Placeholder 2"/>
          <p:cNvSpPr>
            <a:spLocks noGrp="1"/>
          </p:cNvSpPr>
          <p:nvPr>
            <p:ph sz="quarter" idx="1"/>
          </p:nvPr>
        </p:nvSpPr>
        <p:spPr/>
        <p:txBody>
          <a:bodyPr>
            <a:normAutofit/>
          </a:bodyPr>
          <a:lstStyle/>
          <a:p>
            <a:r>
              <a:rPr lang="en-US" u="sng" dirty="0"/>
              <a:t>Under Castro, relations with the US quickly worsened as Cuba began to receive aid from the </a:t>
            </a:r>
            <a:r>
              <a:rPr lang="en-US" u="sng" dirty="0" smtClean="0"/>
              <a:t>Soviets as well as allowing them to install nuclear missile sites in Cuba</a:t>
            </a:r>
            <a:r>
              <a:rPr lang="en-US" dirty="0" smtClean="0"/>
              <a:t>.</a:t>
            </a:r>
          </a:p>
          <a:p>
            <a:endParaRPr lang="en-US" dirty="0"/>
          </a:p>
          <a:p>
            <a:r>
              <a:rPr lang="en-US" dirty="0"/>
              <a:t>In October 1960, </a:t>
            </a:r>
            <a:r>
              <a:rPr lang="en-US" u="sng" dirty="0"/>
              <a:t>the US declared a </a:t>
            </a:r>
            <a:r>
              <a:rPr lang="en-US" b="1" u="sng" dirty="0"/>
              <a:t>trade embargo </a:t>
            </a:r>
            <a:r>
              <a:rPr lang="en-US" u="sng" dirty="0"/>
              <a:t>(a policy prohibiting trade with a particular country)</a:t>
            </a:r>
            <a:r>
              <a:rPr lang="en-US" b="1" u="sng" dirty="0"/>
              <a:t> </a:t>
            </a:r>
            <a:r>
              <a:rPr lang="en-US" u="sng" dirty="0"/>
              <a:t>with Cuba, essentially stalling its economy</a:t>
            </a:r>
            <a:r>
              <a:rPr lang="en-US" dirty="0"/>
              <a:t>. Soon, all diplomatic relations between the two countries ended.</a:t>
            </a:r>
          </a:p>
          <a:p>
            <a:endParaRPr lang="en-US" dirty="0" smtClean="0"/>
          </a:p>
        </p:txBody>
      </p:sp>
    </p:spTree>
    <p:extLst>
      <p:ext uri="{BB962C8B-B14F-4D97-AF65-F5344CB8AC3E}">
        <p14:creationId xmlns:p14="http://schemas.microsoft.com/office/powerpoint/2010/main" val="380660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 Overview</a:t>
            </a:r>
            <a:endParaRPr lang="en-US" dirty="0"/>
          </a:p>
        </p:txBody>
      </p:sp>
      <p:sp>
        <p:nvSpPr>
          <p:cNvPr id="3" name="Content Placeholder 2"/>
          <p:cNvSpPr>
            <a:spLocks noGrp="1"/>
          </p:cNvSpPr>
          <p:nvPr>
            <p:ph sz="quarter" idx="1"/>
          </p:nvPr>
        </p:nvSpPr>
        <p:spPr/>
        <p:txBody>
          <a:bodyPr/>
          <a:lstStyle/>
          <a:p>
            <a:r>
              <a:rPr lang="en-US" u="sng" dirty="0" smtClean="0"/>
              <a:t>U.S</a:t>
            </a:r>
            <a:r>
              <a:rPr lang="en-US" u="sng" dirty="0"/>
              <a:t>. made a failed attempt at overthrowing Castro in 1961 at the Bay of Pigs invasion</a:t>
            </a:r>
            <a:r>
              <a:rPr lang="en-US" dirty="0"/>
              <a:t>. </a:t>
            </a:r>
          </a:p>
          <a:p>
            <a:endParaRPr lang="en-US" dirty="0" smtClean="0"/>
          </a:p>
          <a:p>
            <a:endParaRPr lang="en-US" dirty="0"/>
          </a:p>
        </p:txBody>
      </p:sp>
    </p:spTree>
    <p:extLst>
      <p:ext uri="{BB962C8B-B14F-4D97-AF65-F5344CB8AC3E}">
        <p14:creationId xmlns:p14="http://schemas.microsoft.com/office/powerpoint/2010/main" val="374483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 of Pigs Political Cartoon</a:t>
            </a:r>
            <a:endParaRPr lang="en-US" dirty="0"/>
          </a:p>
        </p:txBody>
      </p:sp>
      <p:pic>
        <p:nvPicPr>
          <p:cNvPr id="4" name="Content Placeholder 3"/>
          <p:cNvPicPr>
            <a:picLocks noGrp="1" noChangeAspect="1"/>
          </p:cNvPicPr>
          <p:nvPr>
            <p:ph sz="quarter" idx="1"/>
          </p:nvPr>
        </p:nvPicPr>
        <p:blipFill rotWithShape="1">
          <a:blip r:embed="rId3"/>
          <a:srcRect b="-5937"/>
          <a:stretch/>
        </p:blipFill>
        <p:spPr>
          <a:xfrm>
            <a:off x="732930" y="1143715"/>
            <a:ext cx="7604861" cy="6042249"/>
          </a:xfrm>
          <a:prstGeom prst="rect">
            <a:avLst/>
          </a:prstGeom>
        </p:spPr>
      </p:pic>
    </p:spTree>
    <p:extLst>
      <p:ext uri="{BB962C8B-B14F-4D97-AF65-F5344CB8AC3E}">
        <p14:creationId xmlns:p14="http://schemas.microsoft.com/office/powerpoint/2010/main" val="282584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Castro Video Bio</a:t>
            </a:r>
            <a:endParaRPr lang="en-US" dirty="0"/>
          </a:p>
        </p:txBody>
      </p:sp>
      <p:sp>
        <p:nvSpPr>
          <p:cNvPr id="3" name="Content Placeholder 2"/>
          <p:cNvSpPr>
            <a:spLocks noGrp="1"/>
          </p:cNvSpPr>
          <p:nvPr>
            <p:ph sz="quarter" idx="1"/>
          </p:nvPr>
        </p:nvSpPr>
        <p:spPr/>
        <p:txBody>
          <a:bodyPr/>
          <a:lstStyle/>
          <a:p>
            <a:r>
              <a:rPr lang="en-US" dirty="0" smtClean="0">
                <a:hlinkClick r:id="rId3" action="ppaction://hlinkfile"/>
              </a:rPr>
              <a:t>Video</a:t>
            </a:r>
            <a:endParaRPr lang="en-US" dirty="0" smtClean="0"/>
          </a:p>
          <a:p>
            <a:endParaRPr lang="en-US" dirty="0" smtClean="0"/>
          </a:p>
          <a:p>
            <a:r>
              <a:rPr lang="en-US" dirty="0" smtClean="0"/>
              <a:t>How </a:t>
            </a:r>
            <a:r>
              <a:rPr lang="en-US" dirty="0"/>
              <a:t>did Fidel Castro become a threat </a:t>
            </a:r>
            <a:r>
              <a:rPr lang="en-US" dirty="0" smtClean="0"/>
              <a:t>to </a:t>
            </a:r>
            <a:r>
              <a:rPr lang="en-US" dirty="0"/>
              <a:t>the United States</a:t>
            </a:r>
            <a:r>
              <a:rPr lang="en-US" dirty="0" smtClean="0"/>
              <a:t>?</a:t>
            </a:r>
          </a:p>
          <a:p>
            <a:endParaRPr lang="en-US" dirty="0"/>
          </a:p>
          <a:p>
            <a:r>
              <a:rPr lang="en-US" dirty="0" smtClean="0"/>
              <a:t>What were some strengths and weaknesses of Castro’s rule in Cuba?</a:t>
            </a:r>
            <a:endParaRPr lang="en-US" dirty="0"/>
          </a:p>
        </p:txBody>
      </p:sp>
    </p:spTree>
    <p:extLst>
      <p:ext uri="{BB962C8B-B14F-4D97-AF65-F5344CB8AC3E}">
        <p14:creationId xmlns:p14="http://schemas.microsoft.com/office/powerpoint/2010/main" val="418851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1-10 at 9.30.28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 t="1" b="1"/>
          <a:stretch/>
        </p:blipFill>
        <p:spPr>
          <a:xfrm>
            <a:off x="0" y="0"/>
            <a:ext cx="9143999" cy="6857999"/>
          </a:xfrm>
        </p:spPr>
      </p:pic>
    </p:spTree>
    <p:extLst>
      <p:ext uri="{BB962C8B-B14F-4D97-AF65-F5344CB8AC3E}">
        <p14:creationId xmlns:p14="http://schemas.microsoft.com/office/powerpoint/2010/main" val="2808936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Castro Bio Questions</a:t>
            </a:r>
            <a:endParaRPr lang="en-US" dirty="0"/>
          </a:p>
        </p:txBody>
      </p:sp>
      <p:sp>
        <p:nvSpPr>
          <p:cNvPr id="3" name="Content Placeholder 2"/>
          <p:cNvSpPr>
            <a:spLocks noGrp="1"/>
          </p:cNvSpPr>
          <p:nvPr>
            <p:ph sz="quarter" idx="1"/>
          </p:nvPr>
        </p:nvSpPr>
        <p:spPr/>
        <p:txBody>
          <a:bodyPr/>
          <a:lstStyle/>
          <a:p>
            <a:pPr marL="514350" indent="-514350">
              <a:buAutoNum type="arabicParenR"/>
            </a:pPr>
            <a:r>
              <a:rPr lang="en-US" dirty="0" smtClean="0"/>
              <a:t>Making Inferences: </a:t>
            </a:r>
            <a:r>
              <a:rPr lang="en-US" dirty="0"/>
              <a:t>Why do you think American attempts to depose Castro were unsuccessful? </a:t>
            </a:r>
            <a:endParaRPr lang="en-US" dirty="0" smtClean="0"/>
          </a:p>
          <a:p>
            <a:pPr marL="0" indent="0">
              <a:buNone/>
            </a:pPr>
            <a:endParaRPr lang="en-US" dirty="0" smtClean="0"/>
          </a:p>
          <a:p>
            <a:pPr marL="514350" indent="-514350">
              <a:buFont typeface="Wingdings 2"/>
              <a:buAutoNum type="arabicParenR"/>
            </a:pPr>
            <a:r>
              <a:rPr lang="en-US" dirty="0" smtClean="0"/>
              <a:t>Analyzing Information: </a:t>
            </a:r>
            <a:r>
              <a:rPr lang="en-US" dirty="0"/>
              <a:t>As dictator, Castro frequently appeared in public in military clothing. What message was he sending by doing so</a:t>
            </a:r>
            <a:r>
              <a:rPr lang="en-US" dirty="0" smtClean="0"/>
              <a:t>? </a:t>
            </a:r>
          </a:p>
          <a:p>
            <a:pPr marL="514350" indent="-514350">
              <a:buAutoNum type="arabicParenR"/>
            </a:pPr>
            <a:endParaRPr lang="en-US" dirty="0"/>
          </a:p>
        </p:txBody>
      </p:sp>
    </p:spTree>
    <p:extLst>
      <p:ext uri="{BB962C8B-B14F-4D97-AF65-F5344CB8AC3E}">
        <p14:creationId xmlns:p14="http://schemas.microsoft.com/office/powerpoint/2010/main" val="4144951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1-16 at 9.17.17 A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838" t="-2924" r="-3427" b="-2101"/>
          <a:stretch/>
        </p:blipFill>
        <p:spPr>
          <a:xfrm>
            <a:off x="-350888" y="-200539"/>
            <a:ext cx="9808182" cy="7202676"/>
          </a:xfrm>
        </p:spPr>
      </p:pic>
    </p:spTree>
    <p:extLst>
      <p:ext uri="{BB962C8B-B14F-4D97-AF65-F5344CB8AC3E}">
        <p14:creationId xmlns:p14="http://schemas.microsoft.com/office/powerpoint/2010/main" val="466767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1) Castro </a:t>
            </a:r>
            <a:r>
              <a:rPr lang="en-US" dirty="0"/>
              <a:t>was backed by the very powerful Soviet Union, so the United States was unwilling to put its full power into eliminating Castro; although Castro stifled dissent, he may have been less harsh on Cubans than the previous dictator, meaning that Cubans were not inclined to work with the United States to depose him</a:t>
            </a:r>
            <a:r>
              <a:rPr lang="en-US" dirty="0" smtClean="0"/>
              <a:t>.</a:t>
            </a:r>
          </a:p>
          <a:p>
            <a:pPr marL="0" indent="0">
              <a:buNone/>
            </a:pPr>
            <a:endParaRPr lang="en-US" dirty="0"/>
          </a:p>
          <a:p>
            <a:pPr marL="0" indent="0">
              <a:buNone/>
            </a:pPr>
            <a:r>
              <a:rPr lang="en-US" dirty="0" smtClean="0"/>
              <a:t>2) Answers </a:t>
            </a:r>
            <a:r>
              <a:rPr lang="en-US" dirty="0"/>
              <a:t>will vary but students should recognize that Castro got his start </a:t>
            </a:r>
            <a:r>
              <a:rPr lang="en-US" dirty="0" smtClean="0"/>
              <a:t>in politics </a:t>
            </a:r>
            <a:r>
              <a:rPr lang="en-US" dirty="0"/>
              <a:t>in a quasi-military organization and that he was premier by virtue </a:t>
            </a:r>
            <a:r>
              <a:rPr lang="en-US" dirty="0" smtClean="0"/>
              <a:t>of an </a:t>
            </a:r>
            <a:r>
              <a:rPr lang="en-US" dirty="0"/>
              <a:t>armed revolt; students might also note that Castro was reminding </a:t>
            </a:r>
            <a:r>
              <a:rPr lang="en-US" dirty="0" smtClean="0"/>
              <a:t>potential dissenters </a:t>
            </a:r>
            <a:r>
              <a:rPr lang="en-US" dirty="0"/>
              <a:t>in Cuba that he carried the full weight of the military </a:t>
            </a:r>
            <a:r>
              <a:rPr lang="en-US" dirty="0" smtClean="0"/>
              <a:t>behind him</a:t>
            </a:r>
            <a:r>
              <a:rPr lang="en-US" dirty="0"/>
              <a:t>, thus helping to stifle disagreement with him.</a:t>
            </a:r>
          </a:p>
        </p:txBody>
      </p:sp>
    </p:spTree>
    <p:extLst>
      <p:ext uri="{BB962C8B-B14F-4D97-AF65-F5344CB8AC3E}">
        <p14:creationId xmlns:p14="http://schemas.microsoft.com/office/powerpoint/2010/main" val="61618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Cuban Revolution - Worksheet Questions</a:t>
            </a:r>
            <a:endParaRPr lang="en-US" dirty="0"/>
          </a:p>
        </p:txBody>
      </p:sp>
      <p:sp>
        <p:nvSpPr>
          <p:cNvPr id="3" name="Content Placeholder 2"/>
          <p:cNvSpPr>
            <a:spLocks noGrp="1"/>
          </p:cNvSpPr>
          <p:nvPr>
            <p:ph sz="quarter" idx="1"/>
          </p:nvPr>
        </p:nvSpPr>
        <p:spPr/>
        <p:txBody>
          <a:bodyPr>
            <a:normAutofit/>
          </a:bodyPr>
          <a:lstStyle/>
          <a:p>
            <a:pPr marL="514350" indent="-514350">
              <a:buAutoNum type="arabicParenR"/>
            </a:pPr>
            <a:r>
              <a:rPr lang="en-US" dirty="0" smtClean="0"/>
              <a:t>According </a:t>
            </a:r>
            <a:r>
              <a:rPr lang="en-US" dirty="0"/>
              <a:t>to the first selection, who does </a:t>
            </a:r>
            <a:r>
              <a:rPr lang="en-US" dirty="0" err="1"/>
              <a:t>Che</a:t>
            </a:r>
            <a:r>
              <a:rPr lang="en-US" dirty="0"/>
              <a:t> </a:t>
            </a:r>
            <a:r>
              <a:rPr lang="en-US" dirty="0" smtClean="0"/>
              <a:t>Guevara consider </a:t>
            </a:r>
            <a:r>
              <a:rPr lang="en-US" dirty="0"/>
              <a:t>the enemy</a:t>
            </a:r>
            <a:r>
              <a:rPr lang="en-US" dirty="0" smtClean="0"/>
              <a:t>?</a:t>
            </a:r>
          </a:p>
          <a:p>
            <a:pPr marL="514350" indent="-514350">
              <a:buAutoNum type="arabicParenR"/>
            </a:pPr>
            <a:r>
              <a:rPr lang="en-US" dirty="0"/>
              <a:t>In the second selection, what is Kennedy’s </a:t>
            </a:r>
            <a:r>
              <a:rPr lang="en-US" dirty="0" smtClean="0"/>
              <a:t>greatest concern?</a:t>
            </a:r>
          </a:p>
          <a:p>
            <a:pPr marL="514350" indent="-514350">
              <a:buAutoNum type="arabicParenR"/>
            </a:pPr>
            <a:r>
              <a:rPr lang="en-US" dirty="0" smtClean="0"/>
              <a:t>How </a:t>
            </a:r>
            <a:r>
              <a:rPr lang="en-US" dirty="0"/>
              <a:t>do Kennedy and Guevara view the Cuban Revolution? </a:t>
            </a:r>
            <a:endParaRPr lang="en-US" dirty="0" smtClean="0"/>
          </a:p>
          <a:p>
            <a:pPr marL="514350" indent="-514350">
              <a:buAutoNum type="arabicParenR"/>
            </a:pPr>
            <a:r>
              <a:rPr lang="en-US" dirty="0"/>
              <a:t>Why do you think Kennedy and Guevara see </a:t>
            </a:r>
            <a:r>
              <a:rPr lang="en-US" dirty="0" smtClean="0"/>
              <a:t>this revolution </a:t>
            </a:r>
            <a:r>
              <a:rPr lang="en-US" dirty="0"/>
              <a:t>differently</a:t>
            </a:r>
            <a:r>
              <a:rPr lang="en-US" dirty="0" smtClean="0"/>
              <a:t>?</a:t>
            </a:r>
          </a:p>
          <a:p>
            <a:pPr marL="514350" indent="-514350">
              <a:buAutoNum type="arabicParenR"/>
            </a:pPr>
            <a:r>
              <a:rPr lang="en-US" dirty="0" smtClean="0"/>
              <a:t>What </a:t>
            </a:r>
            <a:r>
              <a:rPr lang="en-US" dirty="0"/>
              <a:t>leads you to believe that Kennedy sees the </a:t>
            </a:r>
            <a:r>
              <a:rPr lang="en-US" dirty="0" smtClean="0"/>
              <a:t>Cuban Revolution </a:t>
            </a:r>
            <a:r>
              <a:rPr lang="en-US" dirty="0"/>
              <a:t>as an extension of the Cold War? </a:t>
            </a:r>
          </a:p>
        </p:txBody>
      </p:sp>
    </p:spTree>
    <p:extLst>
      <p:ext uri="{BB962C8B-B14F-4D97-AF65-F5344CB8AC3E}">
        <p14:creationId xmlns:p14="http://schemas.microsoft.com/office/powerpoint/2010/main" val="3783296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1. Guevara considers the enemy not only the soldier who serves the dictator </a:t>
            </a:r>
            <a:r>
              <a:rPr lang="en-US" dirty="0" smtClean="0"/>
              <a:t>but the </a:t>
            </a:r>
            <a:r>
              <a:rPr lang="en-US" dirty="0"/>
              <a:t>dictator himself as well as those who support him, primarily those </a:t>
            </a:r>
            <a:r>
              <a:rPr lang="en-US" dirty="0" smtClean="0"/>
              <a:t>from Wall </a:t>
            </a:r>
            <a:r>
              <a:rPr lang="en-US" dirty="0"/>
              <a:t>Street</a:t>
            </a:r>
            <a:r>
              <a:rPr lang="en-US" dirty="0" smtClean="0"/>
              <a:t>.</a:t>
            </a:r>
          </a:p>
          <a:p>
            <a:pPr marL="0" indent="0">
              <a:buNone/>
            </a:pPr>
            <a:endParaRPr lang="en-US" dirty="0"/>
          </a:p>
          <a:p>
            <a:pPr marL="0" indent="0">
              <a:buNone/>
            </a:pPr>
            <a:r>
              <a:rPr lang="en-US" dirty="0"/>
              <a:t>2. Kennedy is concerned about the loss of democracy in the Latin American </a:t>
            </a:r>
            <a:r>
              <a:rPr lang="en-US" dirty="0" smtClean="0"/>
              <a:t>part of </a:t>
            </a:r>
            <a:r>
              <a:rPr lang="en-US" dirty="0"/>
              <a:t>the western hemisphere. He fears weak nations will be unable to hold </a:t>
            </a:r>
            <a:r>
              <a:rPr lang="en-US" dirty="0" smtClean="0"/>
              <a:t>back the </a:t>
            </a:r>
            <a:r>
              <a:rPr lang="en-US" dirty="0"/>
              <a:t>Communist forces</a:t>
            </a:r>
            <a:r>
              <a:rPr lang="en-US" dirty="0" smtClean="0"/>
              <a:t>.</a:t>
            </a:r>
          </a:p>
          <a:p>
            <a:pPr marL="0" indent="0">
              <a:buNone/>
            </a:pPr>
            <a:endParaRPr lang="en-US" dirty="0"/>
          </a:p>
          <a:p>
            <a:pPr marL="0" indent="0">
              <a:buNone/>
            </a:pPr>
            <a:r>
              <a:rPr lang="en-US" dirty="0"/>
              <a:t>3. Guevara sees the revolution as a chance for Cubans to throw off the </a:t>
            </a:r>
            <a:r>
              <a:rPr lang="en-US" dirty="0" smtClean="0"/>
              <a:t>control of </a:t>
            </a:r>
            <a:r>
              <a:rPr lang="en-US" dirty="0"/>
              <a:t>a dictator and Wall Street and perhaps control their own destiny. </a:t>
            </a:r>
            <a:r>
              <a:rPr lang="en-US" dirty="0" smtClean="0"/>
              <a:t>Kennedy sees </a:t>
            </a:r>
            <a:r>
              <a:rPr lang="en-US" dirty="0"/>
              <a:t>the revolution as a Communist takeover in a location very near </a:t>
            </a:r>
            <a:r>
              <a:rPr lang="en-US" dirty="0" smtClean="0"/>
              <a:t>the US as </a:t>
            </a:r>
            <a:r>
              <a:rPr lang="en-US" dirty="0"/>
              <a:t>part of a pattern of Communist takeovers through </a:t>
            </a:r>
            <a:r>
              <a:rPr lang="en-US" dirty="0" smtClean="0"/>
              <a:t>Latin America </a:t>
            </a:r>
            <a:r>
              <a:rPr lang="en-US" dirty="0"/>
              <a:t>and Asia. Kennedy feels freedom will be lost if nations do not </a:t>
            </a:r>
            <a:r>
              <a:rPr lang="en-US" dirty="0" smtClean="0"/>
              <a:t>fight back </a:t>
            </a:r>
            <a:r>
              <a:rPr lang="en-US" dirty="0"/>
              <a:t>against the Communist forces</a:t>
            </a:r>
            <a:r>
              <a:rPr lang="en-US" dirty="0" smtClean="0"/>
              <a:t>.</a:t>
            </a:r>
          </a:p>
          <a:p>
            <a:pPr marL="0" indent="0">
              <a:buNone/>
            </a:pPr>
            <a:endParaRPr lang="en-US" dirty="0"/>
          </a:p>
        </p:txBody>
      </p:sp>
    </p:spTree>
    <p:extLst>
      <p:ext uri="{BB962C8B-B14F-4D97-AF65-F5344CB8AC3E}">
        <p14:creationId xmlns:p14="http://schemas.microsoft.com/office/powerpoint/2010/main" val="46840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US" sz="2900" dirty="0"/>
              <a:t>4. Kennedy sees the revolution in terms of Communist and non-</a:t>
            </a:r>
            <a:r>
              <a:rPr lang="en-US" sz="2900" dirty="0" smtClean="0"/>
              <a:t>Communist causes</a:t>
            </a:r>
            <a:r>
              <a:rPr lang="en-US" sz="2900" dirty="0"/>
              <a:t>. He believes that Cubans will lose their freedom. Guevara sees </a:t>
            </a:r>
            <a:r>
              <a:rPr lang="en-US" sz="2900" dirty="0" smtClean="0"/>
              <a:t>the revolution </a:t>
            </a:r>
            <a:r>
              <a:rPr lang="en-US" sz="2900" dirty="0"/>
              <a:t>as a way to throw off the control of hated foreign powers and </a:t>
            </a:r>
            <a:r>
              <a:rPr lang="en-US" sz="2900" dirty="0" smtClean="0"/>
              <a:t>a brutal </a:t>
            </a:r>
            <a:r>
              <a:rPr lang="en-US" sz="2900" dirty="0"/>
              <a:t>dictator. He believes that only when the revolution is successful </a:t>
            </a:r>
            <a:r>
              <a:rPr lang="en-US" sz="2900" dirty="0" smtClean="0"/>
              <a:t>will the </a:t>
            </a:r>
            <a:r>
              <a:rPr lang="en-US" sz="2900" dirty="0"/>
              <a:t>Cubans actually gain freedom.</a:t>
            </a:r>
          </a:p>
          <a:p>
            <a:pPr marL="0" indent="0">
              <a:buNone/>
            </a:pPr>
            <a:endParaRPr lang="en-US" sz="2900" dirty="0" smtClean="0"/>
          </a:p>
          <a:p>
            <a:pPr marL="0" indent="0">
              <a:buNone/>
            </a:pPr>
            <a:r>
              <a:rPr lang="en-US" sz="2900" dirty="0" smtClean="0"/>
              <a:t>5</a:t>
            </a:r>
            <a:r>
              <a:rPr lang="en-US" sz="2900" dirty="0"/>
              <a:t>. Kennedy repeatedly mentions communism. He refers to the Iron Curtain </a:t>
            </a:r>
            <a:r>
              <a:rPr lang="en-US" sz="2900" dirty="0" smtClean="0"/>
              <a:t>an identifies </a:t>
            </a:r>
            <a:r>
              <a:rPr lang="en-US" sz="2900" dirty="0"/>
              <a:t>Laos as an area taken over by Communists. He sees Cuba and </a:t>
            </a:r>
            <a:r>
              <a:rPr lang="en-US" sz="2900" dirty="0" smtClean="0"/>
              <a:t>Laos as </a:t>
            </a:r>
            <a:r>
              <a:rPr lang="en-US" sz="2900" dirty="0"/>
              <a:t>well as certain other Asian and Latin American countries as part of a </a:t>
            </a:r>
            <a:r>
              <a:rPr lang="en-US" sz="2900" dirty="0" smtClean="0"/>
              <a:t>huge Communist </a:t>
            </a:r>
            <a:r>
              <a:rPr lang="en-US" sz="2900" dirty="0"/>
              <a:t>movement to control the world. That fear is the basis of the </a:t>
            </a:r>
            <a:r>
              <a:rPr lang="en-US" sz="2900" dirty="0" smtClean="0"/>
              <a:t>Cold War</a:t>
            </a:r>
            <a:r>
              <a:rPr lang="en-US" sz="2900" dirty="0"/>
              <a:t>.</a:t>
            </a:r>
          </a:p>
          <a:p>
            <a:endParaRPr lang="en-US" dirty="0"/>
          </a:p>
        </p:txBody>
      </p:sp>
    </p:spTree>
    <p:extLst>
      <p:ext uri="{BB962C8B-B14F-4D97-AF65-F5344CB8AC3E}">
        <p14:creationId xmlns:p14="http://schemas.microsoft.com/office/powerpoint/2010/main" val="369010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US" dirty="0" smtClean="0"/>
              <a:t>1) What </a:t>
            </a:r>
            <a:r>
              <a:rPr lang="en-US" dirty="0"/>
              <a:t>happened when social unrest grew in Latin America in the </a:t>
            </a:r>
            <a:r>
              <a:rPr lang="en-US" dirty="0" smtClean="0"/>
              <a:t>1950s through </a:t>
            </a:r>
            <a:r>
              <a:rPr lang="en-US" dirty="0"/>
              <a:t>the 1970s?</a:t>
            </a:r>
          </a:p>
          <a:p>
            <a:pPr marL="0" indent="0">
              <a:buNone/>
            </a:pPr>
            <a:r>
              <a:rPr lang="en-US" dirty="0" smtClean="0"/>
              <a:t>A. Military </a:t>
            </a:r>
            <a:r>
              <a:rPr lang="en-US" dirty="0"/>
              <a:t>leaders seized power.</a:t>
            </a:r>
          </a:p>
          <a:p>
            <a:pPr marL="0" indent="0">
              <a:buNone/>
            </a:pPr>
            <a:r>
              <a:rPr lang="en-US" dirty="0" smtClean="0"/>
              <a:t>B. Voters </a:t>
            </a:r>
            <a:r>
              <a:rPr lang="en-US" dirty="0"/>
              <a:t>elected communist </a:t>
            </a:r>
            <a:r>
              <a:rPr lang="en-US" dirty="0" smtClean="0"/>
              <a:t>governments.</a:t>
            </a:r>
          </a:p>
          <a:p>
            <a:pPr marL="0" indent="0">
              <a:buNone/>
            </a:pPr>
            <a:r>
              <a:rPr lang="en-US" dirty="0" smtClean="0"/>
              <a:t>C. Populations </a:t>
            </a:r>
            <a:r>
              <a:rPr lang="en-US" dirty="0"/>
              <a:t>rose explosively.</a:t>
            </a:r>
          </a:p>
          <a:p>
            <a:pPr marL="0" indent="0">
              <a:buNone/>
            </a:pPr>
            <a:r>
              <a:rPr lang="en-US" dirty="0" smtClean="0"/>
              <a:t>D. The </a:t>
            </a:r>
            <a:r>
              <a:rPr lang="en-US" dirty="0"/>
              <a:t>United States helped form the OAS.</a:t>
            </a:r>
          </a:p>
          <a:p>
            <a:pPr marL="0" indent="0">
              <a:buNone/>
            </a:pPr>
            <a:endParaRPr lang="en-US" dirty="0" smtClean="0"/>
          </a:p>
          <a:p>
            <a:pPr marL="0" indent="0">
              <a:buNone/>
            </a:pPr>
            <a:r>
              <a:rPr lang="en-US" dirty="0" smtClean="0"/>
              <a:t>2) The </a:t>
            </a:r>
            <a:r>
              <a:rPr lang="en-US" dirty="0"/>
              <a:t>United States has intervened </a:t>
            </a:r>
            <a:r>
              <a:rPr lang="en-US" dirty="0" smtClean="0"/>
              <a:t>many </a:t>
            </a:r>
            <a:r>
              <a:rPr lang="en-US" dirty="0"/>
              <a:t>times in Latin America</a:t>
            </a:r>
            <a:r>
              <a:rPr lang="en-US" dirty="0" smtClean="0"/>
              <a:t>, usually </a:t>
            </a:r>
            <a:r>
              <a:rPr lang="en-US" dirty="0"/>
              <a:t>to</a:t>
            </a:r>
          </a:p>
          <a:p>
            <a:pPr marL="0" indent="0">
              <a:buNone/>
            </a:pPr>
            <a:r>
              <a:rPr lang="en-US" dirty="0" smtClean="0"/>
              <a:t>A. prevent </a:t>
            </a:r>
            <a:r>
              <a:rPr lang="en-US" dirty="0"/>
              <a:t>invasion by Soviet troops.</a:t>
            </a:r>
          </a:p>
          <a:p>
            <a:pPr marL="0" indent="0">
              <a:buNone/>
            </a:pPr>
            <a:r>
              <a:rPr lang="en-US" dirty="0" smtClean="0"/>
              <a:t>B. aid </a:t>
            </a:r>
            <a:r>
              <a:rPr lang="en-US" dirty="0"/>
              <a:t>in agricultural harvests.</a:t>
            </a:r>
          </a:p>
          <a:p>
            <a:pPr marL="0" indent="0">
              <a:buNone/>
            </a:pPr>
            <a:r>
              <a:rPr lang="en-US" dirty="0"/>
              <a:t>C</a:t>
            </a:r>
            <a:r>
              <a:rPr lang="en-US" dirty="0" smtClean="0"/>
              <a:t>. support </a:t>
            </a:r>
            <a:r>
              <a:rPr lang="en-US" dirty="0"/>
              <a:t>anti-communist governments.</a:t>
            </a:r>
          </a:p>
          <a:p>
            <a:pPr marL="0" indent="0">
              <a:buNone/>
            </a:pPr>
            <a:r>
              <a:rPr lang="en-US" dirty="0" smtClean="0"/>
              <a:t>D. assist </a:t>
            </a:r>
            <a:r>
              <a:rPr lang="en-US" dirty="0"/>
              <a:t>in holding peaceful elections.</a:t>
            </a:r>
          </a:p>
          <a:p>
            <a:endParaRPr lang="en-US" dirty="0"/>
          </a:p>
        </p:txBody>
      </p:sp>
    </p:spTree>
    <p:extLst>
      <p:ext uri="{BB962C8B-B14F-4D97-AF65-F5344CB8AC3E}">
        <p14:creationId xmlns:p14="http://schemas.microsoft.com/office/powerpoint/2010/main" val="1794169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a:t>How were U.S. actions in Latin America </a:t>
            </a:r>
            <a:r>
              <a:rPr lang="en-US" dirty="0" smtClean="0"/>
              <a:t>a continuation </a:t>
            </a:r>
            <a:r>
              <a:rPr lang="en-US" dirty="0"/>
              <a:t>of the policy of containment</a:t>
            </a:r>
            <a:r>
              <a:rPr lang="en-US" dirty="0" smtClean="0"/>
              <a:t>?</a:t>
            </a:r>
          </a:p>
          <a:p>
            <a:endParaRPr lang="en-US" dirty="0"/>
          </a:p>
          <a:p>
            <a:r>
              <a:rPr lang="en-US" dirty="0"/>
              <a:t>Who became the leader of Cuba when he led a group of revolutionaries in a guerrilla war that resulted in the overthrow of </a:t>
            </a:r>
            <a:r>
              <a:rPr lang="en-US" dirty="0" err="1"/>
              <a:t>Fulgencio</a:t>
            </a:r>
            <a:r>
              <a:rPr lang="en-US" dirty="0"/>
              <a:t> Batista</a:t>
            </a:r>
            <a:r>
              <a:rPr lang="en-US" dirty="0" smtClean="0"/>
              <a:t>?</a:t>
            </a:r>
          </a:p>
          <a:p>
            <a:endParaRPr lang="en-US" dirty="0"/>
          </a:p>
          <a:p>
            <a:r>
              <a:rPr lang="en-US" dirty="0" smtClean="0"/>
              <a:t>The </a:t>
            </a:r>
            <a:r>
              <a:rPr lang="en-US" dirty="0"/>
              <a:t>U.S. </a:t>
            </a:r>
            <a:r>
              <a:rPr lang="en-US" dirty="0" smtClean="0"/>
              <a:t>______ on </a:t>
            </a:r>
            <a:r>
              <a:rPr lang="en-US" dirty="0"/>
              <a:t>trade with Cuba, in place since the 1960s, has hurt Cuba’s economy</a:t>
            </a:r>
            <a:r>
              <a:rPr lang="en-US" dirty="0" smtClean="0"/>
              <a:t>.</a:t>
            </a:r>
          </a:p>
          <a:p>
            <a:endParaRPr lang="en-US" dirty="0"/>
          </a:p>
          <a:p>
            <a:r>
              <a:rPr lang="en-US" dirty="0"/>
              <a:t>When President Kennedy ordered a naval blockade to stop the </a:t>
            </a:r>
            <a:r>
              <a:rPr lang="en-US" dirty="0" smtClean="0"/>
              <a:t>______ from </a:t>
            </a:r>
            <a:r>
              <a:rPr lang="en-US" dirty="0"/>
              <a:t>building nuclear missile sites in Cuba, the world was as close to nuclear war as it had ever been</a:t>
            </a:r>
            <a:r>
              <a:rPr lang="en-US" dirty="0" smtClean="0"/>
              <a:t>.</a:t>
            </a:r>
          </a:p>
          <a:p>
            <a:endParaRPr lang="en-US" dirty="0"/>
          </a:p>
          <a:p>
            <a:r>
              <a:rPr lang="en-US" dirty="0" smtClean="0">
                <a:hlinkClick r:id="rId3" action="ppaction://hlinkfile"/>
              </a:rPr>
              <a:t>Video</a:t>
            </a:r>
            <a:r>
              <a:rPr lang="en-US" dirty="0" smtClean="0"/>
              <a:t> (</a:t>
            </a:r>
            <a:r>
              <a:rPr lang="en-US" dirty="0" err="1" smtClean="0"/>
              <a:t>Che</a:t>
            </a:r>
            <a:r>
              <a:rPr lang="en-US" dirty="0" smtClean="0"/>
              <a:t> Guevara Bio) </a:t>
            </a:r>
          </a:p>
        </p:txBody>
      </p:sp>
    </p:spTree>
    <p:extLst>
      <p:ext uri="{BB962C8B-B14F-4D97-AF65-F5344CB8AC3E}">
        <p14:creationId xmlns:p14="http://schemas.microsoft.com/office/powerpoint/2010/main" val="4089785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Summary</a:t>
            </a:r>
            <a:endParaRPr lang="en-US" dirty="0"/>
          </a:p>
        </p:txBody>
      </p:sp>
      <p:pic>
        <p:nvPicPr>
          <p:cNvPr id="4" name="Content Placeholder 3" descr="Screen shot 2016-01-16 at 10.14.27 AM.png"/>
          <p:cNvPicPr>
            <a:picLocks noGrp="1" noChangeAspect="1"/>
          </p:cNvPicPr>
          <p:nvPr>
            <p:ph sz="quarter" idx="1"/>
          </p:nvPr>
        </p:nvPicPr>
        <p:blipFill>
          <a:blip r:embed="rId2">
            <a:extLst>
              <a:ext uri="{28A0092B-C50C-407E-A947-70E740481C1C}">
                <a14:useLocalDpi xmlns:a14="http://schemas.microsoft.com/office/drawing/2010/main" val="0"/>
              </a:ext>
            </a:extLst>
          </a:blip>
          <a:srcRect t="1174" b="1174"/>
          <a:stretch>
            <a:fillRect/>
          </a:stretch>
        </p:blipFill>
        <p:spPr/>
      </p:pic>
    </p:spTree>
    <p:extLst>
      <p:ext uri="{BB962C8B-B14F-4D97-AF65-F5344CB8AC3E}">
        <p14:creationId xmlns:p14="http://schemas.microsoft.com/office/powerpoint/2010/main" val="106581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Question</a:t>
            </a:r>
            <a:endParaRPr lang="en-US" dirty="0"/>
          </a:p>
        </p:txBody>
      </p:sp>
      <p:pic>
        <p:nvPicPr>
          <p:cNvPr id="4" name="Content Placeholder 3" descr="Screen shot 2016-01-16 at 9.17.27 AM.png"/>
          <p:cNvPicPr>
            <a:picLocks noGrp="1" noChangeAspect="1"/>
          </p:cNvPicPr>
          <p:nvPr>
            <p:ph sz="quarter" idx="1"/>
          </p:nvPr>
        </p:nvPicPr>
        <p:blipFill>
          <a:blip r:embed="rId3">
            <a:extLst>
              <a:ext uri="{28A0092B-C50C-407E-A947-70E740481C1C}">
                <a14:useLocalDpi xmlns:a14="http://schemas.microsoft.com/office/drawing/2010/main" val="0"/>
              </a:ext>
            </a:extLst>
          </a:blip>
          <a:srcRect t="-16468" b="-16468"/>
          <a:stretch>
            <a:fillRect/>
          </a:stretch>
        </p:blipFill>
        <p:spPr>
          <a:xfrm>
            <a:off x="301752" y="770302"/>
            <a:ext cx="8503920" cy="4443700"/>
          </a:xfrm>
        </p:spPr>
      </p:pic>
      <p:pic>
        <p:nvPicPr>
          <p:cNvPr id="6" name="Picture 5" descr="Screen shot 2016-01-16 at 9.19.1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01" y="5617784"/>
            <a:ext cx="8813800" cy="800100"/>
          </a:xfrm>
          <a:prstGeom prst="rect">
            <a:avLst/>
          </a:prstGeom>
        </p:spPr>
      </p:pic>
      <p:sp>
        <p:nvSpPr>
          <p:cNvPr id="7" name="TextBox 6"/>
          <p:cNvSpPr txBox="1"/>
          <p:nvPr/>
        </p:nvSpPr>
        <p:spPr>
          <a:xfrm>
            <a:off x="250635" y="5214002"/>
            <a:ext cx="1180807" cy="369332"/>
          </a:xfrm>
          <a:prstGeom prst="rect">
            <a:avLst/>
          </a:prstGeom>
          <a:noFill/>
        </p:spPr>
        <p:txBody>
          <a:bodyPr wrap="none" rtlCol="0">
            <a:spAutoFit/>
          </a:bodyPr>
          <a:lstStyle/>
          <a:p>
            <a:r>
              <a:rPr lang="en-US" dirty="0" smtClean="0"/>
              <a:t>Question:</a:t>
            </a:r>
            <a:endParaRPr lang="en-US" dirty="0"/>
          </a:p>
        </p:txBody>
      </p:sp>
    </p:spTree>
    <p:extLst>
      <p:ext uri="{BB962C8B-B14F-4D97-AF65-F5344CB8AC3E}">
        <p14:creationId xmlns:p14="http://schemas.microsoft.com/office/powerpoint/2010/main" val="374431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Objectives/Standards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Students will be able to</a:t>
            </a:r>
          </a:p>
          <a:p>
            <a:pPr marL="514350" indent="-514350">
              <a:buAutoNum type="arabicParenR"/>
            </a:pPr>
            <a:r>
              <a:rPr lang="en-US" dirty="0" smtClean="0"/>
              <a:t>Identify key economic and social trends in postwar Latin America; and</a:t>
            </a:r>
          </a:p>
          <a:p>
            <a:pPr marL="514350" indent="-514350">
              <a:buAutoNum type="arabicParenR"/>
            </a:pPr>
            <a:r>
              <a:rPr lang="en-US" dirty="0" smtClean="0"/>
              <a:t>Analyze the Cuban Revolution and what changes it brought.</a:t>
            </a:r>
          </a:p>
          <a:p>
            <a:pPr marL="514350" indent="-514350">
              <a:buAutoNum type="arabicParenR"/>
            </a:pPr>
            <a:endParaRPr lang="en-US" dirty="0"/>
          </a:p>
          <a:p>
            <a:pPr marL="0" indent="0">
              <a:buNone/>
            </a:pPr>
            <a:r>
              <a:rPr lang="en-US" dirty="0" smtClean="0"/>
              <a:t>W.64 – Analyze multiple perspectives on the U.S. and Soviet conflicts involving Latin America;</a:t>
            </a:r>
          </a:p>
          <a:p>
            <a:pPr marL="0" indent="0">
              <a:buNone/>
            </a:pPr>
            <a:r>
              <a:rPr lang="en-US" dirty="0" smtClean="0"/>
              <a:t>W.85 – Explain the struggle for economic autonomy, political sovereignty, and social justice that led to revolution in many parts of Latin America.</a:t>
            </a:r>
            <a:endParaRPr lang="en-US" dirty="0"/>
          </a:p>
        </p:txBody>
      </p:sp>
    </p:spTree>
    <p:extLst>
      <p:ext uri="{BB962C8B-B14F-4D97-AF65-F5344CB8AC3E}">
        <p14:creationId xmlns:p14="http://schemas.microsoft.com/office/powerpoint/2010/main" val="159334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Latin America includes countries south of the United States, from Mexico to South America.</a:t>
            </a:r>
          </a:p>
          <a:p>
            <a:endParaRPr lang="en-US" dirty="0"/>
          </a:p>
          <a:p>
            <a:r>
              <a:rPr lang="en-US" dirty="0" smtClean="0"/>
              <a:t>After WWII, many countries in the region struggled to address problems of poverty and inequality. The roots of these problems go back to Latin America’s long history of colonialism.</a:t>
            </a:r>
          </a:p>
          <a:p>
            <a:endParaRPr lang="en-US" dirty="0"/>
          </a:p>
          <a:p>
            <a:r>
              <a:rPr lang="en-US" dirty="0" smtClean="0"/>
              <a:t>Under colonialism, most land and wealth were concentrated in the hands of the elite, and economies were based solely on agricultural exports.</a:t>
            </a:r>
            <a:endParaRPr lang="en-US" dirty="0"/>
          </a:p>
        </p:txBody>
      </p:sp>
    </p:spTree>
    <p:extLst>
      <p:ext uri="{BB962C8B-B14F-4D97-AF65-F5344CB8AC3E}">
        <p14:creationId xmlns:p14="http://schemas.microsoft.com/office/powerpoint/2010/main" val="271929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Group Questions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1) How did the involvement of the U.S. and the Soviets increase instability in Latin American countries?</a:t>
            </a:r>
          </a:p>
          <a:p>
            <a:r>
              <a:rPr lang="en-US" dirty="0" smtClean="0"/>
              <a:t>2) What economic and political challenges did Latin America countries face during the Cold War?</a:t>
            </a:r>
          </a:p>
          <a:p>
            <a:r>
              <a:rPr lang="en-US" dirty="0" smtClean="0"/>
              <a:t>3) How did Latin American society and culture change after WWII?</a:t>
            </a:r>
          </a:p>
          <a:p>
            <a:r>
              <a:rPr lang="en-US" dirty="0" smtClean="0"/>
              <a:t>4) How did the drug cartels in Colombia maintain their control over the cocaine trade?</a:t>
            </a:r>
          </a:p>
          <a:p>
            <a:r>
              <a:rPr lang="en-US" dirty="0" smtClean="0"/>
              <a:t>5) What happened as a result of the Cuban Revolution?</a:t>
            </a:r>
            <a:endParaRPr lang="en-US" dirty="0"/>
          </a:p>
        </p:txBody>
      </p:sp>
    </p:spTree>
    <p:extLst>
      <p:ext uri="{BB962C8B-B14F-4D97-AF65-F5344CB8AC3E}">
        <p14:creationId xmlns:p14="http://schemas.microsoft.com/office/powerpoint/2010/main" val="148149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9" name="AutoShape 5"/>
          <p:cNvSpPr>
            <a:spLocks noChangeArrowheads="1"/>
          </p:cNvSpPr>
          <p:nvPr/>
        </p:nvSpPr>
        <p:spPr bwMode="auto">
          <a:xfrm rot="10792560" flipH="1">
            <a:off x="450900" y="282228"/>
            <a:ext cx="8229600" cy="1452563"/>
          </a:xfrm>
          <a:prstGeom prst="upArrowCallout">
            <a:avLst>
              <a:gd name="adj1" fmla="val 40289"/>
              <a:gd name="adj2" fmla="val 35908"/>
              <a:gd name="adj3" fmla="val 19556"/>
              <a:gd name="adj4" fmla="val 66440"/>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a:defRPr/>
            </a:pPr>
            <a:endParaRPr lang="en-US">
              <a:latin typeface="Verdana" pitchFamily="34" charset="0"/>
              <a:ea typeface="+mn-ea"/>
              <a:cs typeface="+mn-cs"/>
            </a:endParaRPr>
          </a:p>
        </p:txBody>
      </p:sp>
      <p:sp>
        <p:nvSpPr>
          <p:cNvPr id="7171" name="Text Box 129"/>
          <p:cNvSpPr txBox="1">
            <a:spLocks noChangeArrowheads="1"/>
          </p:cNvSpPr>
          <p:nvPr/>
        </p:nvSpPr>
        <p:spPr bwMode="auto">
          <a:xfrm>
            <a:off x="452462" y="408319"/>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charset="0"/>
                <a:ea typeface="ＭＳ Ｐゴシック" charset="0"/>
                <a:cs typeface="MS Pゴシック" charset="0"/>
              </a:defRPr>
            </a:lvl1pPr>
            <a:lvl2pPr marL="742950" indent="-285750" eaLnBrk="0" hangingPunct="0">
              <a:defRPr sz="2200" b="1">
                <a:solidFill>
                  <a:schemeClr val="tx1"/>
                </a:solidFill>
                <a:latin typeface="Verdana" charset="0"/>
                <a:ea typeface="MS Pゴシック" charset="0"/>
                <a:cs typeface="MS Pゴシック" charset="0"/>
              </a:defRPr>
            </a:lvl2pPr>
            <a:lvl3pPr marL="1143000" indent="-228600" eaLnBrk="0" hangingPunct="0">
              <a:defRPr sz="2200" b="1">
                <a:solidFill>
                  <a:schemeClr val="tx1"/>
                </a:solidFill>
                <a:latin typeface="Verdana" charset="0"/>
                <a:ea typeface="MS Pゴシック" charset="0"/>
                <a:cs typeface="MS Pゴシック" charset="0"/>
              </a:defRPr>
            </a:lvl3pPr>
            <a:lvl4pPr marL="1600200" indent="-228600" eaLnBrk="0" hangingPunct="0">
              <a:defRPr sz="2200" b="1">
                <a:solidFill>
                  <a:schemeClr val="tx1"/>
                </a:solidFill>
                <a:latin typeface="Verdana" charset="0"/>
                <a:ea typeface="MS Pゴシック" charset="0"/>
                <a:cs typeface="MS Pゴシック" charset="0"/>
              </a:defRPr>
            </a:lvl4pPr>
            <a:lvl5pPr marL="2057400" indent="-228600" eaLnBrk="0" hangingPunct="0">
              <a:defRPr sz="2200" b="1">
                <a:solidFill>
                  <a:schemeClr val="tx1"/>
                </a:solidFill>
                <a:latin typeface="Verdana" charset="0"/>
                <a:ea typeface="MS Pゴシック" charset="0"/>
                <a:cs typeface="MS Pゴシック" charset="0"/>
              </a:defRPr>
            </a:lvl5pPr>
            <a:lvl6pPr marL="2514600" indent="-228600" eaLnBrk="0" fontAlgn="base" hangingPunct="0">
              <a:spcBef>
                <a:spcPct val="0"/>
              </a:spcBef>
              <a:spcAft>
                <a:spcPct val="0"/>
              </a:spcAft>
              <a:defRPr sz="2200" b="1">
                <a:solidFill>
                  <a:schemeClr val="tx1"/>
                </a:solidFill>
                <a:latin typeface="Verdana" charset="0"/>
                <a:ea typeface="MS Pゴシック" charset="0"/>
                <a:cs typeface="MS Pゴシック" charset="0"/>
              </a:defRPr>
            </a:lvl6pPr>
            <a:lvl7pPr marL="2971800" indent="-228600" eaLnBrk="0" fontAlgn="base" hangingPunct="0">
              <a:spcBef>
                <a:spcPct val="0"/>
              </a:spcBef>
              <a:spcAft>
                <a:spcPct val="0"/>
              </a:spcAft>
              <a:defRPr sz="2200" b="1">
                <a:solidFill>
                  <a:schemeClr val="tx1"/>
                </a:solidFill>
                <a:latin typeface="Verdana" charset="0"/>
                <a:ea typeface="MS Pゴシック" charset="0"/>
                <a:cs typeface="MS Pゴシック" charset="0"/>
              </a:defRPr>
            </a:lvl7pPr>
            <a:lvl8pPr marL="3429000" indent="-228600" eaLnBrk="0" fontAlgn="base" hangingPunct="0">
              <a:spcBef>
                <a:spcPct val="0"/>
              </a:spcBef>
              <a:spcAft>
                <a:spcPct val="0"/>
              </a:spcAft>
              <a:defRPr sz="2200" b="1">
                <a:solidFill>
                  <a:schemeClr val="tx1"/>
                </a:solidFill>
                <a:latin typeface="Verdana" charset="0"/>
                <a:ea typeface="MS Pゴシック" charset="0"/>
                <a:cs typeface="MS Pゴシック" charset="0"/>
              </a:defRPr>
            </a:lvl8pPr>
            <a:lvl9pPr marL="3886200" indent="-228600" eaLnBrk="0" fontAlgn="base" hangingPunct="0">
              <a:spcBef>
                <a:spcPct val="0"/>
              </a:spcBef>
              <a:spcAft>
                <a:spcPct val="0"/>
              </a:spcAft>
              <a:defRPr sz="2200" b="1">
                <a:solidFill>
                  <a:schemeClr val="tx1"/>
                </a:solidFill>
                <a:latin typeface="Verdana" charset="0"/>
                <a:ea typeface="MS Pゴシック" charset="0"/>
                <a:cs typeface="MS Pゴシック" charset="0"/>
              </a:defRPr>
            </a:lvl9pPr>
          </a:lstStyle>
          <a:p>
            <a:pPr algn="ctr" eaLnBrk="1" hangingPunct="1">
              <a:spcBef>
                <a:spcPct val="20000"/>
              </a:spcBef>
            </a:pPr>
            <a:r>
              <a:rPr lang="en-US" dirty="0"/>
              <a:t>One of the main challenges that confronted Latin America from the 1950s to the 1980s was poverty.</a:t>
            </a:r>
          </a:p>
        </p:txBody>
      </p:sp>
      <p:sp>
        <p:nvSpPr>
          <p:cNvPr id="200711" name="Text Box 130"/>
          <p:cNvSpPr txBox="1">
            <a:spLocks noChangeArrowheads="1"/>
          </p:cNvSpPr>
          <p:nvPr/>
        </p:nvSpPr>
        <p:spPr bwMode="auto">
          <a:xfrm>
            <a:off x="449337" y="2092076"/>
            <a:ext cx="8229600"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b="1">
                <a:solidFill>
                  <a:schemeClr val="tx1"/>
                </a:solidFill>
                <a:latin typeface="Verdana" charset="0"/>
                <a:ea typeface="ＭＳ Ｐゴシック" charset="0"/>
                <a:cs typeface="MS Pゴシック" charset="0"/>
              </a:defRPr>
            </a:lvl1pPr>
            <a:lvl2pPr marL="742950" indent="-285750" eaLnBrk="0" hangingPunct="0">
              <a:defRPr sz="2200" b="1">
                <a:solidFill>
                  <a:schemeClr val="tx1"/>
                </a:solidFill>
                <a:latin typeface="Verdana" charset="0"/>
                <a:ea typeface="MS Pゴシック" charset="0"/>
                <a:cs typeface="MS Pゴシック" charset="0"/>
              </a:defRPr>
            </a:lvl2pPr>
            <a:lvl3pPr marL="1143000" indent="-228600" eaLnBrk="0" hangingPunct="0">
              <a:defRPr sz="2200" b="1">
                <a:solidFill>
                  <a:schemeClr val="tx1"/>
                </a:solidFill>
                <a:latin typeface="Verdana" charset="0"/>
                <a:ea typeface="MS Pゴシック" charset="0"/>
                <a:cs typeface="MS Pゴシック" charset="0"/>
              </a:defRPr>
            </a:lvl3pPr>
            <a:lvl4pPr marL="1600200" indent="-228600" eaLnBrk="0" hangingPunct="0">
              <a:defRPr sz="2200" b="1">
                <a:solidFill>
                  <a:schemeClr val="tx1"/>
                </a:solidFill>
                <a:latin typeface="Verdana" charset="0"/>
                <a:ea typeface="MS Pゴシック" charset="0"/>
                <a:cs typeface="MS Pゴシック" charset="0"/>
              </a:defRPr>
            </a:lvl4pPr>
            <a:lvl5pPr marL="2057400" indent="-228600" eaLnBrk="0" hangingPunct="0">
              <a:defRPr sz="2200" b="1">
                <a:solidFill>
                  <a:schemeClr val="tx1"/>
                </a:solidFill>
                <a:latin typeface="Verdana" charset="0"/>
                <a:ea typeface="MS Pゴシック" charset="0"/>
                <a:cs typeface="MS Pゴシック" charset="0"/>
              </a:defRPr>
            </a:lvl5pPr>
            <a:lvl6pPr marL="2514600" indent="-228600" eaLnBrk="0" fontAlgn="base" hangingPunct="0">
              <a:spcBef>
                <a:spcPct val="0"/>
              </a:spcBef>
              <a:spcAft>
                <a:spcPct val="0"/>
              </a:spcAft>
              <a:defRPr sz="2200" b="1">
                <a:solidFill>
                  <a:schemeClr val="tx1"/>
                </a:solidFill>
                <a:latin typeface="Verdana" charset="0"/>
                <a:ea typeface="MS Pゴシック" charset="0"/>
                <a:cs typeface="MS Pゴシック" charset="0"/>
              </a:defRPr>
            </a:lvl6pPr>
            <a:lvl7pPr marL="2971800" indent="-228600" eaLnBrk="0" fontAlgn="base" hangingPunct="0">
              <a:spcBef>
                <a:spcPct val="0"/>
              </a:spcBef>
              <a:spcAft>
                <a:spcPct val="0"/>
              </a:spcAft>
              <a:defRPr sz="2200" b="1">
                <a:solidFill>
                  <a:schemeClr val="tx1"/>
                </a:solidFill>
                <a:latin typeface="Verdana" charset="0"/>
                <a:ea typeface="MS Pゴシック" charset="0"/>
                <a:cs typeface="MS Pゴシック" charset="0"/>
              </a:defRPr>
            </a:lvl7pPr>
            <a:lvl8pPr marL="3429000" indent="-228600" eaLnBrk="0" fontAlgn="base" hangingPunct="0">
              <a:spcBef>
                <a:spcPct val="0"/>
              </a:spcBef>
              <a:spcAft>
                <a:spcPct val="0"/>
              </a:spcAft>
              <a:defRPr sz="2200" b="1">
                <a:solidFill>
                  <a:schemeClr val="tx1"/>
                </a:solidFill>
                <a:latin typeface="Verdana" charset="0"/>
                <a:ea typeface="MS Pゴシック" charset="0"/>
                <a:cs typeface="MS Pゴシック" charset="0"/>
              </a:defRPr>
            </a:lvl8pPr>
            <a:lvl9pPr marL="3886200" indent="-228600" eaLnBrk="0" fontAlgn="base" hangingPunct="0">
              <a:spcBef>
                <a:spcPct val="0"/>
              </a:spcBef>
              <a:spcAft>
                <a:spcPct val="0"/>
              </a:spcAft>
              <a:defRPr sz="2200" b="1">
                <a:solidFill>
                  <a:schemeClr val="tx1"/>
                </a:solidFill>
                <a:latin typeface="Verdana" charset="0"/>
                <a:ea typeface="MS Pゴシック" charset="0"/>
                <a:cs typeface="MS Pゴシック" charset="0"/>
              </a:defRPr>
            </a:lvl9pPr>
          </a:lstStyle>
          <a:p>
            <a:pPr eaLnBrk="1" hangingPunct="1">
              <a:spcAft>
                <a:spcPct val="60000"/>
              </a:spcAft>
              <a:buClr>
                <a:schemeClr val="tx1"/>
              </a:buClr>
              <a:buSzPct val="80000"/>
              <a:buFontTx/>
              <a:buChar char="•"/>
            </a:pPr>
            <a:r>
              <a:rPr lang="en-US" b="0" u="sng" dirty="0"/>
              <a:t>Latin American countries relied heavily </a:t>
            </a:r>
            <a:r>
              <a:rPr lang="en-US" b="0" u="sng" dirty="0" smtClean="0"/>
              <a:t>on exporting </a:t>
            </a:r>
            <a:r>
              <a:rPr lang="en-US" b="0" u="sng" dirty="0"/>
              <a:t>single cash crops and imported </a:t>
            </a:r>
            <a:r>
              <a:rPr lang="en-US" b="0" u="sng" dirty="0" smtClean="0"/>
              <a:t>everything else</a:t>
            </a:r>
            <a:r>
              <a:rPr lang="en-US" b="0" dirty="0" smtClean="0">
                <a:solidFill>
                  <a:srgbClr val="0033CC"/>
                </a:solidFill>
              </a:rPr>
              <a:t>.</a:t>
            </a:r>
            <a:endParaRPr lang="en-US" b="0" dirty="0">
              <a:solidFill>
                <a:srgbClr val="0033CC"/>
              </a:solidFill>
            </a:endParaRPr>
          </a:p>
          <a:p>
            <a:pPr eaLnBrk="1" hangingPunct="1">
              <a:spcAft>
                <a:spcPct val="60000"/>
              </a:spcAft>
              <a:buSzPct val="80000"/>
              <a:buFontTx/>
              <a:buChar char="•"/>
            </a:pPr>
            <a:r>
              <a:rPr lang="en-US" b="0" dirty="0"/>
              <a:t>To try to change this, governments adopted an </a:t>
            </a:r>
            <a:r>
              <a:rPr lang="en-US" b="0" dirty="0">
                <a:solidFill>
                  <a:srgbClr val="000000"/>
                </a:solidFill>
              </a:rPr>
              <a:t>import substitution </a:t>
            </a:r>
            <a:r>
              <a:rPr lang="en-US" b="0" dirty="0" smtClean="0"/>
              <a:t>policy</a:t>
            </a:r>
            <a:r>
              <a:rPr lang="en-US" b="0" dirty="0"/>
              <a:t> </a:t>
            </a:r>
            <a:r>
              <a:rPr lang="en-US" b="0" dirty="0" smtClean="0"/>
              <a:t>whereby local industries would be developed (industrialization) to replace the need to import manufactured goods.</a:t>
            </a:r>
            <a:endParaRPr lang="en-US" b="0" dirty="0"/>
          </a:p>
          <a:p>
            <a:pPr eaLnBrk="1" hangingPunct="1">
              <a:spcAft>
                <a:spcPct val="60000"/>
              </a:spcAft>
              <a:buSzPct val="80000"/>
              <a:buFontTx/>
              <a:buChar char="•"/>
            </a:pPr>
            <a:r>
              <a:rPr lang="en-US" b="0" dirty="0"/>
              <a:t>However, manufacturing goods at home was costly. Many new industries required government </a:t>
            </a:r>
            <a:r>
              <a:rPr lang="en-US" b="0" dirty="0" smtClean="0"/>
              <a:t>help and foreign investment, deepening the reliance on outside countries.</a:t>
            </a:r>
            <a:endParaRPr lang="en-US" b="0" dirty="0"/>
          </a:p>
        </p:txBody>
      </p:sp>
    </p:spTree>
    <p:extLst>
      <p:ext uri="{BB962C8B-B14F-4D97-AF65-F5344CB8AC3E}">
        <p14:creationId xmlns:p14="http://schemas.microsoft.com/office/powerpoint/2010/main" val="3820182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711">
                                            <p:txEl>
                                              <p:pRg st="0" end="0"/>
                                            </p:txEl>
                                          </p:spTgt>
                                        </p:tgtEl>
                                        <p:attrNameLst>
                                          <p:attrName>style.visibility</p:attrName>
                                        </p:attrNameLst>
                                      </p:cBhvr>
                                      <p:to>
                                        <p:strVal val="visible"/>
                                      </p:to>
                                    </p:set>
                                    <p:anim calcmode="lin" valueType="num">
                                      <p:cBhvr additive="base">
                                        <p:cTn id="7" dur="1000" fill="hold"/>
                                        <p:tgtEl>
                                          <p:spTgt spid="2007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071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200711">
                                            <p:txEl>
                                              <p:pRg st="1" end="1"/>
                                            </p:txEl>
                                          </p:spTgt>
                                        </p:tgtEl>
                                        <p:attrNameLst>
                                          <p:attrName>style.visibility</p:attrName>
                                        </p:attrNameLst>
                                      </p:cBhvr>
                                      <p:to>
                                        <p:strVal val="visible"/>
                                      </p:to>
                                    </p:set>
                                    <p:anim calcmode="lin" valueType="num">
                                      <p:cBhvr additive="base">
                                        <p:cTn id="12" dur="1000" fill="hold"/>
                                        <p:tgtEl>
                                          <p:spTgt spid="200711">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00711">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200711">
                                            <p:txEl>
                                              <p:pRg st="2" end="2"/>
                                            </p:txEl>
                                          </p:spTgt>
                                        </p:tgtEl>
                                        <p:attrNameLst>
                                          <p:attrName>style.visibility</p:attrName>
                                        </p:attrNameLst>
                                      </p:cBhvr>
                                      <p:to>
                                        <p:strVal val="visible"/>
                                      </p:to>
                                    </p:set>
                                    <p:anim calcmode="lin" valueType="num">
                                      <p:cBhvr additive="base">
                                        <p:cTn id="17" dur="1000" fill="hold"/>
                                        <p:tgtEl>
                                          <p:spTgt spid="200711">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007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Trends</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a:t>As Latin America became more </a:t>
            </a:r>
            <a:r>
              <a:rPr lang="en-US" dirty="0" smtClean="0"/>
              <a:t>industrialized, problems occurred:</a:t>
            </a:r>
          </a:p>
          <a:p>
            <a:pPr marL="514350" indent="-514350">
              <a:buAutoNum type="arabicParenR"/>
            </a:pPr>
            <a:r>
              <a:rPr lang="en-US" dirty="0" smtClean="0"/>
              <a:t>A tiny elite </a:t>
            </a:r>
            <a:r>
              <a:rPr lang="en-US" dirty="0"/>
              <a:t>(who </a:t>
            </a:r>
            <a:r>
              <a:rPr lang="en-US" dirty="0" smtClean="0"/>
              <a:t>oppose </a:t>
            </a:r>
            <a:r>
              <a:rPr lang="en-US" dirty="0"/>
              <a:t>reforms) </a:t>
            </a:r>
            <a:r>
              <a:rPr lang="en-US" dirty="0" smtClean="0"/>
              <a:t>tied </a:t>
            </a:r>
            <a:r>
              <a:rPr lang="en-US" dirty="0"/>
              <a:t>to foreign business interests</a:t>
            </a:r>
            <a:r>
              <a:rPr lang="en-US" dirty="0" smtClean="0"/>
              <a:t> controlled the land, businesses, and factories; </a:t>
            </a:r>
          </a:p>
          <a:p>
            <a:pPr marL="514350" indent="-514350">
              <a:buAutoNum type="arabicParenR"/>
            </a:pPr>
            <a:r>
              <a:rPr lang="en-US" dirty="0" smtClean="0"/>
              <a:t>This deprived people of enough land to make a living, forcing them to relocate to crowded urban areas;</a:t>
            </a:r>
          </a:p>
          <a:p>
            <a:pPr marL="514350" indent="-514350">
              <a:buAutoNum type="arabicParenR"/>
            </a:pPr>
            <a:r>
              <a:rPr lang="en-US" dirty="0" smtClean="0"/>
              <a:t>This increased the gap b/w rich and poor (poverty/inequality), fueling discontent (unhappiness).</a:t>
            </a:r>
            <a:endParaRPr lang="en-US" dirty="0"/>
          </a:p>
        </p:txBody>
      </p:sp>
    </p:spTree>
    <p:extLst>
      <p:ext uri="{BB962C8B-B14F-4D97-AF65-F5344CB8AC3E}">
        <p14:creationId xmlns:p14="http://schemas.microsoft.com/office/powerpoint/2010/main" val="99240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Instability and Social Unrest</a:t>
            </a:r>
            <a:endParaRPr lang="en-US" dirty="0"/>
          </a:p>
        </p:txBody>
      </p:sp>
      <p:sp>
        <p:nvSpPr>
          <p:cNvPr id="3" name="Content Placeholder 2"/>
          <p:cNvSpPr>
            <a:spLocks noGrp="1"/>
          </p:cNvSpPr>
          <p:nvPr>
            <p:ph sz="quarter" idx="1"/>
          </p:nvPr>
        </p:nvSpPr>
        <p:spPr/>
        <p:txBody>
          <a:bodyPr/>
          <a:lstStyle/>
          <a:p>
            <a:r>
              <a:rPr lang="en-US" dirty="0"/>
              <a:t>These economic trends would lead </a:t>
            </a:r>
            <a:r>
              <a:rPr lang="en-US" dirty="0" smtClean="0"/>
              <a:t>to social unrest and </a:t>
            </a:r>
            <a:r>
              <a:rPr lang="en-US" dirty="0"/>
              <a:t>political </a:t>
            </a:r>
            <a:r>
              <a:rPr lang="en-US" dirty="0" smtClean="0"/>
              <a:t>instability, making democracy difficult to achieve.</a:t>
            </a:r>
          </a:p>
          <a:p>
            <a:endParaRPr lang="en-US" dirty="0"/>
          </a:p>
          <a:p>
            <a:r>
              <a:rPr lang="en-US" u="sng" dirty="0" smtClean="0"/>
              <a:t>Due to social unrest, between </a:t>
            </a:r>
            <a:r>
              <a:rPr lang="en-US" u="sng" dirty="0"/>
              <a:t>the 1950s and 1970s, </a:t>
            </a:r>
            <a:r>
              <a:rPr lang="en-US" u="sng" dirty="0" smtClean="0"/>
              <a:t>military dictators seized power in many Latin American countries</a:t>
            </a:r>
            <a:r>
              <a:rPr lang="en-US" dirty="0" smtClean="0"/>
              <a:t>.</a:t>
            </a:r>
          </a:p>
          <a:p>
            <a:endParaRPr lang="en-US" dirty="0"/>
          </a:p>
        </p:txBody>
      </p:sp>
    </p:spTree>
    <p:extLst>
      <p:ext uri="{BB962C8B-B14F-4D97-AF65-F5344CB8AC3E}">
        <p14:creationId xmlns:p14="http://schemas.microsoft.com/office/powerpoint/2010/main" val="1665477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210</TotalTime>
  <Words>1607</Words>
  <Application>Microsoft Macintosh PowerPoint</Application>
  <PresentationFormat>On-screen Show (4:3)</PresentationFormat>
  <Paragraphs>130</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Latin America Chapter 19 Section 4</vt:lpstr>
      <vt:lpstr>PowerPoint Presentation</vt:lpstr>
      <vt:lpstr>Starter Question</vt:lpstr>
      <vt:lpstr>Objectives/Standards</vt:lpstr>
      <vt:lpstr>Intro</vt:lpstr>
      <vt:lpstr>Group Questions</vt:lpstr>
      <vt:lpstr>PowerPoint Presentation</vt:lpstr>
      <vt:lpstr>Economic Trends</vt:lpstr>
      <vt:lpstr>Political Instability and Social Unrest</vt:lpstr>
      <vt:lpstr>U.S. Policy in Latin America</vt:lpstr>
      <vt:lpstr>DBQ Question</vt:lpstr>
      <vt:lpstr>DBQ Question</vt:lpstr>
      <vt:lpstr>Cuba Overview</vt:lpstr>
      <vt:lpstr>Cuba Overview</vt:lpstr>
      <vt:lpstr>Cuba Overview</vt:lpstr>
      <vt:lpstr>Bay of Pigs Political Cartoon</vt:lpstr>
      <vt:lpstr>Castro Video Bio</vt:lpstr>
      <vt:lpstr>PowerPoint Presentation</vt:lpstr>
      <vt:lpstr>Castro Bio Questions</vt:lpstr>
      <vt:lpstr>Answers</vt:lpstr>
      <vt:lpstr>Cuban Revolution - Worksheet Questions</vt:lpstr>
      <vt:lpstr>Answers</vt:lpstr>
      <vt:lpstr>Answers</vt:lpstr>
      <vt:lpstr>Questions</vt:lpstr>
      <vt:lpstr>Exit Ticket</vt:lpstr>
      <vt:lpstr>Visual Summary</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 Chapter 19 Section 4</dc:title>
  <dc:creator>teacher Brooks</dc:creator>
  <cp:lastModifiedBy>teacher Brooks</cp:lastModifiedBy>
  <cp:revision>88</cp:revision>
  <dcterms:created xsi:type="dcterms:W3CDTF">2016-01-11T03:18:19Z</dcterms:created>
  <dcterms:modified xsi:type="dcterms:W3CDTF">2016-02-23T02:51:23Z</dcterms:modified>
</cp:coreProperties>
</file>