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sldIdLst>
    <p:sldId id="256" r:id="rId2"/>
    <p:sldId id="258" r:id="rId3"/>
    <p:sldId id="257" r:id="rId4"/>
    <p:sldId id="259" r:id="rId5"/>
    <p:sldId id="260" r:id="rId6"/>
    <p:sldId id="261" r:id="rId7"/>
    <p:sldId id="262" r:id="rId8"/>
    <p:sldId id="263" r:id="rId9"/>
    <p:sldId id="264" r:id="rId10"/>
    <p:sldId id="265" r:id="rId11"/>
    <p:sldId id="267" r:id="rId12"/>
    <p:sldId id="273" r:id="rId13"/>
    <p:sldId id="266" r:id="rId14"/>
    <p:sldId id="268" r:id="rId15"/>
    <p:sldId id="270" r:id="rId16"/>
    <p:sldId id="269" r:id="rId17"/>
    <p:sldId id="271" r:id="rId18"/>
    <p:sldId id="272"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695" autoAdjust="0"/>
  </p:normalViewPr>
  <p:slideViewPr>
    <p:cSldViewPr snapToGrid="0" snapToObjects="1">
      <p:cViewPr varScale="1">
        <p:scale>
          <a:sx n="72" d="100"/>
          <a:sy n="72" d="100"/>
        </p:scale>
        <p:origin x="-1072"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A66FA1-50EA-134E-AE27-92D3F5292AE6}" type="datetimeFigureOut">
              <a:rPr lang="en-US" smtClean="0"/>
              <a:t>3/14/16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A81AC6-681F-0148-BEAD-60E5ACCE0B49}" type="slidenum">
              <a:rPr lang="en-US" smtClean="0"/>
              <a:t>‹#›</a:t>
            </a:fld>
            <a:endParaRPr lang="en-US"/>
          </a:p>
        </p:txBody>
      </p:sp>
    </p:spTree>
    <p:extLst>
      <p:ext uri="{BB962C8B-B14F-4D97-AF65-F5344CB8AC3E}">
        <p14:creationId xmlns:p14="http://schemas.microsoft.com/office/powerpoint/2010/main" val="186638251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Joseph Stalin</a:t>
            </a:r>
            <a:endParaRPr lang="en-US" dirty="0"/>
          </a:p>
        </p:txBody>
      </p:sp>
      <p:sp>
        <p:nvSpPr>
          <p:cNvPr id="4" name="Slide Number Placeholder 3"/>
          <p:cNvSpPr>
            <a:spLocks noGrp="1"/>
          </p:cNvSpPr>
          <p:nvPr>
            <p:ph type="sldNum" sz="quarter" idx="10"/>
          </p:nvPr>
        </p:nvSpPr>
        <p:spPr/>
        <p:txBody>
          <a:bodyPr/>
          <a:lstStyle/>
          <a:p>
            <a:fld id="{D4A81AC6-681F-0148-BEAD-60E5ACCE0B49}" type="slidenum">
              <a:rPr lang="en-US" smtClean="0"/>
              <a:t>2</a:t>
            </a:fld>
            <a:endParaRPr lang="en-US"/>
          </a:p>
        </p:txBody>
      </p:sp>
    </p:spTree>
    <p:extLst>
      <p:ext uri="{BB962C8B-B14F-4D97-AF65-F5344CB8AC3E}">
        <p14:creationId xmlns:p14="http://schemas.microsoft.com/office/powerpoint/2010/main" val="3005807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evidence from the chart, rank the three</a:t>
            </a:r>
            <a:r>
              <a:rPr lang="en-US" baseline="0" dirty="0" smtClean="0"/>
              <a:t> leaders from </a:t>
            </a:r>
            <a:r>
              <a:rPr lang="en-US" dirty="0" smtClean="0"/>
              <a:t>most repressive to least repressive and explain. (Students should consider Stalin the most)</a:t>
            </a:r>
            <a:endParaRPr lang="en-US" dirty="0"/>
          </a:p>
        </p:txBody>
      </p:sp>
      <p:sp>
        <p:nvSpPr>
          <p:cNvPr id="4" name="Slide Number Placeholder 3"/>
          <p:cNvSpPr>
            <a:spLocks noGrp="1"/>
          </p:cNvSpPr>
          <p:nvPr>
            <p:ph type="sldNum" sz="quarter" idx="10"/>
          </p:nvPr>
        </p:nvSpPr>
        <p:spPr/>
        <p:txBody>
          <a:bodyPr/>
          <a:lstStyle/>
          <a:p>
            <a:fld id="{D4A81AC6-681F-0148-BEAD-60E5ACCE0B49}" type="slidenum">
              <a:rPr lang="en-US" smtClean="0"/>
              <a:t>16</a:t>
            </a:fld>
            <a:endParaRPr lang="en-US"/>
          </a:p>
        </p:txBody>
      </p:sp>
    </p:spTree>
    <p:extLst>
      <p:ext uri="{BB962C8B-B14F-4D97-AF65-F5344CB8AC3E}">
        <p14:creationId xmlns:p14="http://schemas.microsoft.com/office/powerpoint/2010/main" val="4037295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A81AC6-681F-0148-BEAD-60E5ACCE0B49}" type="slidenum">
              <a:rPr lang="en-US" smtClean="0"/>
              <a:t>18</a:t>
            </a:fld>
            <a:endParaRPr lang="en-US"/>
          </a:p>
        </p:txBody>
      </p:sp>
    </p:spTree>
    <p:extLst>
      <p:ext uri="{BB962C8B-B14F-4D97-AF65-F5344CB8AC3E}">
        <p14:creationId xmlns:p14="http://schemas.microsoft.com/office/powerpoint/2010/main" val="536943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Stalin seems to feel superior to the other Party leaders; he feels his country cannot function without him. He reveals his paranoia in that he sees enemies</a:t>
            </a:r>
            <a:r>
              <a:rPr lang="en-US" baseline="0" dirty="0" smtClean="0"/>
              <a:t> around him that his associates cannot.</a:t>
            </a:r>
            <a:endParaRPr lang="en-US" dirty="0"/>
          </a:p>
        </p:txBody>
      </p:sp>
      <p:sp>
        <p:nvSpPr>
          <p:cNvPr id="4" name="Slide Number Placeholder 3"/>
          <p:cNvSpPr>
            <a:spLocks noGrp="1"/>
          </p:cNvSpPr>
          <p:nvPr>
            <p:ph type="sldNum" sz="quarter" idx="10"/>
          </p:nvPr>
        </p:nvSpPr>
        <p:spPr/>
        <p:txBody>
          <a:bodyPr/>
          <a:lstStyle/>
          <a:p>
            <a:fld id="{D4A81AC6-681F-0148-BEAD-60E5ACCE0B49}" type="slidenum">
              <a:rPr lang="en-US" smtClean="0"/>
              <a:t>3</a:t>
            </a:fld>
            <a:endParaRPr lang="en-US"/>
          </a:p>
        </p:txBody>
      </p:sp>
    </p:spTree>
    <p:extLst>
      <p:ext uri="{BB962C8B-B14F-4D97-AF65-F5344CB8AC3E}">
        <p14:creationId xmlns:p14="http://schemas.microsoft.com/office/powerpoint/2010/main" val="2226748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Drawing inferences, answer question 2. (Students may mention that such a leader might </a:t>
            </a:r>
            <a:r>
              <a:rPr lang="en-US" u="sng" baseline="0" dirty="0" smtClean="0"/>
              <a:t>neglect the wishes of the country's political assemblies</a:t>
            </a:r>
            <a:r>
              <a:rPr lang="en-US" baseline="0" dirty="0" smtClean="0"/>
              <a:t>, </a:t>
            </a:r>
            <a:r>
              <a:rPr lang="en-US" u="sng" baseline="0" dirty="0" smtClean="0"/>
              <a:t>ignore laws and judicial processes</a:t>
            </a:r>
            <a:r>
              <a:rPr lang="en-US" baseline="0" dirty="0" smtClean="0"/>
              <a:t>, and </a:t>
            </a:r>
            <a:r>
              <a:rPr lang="en-US" u="sng" baseline="0" dirty="0" smtClean="0"/>
              <a:t>act on his or her own irrational impulses</a:t>
            </a:r>
            <a:r>
              <a:rPr lang="en-US" baseline="0" dirty="0" smtClean="0"/>
              <a:t>)</a:t>
            </a:r>
            <a:endParaRPr lang="en-US" dirty="0" smtClean="0"/>
          </a:p>
          <a:p>
            <a:endParaRPr lang="en-US" dirty="0" smtClean="0"/>
          </a:p>
          <a:p>
            <a:r>
              <a:rPr lang="en-US" dirty="0" smtClean="0"/>
              <a:t>What</a:t>
            </a:r>
            <a:r>
              <a:rPr lang="en-US" baseline="0" dirty="0" smtClean="0"/>
              <a:t> do you think the term t</a:t>
            </a:r>
            <a:r>
              <a:rPr lang="en-US" dirty="0" smtClean="0"/>
              <a:t>rumped-up means in the text? (deliberately</a:t>
            </a:r>
            <a:r>
              <a:rPr lang="en-US" baseline="0" dirty="0" smtClean="0"/>
              <a:t> created to make someone appear guilty; falsely accuse)</a:t>
            </a:r>
            <a:endParaRPr lang="en-US" dirty="0" smtClean="0"/>
          </a:p>
        </p:txBody>
      </p:sp>
      <p:sp>
        <p:nvSpPr>
          <p:cNvPr id="4" name="Slide Number Placeholder 3"/>
          <p:cNvSpPr>
            <a:spLocks noGrp="1"/>
          </p:cNvSpPr>
          <p:nvPr>
            <p:ph type="sldNum" sz="quarter" idx="10"/>
          </p:nvPr>
        </p:nvSpPr>
        <p:spPr/>
        <p:txBody>
          <a:bodyPr/>
          <a:lstStyle/>
          <a:p>
            <a:fld id="{D4A81AC6-681F-0148-BEAD-60E5ACCE0B49}" type="slidenum">
              <a:rPr lang="en-US" smtClean="0"/>
              <a:t>4</a:t>
            </a:fld>
            <a:endParaRPr lang="en-US"/>
          </a:p>
        </p:txBody>
      </p:sp>
    </p:spTree>
    <p:extLst>
      <p:ext uri="{BB962C8B-B14F-4D97-AF65-F5344CB8AC3E}">
        <p14:creationId xmlns:p14="http://schemas.microsoft.com/office/powerpoint/2010/main" val="2166699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Gulag = forced labor camp; from the 1920s to the 1950s, the Soviets held political prisoners and criminals in the camps. After Stalin’s death in 1953, the gulag was gradually phased out.</a:t>
            </a:r>
          </a:p>
          <a:p>
            <a:endParaRPr lang="en-US" dirty="0" smtClean="0"/>
          </a:p>
          <a:p>
            <a:r>
              <a:rPr lang="en-US" dirty="0" smtClean="0"/>
              <a:t>Question: </a:t>
            </a:r>
          </a:p>
          <a:p>
            <a:r>
              <a:rPr lang="en-US" dirty="0" smtClean="0"/>
              <a:t>Why do you think the Soviets chose to locate labor camps</a:t>
            </a:r>
            <a:r>
              <a:rPr lang="en-US" baseline="0" dirty="0" smtClean="0"/>
              <a:t> </a:t>
            </a:r>
            <a:r>
              <a:rPr lang="en-US" dirty="0" smtClean="0"/>
              <a:t>in these conditions</a:t>
            </a:r>
            <a:r>
              <a:rPr lang="en-US" baseline="0" dirty="0" smtClean="0"/>
              <a:t>? (</a:t>
            </a:r>
            <a:r>
              <a:rPr lang="en-US" baseline="0" dirty="0" smtClean="0"/>
              <a:t>to isolate; remove all hope; to punish)</a:t>
            </a:r>
          </a:p>
          <a:p>
            <a:r>
              <a:rPr lang="en-US" baseline="0" dirty="0" smtClean="0"/>
              <a:t>What do you think life was like living, working, and dying in a Siberian labor camp?</a:t>
            </a:r>
            <a:endParaRPr lang="en-US" dirty="0" smtClean="0"/>
          </a:p>
        </p:txBody>
      </p:sp>
      <p:sp>
        <p:nvSpPr>
          <p:cNvPr id="4" name="Slide Number Placeholder 3"/>
          <p:cNvSpPr>
            <a:spLocks noGrp="1"/>
          </p:cNvSpPr>
          <p:nvPr>
            <p:ph type="sldNum" sz="quarter" idx="10"/>
          </p:nvPr>
        </p:nvSpPr>
        <p:spPr/>
        <p:txBody>
          <a:bodyPr/>
          <a:lstStyle/>
          <a:p>
            <a:fld id="{D4A81AC6-681F-0148-BEAD-60E5ACCE0B49}" type="slidenum">
              <a:rPr lang="en-US" smtClean="0"/>
              <a:t>9</a:t>
            </a:fld>
            <a:endParaRPr lang="en-US"/>
          </a:p>
        </p:txBody>
      </p:sp>
    </p:spTree>
    <p:extLst>
      <p:ext uri="{BB962C8B-B14F-4D97-AF65-F5344CB8AC3E}">
        <p14:creationId xmlns:p14="http://schemas.microsoft.com/office/powerpoint/2010/main" val="3750073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Write a first-person (“I”) monologue (speech; solo) of what the person is thinking in the moment of </a:t>
            </a:r>
            <a:r>
              <a:rPr lang="en-US" baseline="0" dirty="0" smtClean="0"/>
              <a:t>this </a:t>
            </a:r>
            <a:r>
              <a:rPr lang="en-US" baseline="0" dirty="0" smtClean="0"/>
              <a:t>visual.</a:t>
            </a:r>
          </a:p>
          <a:p>
            <a:endParaRPr lang="en-US" baseline="0" dirty="0" smtClean="0"/>
          </a:p>
          <a:p>
            <a:r>
              <a:rPr lang="en-US" baseline="0" dirty="0" smtClean="0"/>
              <a:t>Share and compare with a partner.</a:t>
            </a:r>
            <a:endParaRPr lang="en-US" dirty="0"/>
          </a:p>
        </p:txBody>
      </p:sp>
      <p:sp>
        <p:nvSpPr>
          <p:cNvPr id="4" name="Slide Number Placeholder 3"/>
          <p:cNvSpPr>
            <a:spLocks noGrp="1"/>
          </p:cNvSpPr>
          <p:nvPr>
            <p:ph type="sldNum" sz="quarter" idx="10"/>
          </p:nvPr>
        </p:nvSpPr>
        <p:spPr/>
        <p:txBody>
          <a:bodyPr/>
          <a:lstStyle/>
          <a:p>
            <a:fld id="{D4A81AC6-681F-0148-BEAD-60E5ACCE0B49}" type="slidenum">
              <a:rPr lang="en-US" smtClean="0"/>
              <a:t>10</a:t>
            </a:fld>
            <a:endParaRPr lang="en-US"/>
          </a:p>
        </p:txBody>
      </p:sp>
    </p:spTree>
    <p:extLst>
      <p:ext uri="{BB962C8B-B14F-4D97-AF65-F5344CB8AC3E}">
        <p14:creationId xmlns:p14="http://schemas.microsoft.com/office/powerpoint/2010/main" val="2560777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Write answers on the board.</a:t>
            </a:r>
            <a:endParaRPr lang="en-US" dirty="0"/>
          </a:p>
        </p:txBody>
      </p:sp>
      <p:sp>
        <p:nvSpPr>
          <p:cNvPr id="4" name="Slide Number Placeholder 3"/>
          <p:cNvSpPr>
            <a:spLocks noGrp="1"/>
          </p:cNvSpPr>
          <p:nvPr>
            <p:ph type="sldNum" sz="quarter" idx="10"/>
          </p:nvPr>
        </p:nvSpPr>
        <p:spPr/>
        <p:txBody>
          <a:bodyPr/>
          <a:lstStyle/>
          <a:p>
            <a:fld id="{D4A81AC6-681F-0148-BEAD-60E5ACCE0B49}" type="slidenum">
              <a:rPr lang="en-US" smtClean="0"/>
              <a:t>11</a:t>
            </a:fld>
            <a:endParaRPr lang="en-US"/>
          </a:p>
        </p:txBody>
      </p:sp>
    </p:spTree>
    <p:extLst>
      <p:ext uri="{BB962C8B-B14F-4D97-AF65-F5344CB8AC3E}">
        <p14:creationId xmlns:p14="http://schemas.microsoft.com/office/powerpoint/2010/main" val="3640201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smtClean="0"/>
              <a:t>Cuban </a:t>
            </a:r>
            <a:r>
              <a:rPr lang="en-US" dirty="0" err="1" smtClean="0"/>
              <a:t>Missle</a:t>
            </a:r>
            <a:r>
              <a:rPr lang="en-US" dirty="0" smtClean="0"/>
              <a:t> Crisis - </a:t>
            </a:r>
            <a:r>
              <a:rPr lang="en-US" u="sng" dirty="0" smtClean="0"/>
              <a:t>Khrushchev</a:t>
            </a:r>
            <a:r>
              <a:rPr lang="en-US" dirty="0" smtClean="0"/>
              <a:t> </a:t>
            </a:r>
          </a:p>
          <a:p>
            <a:pPr marL="228600" indent="-228600">
              <a:buAutoNum type="arabicParenR"/>
            </a:pPr>
            <a:r>
              <a:rPr lang="en-US" dirty="0" smtClean="0"/>
              <a:t>De Stalinization – </a:t>
            </a:r>
            <a:r>
              <a:rPr lang="en-US" u="sng" dirty="0" smtClean="0"/>
              <a:t>Khrushchev</a:t>
            </a:r>
          </a:p>
          <a:p>
            <a:pPr marL="228600" indent="-228600">
              <a:buAutoNum type="arabicParenR"/>
            </a:pPr>
            <a:r>
              <a:rPr lang="en-US" u="none" dirty="0" smtClean="0"/>
              <a:t>Nuclear</a:t>
            </a:r>
            <a:r>
              <a:rPr lang="en-US" u="none" baseline="0" dirty="0" smtClean="0"/>
              <a:t> Disarmament - </a:t>
            </a:r>
            <a:r>
              <a:rPr lang="en-US" u="sng" dirty="0" smtClean="0"/>
              <a:t>Brezhnev</a:t>
            </a:r>
            <a:r>
              <a:rPr lang="en-US" dirty="0" smtClean="0"/>
              <a:t> </a:t>
            </a:r>
          </a:p>
          <a:p>
            <a:pPr marL="228600" marR="0" indent="-228600" algn="l" defTabSz="457200" rtl="0" eaLnBrk="1" fontAlgn="auto" latinLnBrk="0" hangingPunct="1">
              <a:lnSpc>
                <a:spcPct val="100000"/>
              </a:lnSpc>
              <a:spcBef>
                <a:spcPts val="0"/>
              </a:spcBef>
              <a:spcAft>
                <a:spcPts val="0"/>
              </a:spcAft>
              <a:buClrTx/>
              <a:buSzTx/>
              <a:buFontTx/>
              <a:buAutoNum type="arabicParenR"/>
              <a:tabLst/>
              <a:defRPr/>
            </a:pPr>
            <a:r>
              <a:rPr lang="en-US" dirty="0" smtClean="0"/>
              <a:t>Soviet-Afghan war - </a:t>
            </a:r>
            <a:r>
              <a:rPr lang="en-US" u="sng" dirty="0" smtClean="0"/>
              <a:t>Brezhnev</a:t>
            </a:r>
            <a:r>
              <a:rPr lang="en-US" dirty="0" smtClean="0"/>
              <a:t> </a:t>
            </a:r>
          </a:p>
          <a:p>
            <a:pPr marL="228600" indent="-228600">
              <a:buAutoNum type="arabicParenR"/>
            </a:pPr>
            <a:endParaRPr lang="en-US" dirty="0" smtClean="0"/>
          </a:p>
          <a:p>
            <a:pPr marL="228600" indent="-228600">
              <a:buAutoNum type="arabicParenR"/>
            </a:pPr>
            <a:endParaRPr lang="en-US" u="none" dirty="0" smtClean="0"/>
          </a:p>
          <a:p>
            <a:pPr marL="228600" indent="-228600">
              <a:buAutoNum type="arabicParenR"/>
            </a:pPr>
            <a:endParaRPr lang="en-US" dirty="0" smtClean="0"/>
          </a:p>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fld id="{D4A81AC6-681F-0148-BEAD-60E5ACCE0B49}" type="slidenum">
              <a:rPr lang="en-US" smtClean="0"/>
              <a:t>12</a:t>
            </a:fld>
            <a:endParaRPr lang="en-US"/>
          </a:p>
        </p:txBody>
      </p:sp>
    </p:spTree>
    <p:extLst>
      <p:ext uri="{BB962C8B-B14F-4D97-AF65-F5344CB8AC3E}">
        <p14:creationId xmlns:p14="http://schemas.microsoft.com/office/powerpoint/2010/main" val="3053759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Forced to retire in 1964</a:t>
            </a:r>
          </a:p>
          <a:p>
            <a:endParaRPr lang="en-US" dirty="0" smtClean="0"/>
          </a:p>
          <a:p>
            <a:r>
              <a:rPr lang="en-US" dirty="0" smtClean="0"/>
              <a:t>Question:</a:t>
            </a:r>
            <a:r>
              <a:rPr lang="en-US" baseline="0" dirty="0" smtClean="0"/>
              <a:t> </a:t>
            </a:r>
            <a:r>
              <a:rPr lang="en-US" dirty="0" smtClean="0"/>
              <a:t>Why </a:t>
            </a:r>
            <a:r>
              <a:rPr lang="en-US" dirty="0" smtClean="0"/>
              <a:t>is that image in your</a:t>
            </a:r>
            <a:r>
              <a:rPr lang="en-US" baseline="0" dirty="0" smtClean="0"/>
              <a:t> book an example of de</a:t>
            </a:r>
            <a:r>
              <a:rPr lang="en-US" baseline="0" dirty="0" smtClean="0"/>
              <a:t>-Stalinization?</a:t>
            </a:r>
            <a:endParaRPr lang="en-US" dirty="0"/>
          </a:p>
        </p:txBody>
      </p:sp>
      <p:sp>
        <p:nvSpPr>
          <p:cNvPr id="4" name="Slide Number Placeholder 3"/>
          <p:cNvSpPr>
            <a:spLocks noGrp="1"/>
          </p:cNvSpPr>
          <p:nvPr>
            <p:ph type="sldNum" sz="quarter" idx="10"/>
          </p:nvPr>
        </p:nvSpPr>
        <p:spPr/>
        <p:txBody>
          <a:bodyPr/>
          <a:lstStyle/>
          <a:p>
            <a:fld id="{D4A81AC6-681F-0148-BEAD-60E5ACCE0B49}" type="slidenum">
              <a:rPr lang="en-US" smtClean="0"/>
              <a:t>13</a:t>
            </a:fld>
            <a:endParaRPr lang="en-US"/>
          </a:p>
        </p:txBody>
      </p:sp>
    </p:spTree>
    <p:extLst>
      <p:ext uri="{BB962C8B-B14F-4D97-AF65-F5344CB8AC3E}">
        <p14:creationId xmlns:p14="http://schemas.microsoft.com/office/powerpoint/2010/main" val="3286650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 Khrushchev, there was increasing tension with the U.S. (Cuban missile crisis),</a:t>
            </a:r>
            <a:r>
              <a:rPr lang="en-US" baseline="0" dirty="0" smtClean="0"/>
              <a:t> while under Brezhnev, there was détente and more cooperation (SALT). </a:t>
            </a:r>
            <a:endParaRPr lang="en-US" dirty="0"/>
          </a:p>
        </p:txBody>
      </p:sp>
      <p:sp>
        <p:nvSpPr>
          <p:cNvPr id="4" name="Slide Number Placeholder 3"/>
          <p:cNvSpPr>
            <a:spLocks noGrp="1"/>
          </p:cNvSpPr>
          <p:nvPr>
            <p:ph type="sldNum" sz="quarter" idx="10"/>
          </p:nvPr>
        </p:nvSpPr>
        <p:spPr/>
        <p:txBody>
          <a:bodyPr/>
          <a:lstStyle/>
          <a:p>
            <a:fld id="{D4A81AC6-681F-0148-BEAD-60E5ACCE0B49}" type="slidenum">
              <a:rPr lang="en-US" smtClean="0"/>
              <a:t>15</a:t>
            </a:fld>
            <a:endParaRPr lang="en-US"/>
          </a:p>
        </p:txBody>
      </p:sp>
    </p:spTree>
    <p:extLst>
      <p:ext uri="{BB962C8B-B14F-4D97-AF65-F5344CB8AC3E}">
        <p14:creationId xmlns:p14="http://schemas.microsoft.com/office/powerpoint/2010/main" val="2686260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7581F9CF-55B6-4D4F-8533-688EE08B70C1}" type="datetimeFigureOut">
              <a:rPr lang="en-US" smtClean="0"/>
              <a:t>3/14/16</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C8E8969-0AE4-3948-B461-7FF7F431771C}"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581F9CF-55B6-4D4F-8533-688EE08B70C1}" type="datetimeFigureOut">
              <a:rPr lang="en-US" smtClean="0"/>
              <a:t>3/14/16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8E8969-0AE4-3948-B461-7FF7F431771C}"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AC8E8969-0AE4-3948-B461-7FF7F431771C}"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581F9CF-55B6-4D4F-8533-688EE08B70C1}" type="datetimeFigureOut">
              <a:rPr lang="en-US" smtClean="0"/>
              <a:t>3/14/16</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581F9CF-55B6-4D4F-8533-688EE08B70C1}" type="datetimeFigureOut">
              <a:rPr lang="en-US" smtClean="0"/>
              <a:t>3/14/16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AC8E8969-0AE4-3948-B461-7FF7F431771C}"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7581F9CF-55B6-4D4F-8533-688EE08B70C1}" type="datetimeFigureOut">
              <a:rPr lang="en-US" smtClean="0"/>
              <a:t>3/14/16</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C8E8969-0AE4-3948-B461-7FF7F431771C}"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7581F9CF-55B6-4D4F-8533-688EE08B70C1}" type="datetimeFigureOut">
              <a:rPr lang="en-US" smtClean="0"/>
              <a:t>3/14/16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8E8969-0AE4-3948-B461-7FF7F431771C}"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7581F9CF-55B6-4D4F-8533-688EE08B70C1}" type="datetimeFigureOut">
              <a:rPr lang="en-US" smtClean="0"/>
              <a:t>3/14/16</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AC8E8969-0AE4-3948-B461-7FF7F431771C}"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581F9CF-55B6-4D4F-8533-688EE08B70C1}" type="datetimeFigureOut">
              <a:rPr lang="en-US" smtClean="0"/>
              <a:t>3/14/16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AC8E8969-0AE4-3948-B461-7FF7F431771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7581F9CF-55B6-4D4F-8533-688EE08B70C1}" type="datetimeFigureOut">
              <a:rPr lang="en-US" smtClean="0"/>
              <a:t>3/14/16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AC8E8969-0AE4-3948-B461-7FF7F431771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AC8E8969-0AE4-3948-B461-7FF7F431771C}"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7581F9CF-55B6-4D4F-8533-688EE08B70C1}" type="datetimeFigureOut">
              <a:rPr lang="en-US" smtClean="0"/>
              <a:t>3/14/16</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AC8E8969-0AE4-3948-B461-7FF7F431771C}"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7581F9CF-55B6-4D4F-8533-688EE08B70C1}" type="datetimeFigureOut">
              <a:rPr lang="en-US" smtClean="0"/>
              <a:t>3/14/16</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7581F9CF-55B6-4D4F-8533-688EE08B70C1}" type="datetimeFigureOut">
              <a:rPr lang="en-US" smtClean="0"/>
              <a:t>3/14/16</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AC8E8969-0AE4-3948-B461-7FF7F431771C}"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Chapter 20</a:t>
            </a:r>
          </a:p>
          <a:p>
            <a:r>
              <a:rPr lang="en-US" dirty="0" smtClean="0"/>
              <a:t>Lesson 2</a:t>
            </a:r>
            <a:endParaRPr lang="en-US" dirty="0"/>
          </a:p>
          <a:p>
            <a:endParaRPr lang="en-US" dirty="0"/>
          </a:p>
        </p:txBody>
      </p:sp>
      <p:sp>
        <p:nvSpPr>
          <p:cNvPr id="2" name="Title 1"/>
          <p:cNvSpPr>
            <a:spLocks noGrp="1"/>
          </p:cNvSpPr>
          <p:nvPr>
            <p:ph type="ctrTitle"/>
          </p:nvPr>
        </p:nvSpPr>
        <p:spPr/>
        <p:txBody>
          <a:bodyPr/>
          <a:lstStyle/>
          <a:p>
            <a:r>
              <a:rPr lang="en-US" dirty="0" smtClean="0"/>
              <a:t>Eastern Europe and the Soviet Union</a:t>
            </a:r>
            <a:endParaRPr lang="en-US" dirty="0"/>
          </a:p>
        </p:txBody>
      </p:sp>
    </p:spTree>
    <p:extLst>
      <p:ext uri="{BB962C8B-B14F-4D97-AF65-F5344CB8AC3E}">
        <p14:creationId xmlns:p14="http://schemas.microsoft.com/office/powerpoint/2010/main" val="755885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rotWithShape="1">
          <a:blip r:embed="rId3"/>
          <a:srcRect t="3" b="-1"/>
          <a:stretch/>
        </p:blipFill>
        <p:spPr>
          <a:xfrm>
            <a:off x="0" y="0"/>
            <a:ext cx="9144000" cy="6858000"/>
          </a:xfrm>
        </p:spPr>
      </p:pic>
    </p:spTree>
    <p:extLst>
      <p:ext uri="{BB962C8B-B14F-4D97-AF65-F5344CB8AC3E}">
        <p14:creationId xmlns:p14="http://schemas.microsoft.com/office/powerpoint/2010/main" val="146817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Khrushchev v. Brezhnev</a:t>
            </a:r>
            <a:endParaRPr lang="en-US" dirty="0"/>
          </a:p>
        </p:txBody>
      </p:sp>
      <p:sp>
        <p:nvSpPr>
          <p:cNvPr id="3" name="Content Placeholder 2"/>
          <p:cNvSpPr>
            <a:spLocks noGrp="1"/>
          </p:cNvSpPr>
          <p:nvPr>
            <p:ph sz="quarter" idx="1"/>
          </p:nvPr>
        </p:nvSpPr>
        <p:spPr/>
        <p:txBody>
          <a:bodyPr/>
          <a:lstStyle/>
          <a:p>
            <a:r>
              <a:rPr lang="en-US" dirty="0" smtClean="0"/>
              <a:t>With your group, complete the chart below, comparing the policies of two Soviet leaders, Khrushchev and Brezhnev. </a:t>
            </a:r>
            <a:endParaRPr lang="en-US" dirty="0"/>
          </a:p>
        </p:txBody>
      </p:sp>
      <p:pic>
        <p:nvPicPr>
          <p:cNvPr id="4" name="Picture 3" descr="Screen shot 2016-03-04 at 9.43.4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1875" y="3009899"/>
            <a:ext cx="4317999" cy="3089149"/>
          </a:xfrm>
          <a:prstGeom prst="rect">
            <a:avLst/>
          </a:prstGeom>
        </p:spPr>
      </p:pic>
    </p:spTree>
    <p:extLst>
      <p:ext uri="{BB962C8B-B14F-4D97-AF65-F5344CB8AC3E}">
        <p14:creationId xmlns:p14="http://schemas.microsoft.com/office/powerpoint/2010/main" val="3013566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Document </a:t>
            </a:r>
            <a:r>
              <a:rPr lang="en-US" dirty="0" smtClean="0"/>
              <a:t>Activity</a:t>
            </a:r>
            <a:endParaRPr lang="en-US" dirty="0"/>
          </a:p>
        </p:txBody>
      </p:sp>
      <p:sp>
        <p:nvSpPr>
          <p:cNvPr id="3" name="Content Placeholder 2"/>
          <p:cNvSpPr>
            <a:spLocks noGrp="1"/>
          </p:cNvSpPr>
          <p:nvPr>
            <p:ph sz="quarter" idx="1"/>
          </p:nvPr>
        </p:nvSpPr>
        <p:spPr/>
        <p:txBody>
          <a:bodyPr/>
          <a:lstStyle/>
          <a:p>
            <a:r>
              <a:rPr lang="en-US" dirty="0" smtClean="0"/>
              <a:t>Within your </a:t>
            </a:r>
            <a:r>
              <a:rPr lang="en-US" dirty="0" smtClean="0"/>
              <a:t>groups </a:t>
            </a:r>
            <a:r>
              <a:rPr lang="en-US" dirty="0" smtClean="0"/>
              <a:t>of 4, have each member view 1 of the 4 images </a:t>
            </a:r>
            <a:r>
              <a:rPr lang="en-US" dirty="0" smtClean="0"/>
              <a:t>posted around the classroom. Write </a:t>
            </a:r>
            <a:r>
              <a:rPr lang="en-US" dirty="0" smtClean="0"/>
              <a:t>down in your own words what the </a:t>
            </a:r>
            <a:r>
              <a:rPr lang="en-US" dirty="0" smtClean="0"/>
              <a:t>image is portraying. </a:t>
            </a:r>
            <a:r>
              <a:rPr lang="en-US" dirty="0" smtClean="0"/>
              <a:t>Bring that information back to your group</a:t>
            </a:r>
          </a:p>
          <a:p>
            <a:endParaRPr lang="en-US" dirty="0"/>
          </a:p>
          <a:p>
            <a:r>
              <a:rPr lang="en-US" dirty="0" smtClean="0"/>
              <a:t>As a group, identify the event occurring in the image and name the Soviet leader responsible for that event. </a:t>
            </a:r>
            <a:endParaRPr lang="en-US" dirty="0"/>
          </a:p>
        </p:txBody>
      </p:sp>
    </p:spTree>
    <p:extLst>
      <p:ext uri="{BB962C8B-B14F-4D97-AF65-F5344CB8AC3E}">
        <p14:creationId xmlns:p14="http://schemas.microsoft.com/office/powerpoint/2010/main" val="4271836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Khrushchev </a:t>
            </a:r>
            <a:r>
              <a:rPr lang="en-US" dirty="0"/>
              <a:t>v. </a:t>
            </a:r>
            <a:r>
              <a:rPr lang="en-US" dirty="0" smtClean="0"/>
              <a:t>Brezhnev</a:t>
            </a:r>
            <a:endParaRPr lang="en-US" dirty="0"/>
          </a:p>
        </p:txBody>
      </p:sp>
      <p:sp>
        <p:nvSpPr>
          <p:cNvPr id="3" name="Content Placeholder 2"/>
          <p:cNvSpPr>
            <a:spLocks noGrp="1"/>
          </p:cNvSpPr>
          <p:nvPr>
            <p:ph sz="quarter" idx="1"/>
          </p:nvPr>
        </p:nvSpPr>
        <p:spPr>
          <a:xfrm>
            <a:off x="111125" y="1527048"/>
            <a:ext cx="8694547" cy="4572000"/>
          </a:xfrm>
        </p:spPr>
        <p:txBody>
          <a:bodyPr/>
          <a:lstStyle/>
          <a:p>
            <a:r>
              <a:rPr lang="en-US" u="sng" dirty="0" smtClean="0"/>
              <a:t>Khrushchev</a:t>
            </a:r>
            <a:r>
              <a:rPr lang="en-US" dirty="0" smtClean="0"/>
              <a:t> – focused </a:t>
            </a:r>
            <a:r>
              <a:rPr lang="en-US" dirty="0" smtClean="0"/>
              <a:t>on increasing production of </a:t>
            </a:r>
            <a:r>
              <a:rPr lang="en-US" dirty="0" smtClean="0"/>
              <a:t>consumer </a:t>
            </a:r>
            <a:r>
              <a:rPr lang="en-US" dirty="0" smtClean="0"/>
              <a:t>and farm goods; </a:t>
            </a:r>
            <a:r>
              <a:rPr lang="en-US" dirty="0" smtClean="0"/>
              <a:t>loosened government controls on literacy and artistic works; increased military spending; engaged in </a:t>
            </a:r>
            <a:r>
              <a:rPr lang="en-US" b="1" dirty="0" smtClean="0"/>
              <a:t>de-Stalinization</a:t>
            </a:r>
            <a:r>
              <a:rPr lang="en-US" dirty="0" smtClean="0"/>
              <a:t> (the process of eliminating Stalin’s more ruthless policies).</a:t>
            </a:r>
          </a:p>
          <a:p>
            <a:endParaRPr lang="en-US" dirty="0" smtClean="0"/>
          </a:p>
          <a:p>
            <a:pPr marL="0" indent="0">
              <a:buNone/>
            </a:pPr>
            <a:endParaRPr lang="en-US" dirty="0"/>
          </a:p>
        </p:txBody>
      </p:sp>
      <p:pic>
        <p:nvPicPr>
          <p:cNvPr id="4" name="Picture 3"/>
          <p:cNvPicPr>
            <a:picLocks noChangeAspect="1"/>
          </p:cNvPicPr>
          <p:nvPr/>
        </p:nvPicPr>
        <p:blipFill>
          <a:blip r:embed="rId3"/>
          <a:stretch>
            <a:fillRect/>
          </a:stretch>
        </p:blipFill>
        <p:spPr>
          <a:xfrm>
            <a:off x="3222752" y="3683000"/>
            <a:ext cx="2628900" cy="3175000"/>
          </a:xfrm>
          <a:prstGeom prst="rect">
            <a:avLst/>
          </a:prstGeom>
        </p:spPr>
      </p:pic>
      <p:sp>
        <p:nvSpPr>
          <p:cNvPr id="7" name="Oval Callout 6"/>
          <p:cNvSpPr/>
          <p:nvPr/>
        </p:nvSpPr>
        <p:spPr>
          <a:xfrm>
            <a:off x="5750178" y="3682999"/>
            <a:ext cx="1806321" cy="1476375"/>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 was Russian to make a name for myself</a:t>
            </a:r>
            <a:endParaRPr lang="en-US" dirty="0"/>
          </a:p>
        </p:txBody>
      </p:sp>
    </p:spTree>
    <p:extLst>
      <p:ext uri="{BB962C8B-B14F-4D97-AF65-F5344CB8AC3E}">
        <p14:creationId xmlns:p14="http://schemas.microsoft.com/office/powerpoint/2010/main" val="284675363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Khrushchev v. Brezhnev</a:t>
            </a:r>
          </a:p>
        </p:txBody>
      </p:sp>
      <p:sp>
        <p:nvSpPr>
          <p:cNvPr id="3" name="Content Placeholder 2"/>
          <p:cNvSpPr>
            <a:spLocks noGrp="1"/>
          </p:cNvSpPr>
          <p:nvPr>
            <p:ph sz="quarter" idx="1"/>
          </p:nvPr>
        </p:nvSpPr>
        <p:spPr/>
        <p:txBody>
          <a:bodyPr/>
          <a:lstStyle/>
          <a:p>
            <a:r>
              <a:rPr lang="en-US" u="sng" dirty="0" smtClean="0"/>
              <a:t>Brezhnev</a:t>
            </a:r>
            <a:r>
              <a:rPr lang="en-US" dirty="0" smtClean="0"/>
              <a:t> – pursued </a:t>
            </a:r>
            <a:r>
              <a:rPr lang="en-US" b="1" dirty="0" smtClean="0"/>
              <a:t>détente </a:t>
            </a:r>
            <a:r>
              <a:rPr lang="en-US" dirty="0" smtClean="0"/>
              <a:t>(a phase of relaxation of tensions and improved relations b/w the US and SU); emphasized heavy industry; punished </a:t>
            </a:r>
            <a:r>
              <a:rPr lang="en-US" b="1" dirty="0" smtClean="0"/>
              <a:t>dissidents </a:t>
            </a:r>
            <a:r>
              <a:rPr lang="en-US" dirty="0" smtClean="0"/>
              <a:t>(a person who speaks out against the regime in power); invaded Afghanistan, ending détente.  </a:t>
            </a:r>
            <a:endParaRPr lang="en-US" u="sng" dirty="0"/>
          </a:p>
        </p:txBody>
      </p:sp>
      <p:pic>
        <p:nvPicPr>
          <p:cNvPr id="4" name="Picture 3"/>
          <p:cNvPicPr>
            <a:picLocks noChangeAspect="1"/>
          </p:cNvPicPr>
          <p:nvPr/>
        </p:nvPicPr>
        <p:blipFill>
          <a:blip r:embed="rId2"/>
          <a:stretch>
            <a:fillRect/>
          </a:stretch>
        </p:blipFill>
        <p:spPr>
          <a:xfrm>
            <a:off x="3567739" y="3673474"/>
            <a:ext cx="4893636" cy="3184526"/>
          </a:xfrm>
          <a:prstGeom prst="rect">
            <a:avLst/>
          </a:prstGeom>
        </p:spPr>
      </p:pic>
    </p:spTree>
    <p:extLst>
      <p:ext uri="{BB962C8B-B14F-4D97-AF65-F5344CB8AC3E}">
        <p14:creationId xmlns:p14="http://schemas.microsoft.com/office/powerpoint/2010/main" val="1777453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Brezhnev Era</a:t>
            </a:r>
            <a:endParaRPr lang="en-US" dirty="0"/>
          </a:p>
        </p:txBody>
      </p:sp>
      <p:sp>
        <p:nvSpPr>
          <p:cNvPr id="3" name="Content Placeholder 2"/>
          <p:cNvSpPr>
            <a:spLocks noGrp="1"/>
          </p:cNvSpPr>
          <p:nvPr>
            <p:ph sz="quarter" idx="1"/>
          </p:nvPr>
        </p:nvSpPr>
        <p:spPr/>
        <p:txBody>
          <a:bodyPr/>
          <a:lstStyle/>
          <a:p>
            <a:r>
              <a:rPr lang="en-US" dirty="0" smtClean="0"/>
              <a:t>Also note, </a:t>
            </a:r>
            <a:r>
              <a:rPr lang="en-US" u="sng" dirty="0" smtClean="0"/>
              <a:t>during the Brezhnev Era, in the 1970s, the U.S. and SU </a:t>
            </a:r>
            <a:r>
              <a:rPr lang="en-US" u="sng" dirty="0" smtClean="0"/>
              <a:t>signed </a:t>
            </a:r>
            <a:r>
              <a:rPr lang="en-US" b="1" u="sng" dirty="0" smtClean="0"/>
              <a:t>SALT I</a:t>
            </a:r>
            <a:r>
              <a:rPr lang="en-US" u="sng" dirty="0" smtClean="0"/>
              <a:t> and </a:t>
            </a:r>
            <a:r>
              <a:rPr lang="en-US" b="1" u="sng" dirty="0" smtClean="0"/>
              <a:t>SALT II </a:t>
            </a:r>
            <a:r>
              <a:rPr lang="en-US" u="sng" dirty="0" smtClean="0"/>
              <a:t>(Strategic Arms Limitation Treaties) and the Anti-Ballistic Missile (ABM) Treaty to limit nuclear weapons</a:t>
            </a:r>
            <a:r>
              <a:rPr lang="en-US" dirty="0" smtClean="0"/>
              <a:t>.</a:t>
            </a:r>
          </a:p>
          <a:p>
            <a:endParaRPr lang="en-US" dirty="0"/>
          </a:p>
          <a:p>
            <a:endParaRPr lang="en-US" dirty="0" smtClean="0"/>
          </a:p>
          <a:p>
            <a:endParaRPr lang="en-US" dirty="0"/>
          </a:p>
          <a:p>
            <a:r>
              <a:rPr lang="en-US" u="sng" dirty="0" smtClean="0"/>
              <a:t>Compare</a:t>
            </a:r>
            <a:r>
              <a:rPr lang="en-US" dirty="0" smtClean="0"/>
              <a:t>: Using evidence, tell me how U.S.-Soviet relations were different during the Khrushchev and Brezhnev regimes. </a:t>
            </a:r>
            <a:endParaRPr lang="en-US" dirty="0"/>
          </a:p>
        </p:txBody>
      </p:sp>
    </p:spTree>
    <p:extLst>
      <p:ext uri="{BB962C8B-B14F-4D97-AF65-F5344CB8AC3E}">
        <p14:creationId xmlns:p14="http://schemas.microsoft.com/office/powerpoint/2010/main" val="3571345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the </a:t>
            </a:r>
            <a:r>
              <a:rPr lang="en-US" u="sng" dirty="0" smtClean="0"/>
              <a:t>most/least</a:t>
            </a:r>
            <a:r>
              <a:rPr lang="en-US" dirty="0" smtClean="0"/>
              <a:t> repressive? Explain.</a:t>
            </a:r>
            <a:endParaRPr lang="en-US" dirty="0"/>
          </a:p>
        </p:txBody>
      </p:sp>
      <p:pic>
        <p:nvPicPr>
          <p:cNvPr id="4" name="Content Placeholder 3" descr="Screen shot 2016-03-04 at 10.01.14 PM.png"/>
          <p:cNvPicPr>
            <a:picLocks noGrp="1" noChangeAspect="1"/>
          </p:cNvPicPr>
          <p:nvPr>
            <p:ph sz="quarter" idx="1"/>
          </p:nvPr>
        </p:nvPicPr>
        <p:blipFill rotWithShape="1">
          <a:blip r:embed="rId3">
            <a:extLst>
              <a:ext uri="{28A0092B-C50C-407E-A947-70E740481C1C}">
                <a14:useLocalDpi xmlns:a14="http://schemas.microsoft.com/office/drawing/2010/main" val="0"/>
              </a:ext>
            </a:extLst>
          </a:blip>
          <a:srcRect l="-1" b="1"/>
          <a:stretch/>
        </p:blipFill>
        <p:spPr>
          <a:xfrm>
            <a:off x="0" y="1127125"/>
            <a:ext cx="9143999" cy="5730874"/>
          </a:xfrm>
        </p:spPr>
      </p:pic>
    </p:spTree>
    <p:extLst>
      <p:ext uri="{BB962C8B-B14F-4D97-AF65-F5344CB8AC3E}">
        <p14:creationId xmlns:p14="http://schemas.microsoft.com/office/powerpoint/2010/main" val="2875678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Exit Ticket</a:t>
            </a:r>
            <a:endParaRPr lang="en-US" dirty="0"/>
          </a:p>
        </p:txBody>
      </p:sp>
      <p:sp>
        <p:nvSpPr>
          <p:cNvPr id="3" name="Content Placeholder 2"/>
          <p:cNvSpPr>
            <a:spLocks noGrp="1"/>
          </p:cNvSpPr>
          <p:nvPr>
            <p:ph sz="quarter" idx="1"/>
          </p:nvPr>
        </p:nvSpPr>
        <p:spPr/>
        <p:txBody>
          <a:bodyPr/>
          <a:lstStyle/>
          <a:p>
            <a:r>
              <a:rPr lang="en-US" dirty="0" smtClean="0"/>
              <a:t>In a sentence, tell me one thing that you learned today.</a:t>
            </a:r>
            <a:endParaRPr lang="en-US" dirty="0"/>
          </a:p>
        </p:txBody>
      </p:sp>
    </p:spTree>
    <p:extLst>
      <p:ext uri="{BB962C8B-B14F-4D97-AF65-F5344CB8AC3E}">
        <p14:creationId xmlns:p14="http://schemas.microsoft.com/office/powerpoint/2010/main" val="16993462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creen shot 2016-03-04 at 10.16.01 PM.png"/>
          <p:cNvPicPr>
            <a:picLocks noGrp="1" noChangeAspect="1"/>
          </p:cNvPicPr>
          <p:nvPr>
            <p:ph sz="quarter" idx="1"/>
          </p:nvPr>
        </p:nvPicPr>
        <p:blipFill rotWithShape="1">
          <a:blip r:embed="rId3">
            <a:extLst>
              <a:ext uri="{28A0092B-C50C-407E-A947-70E740481C1C}">
                <a14:useLocalDpi xmlns:a14="http://schemas.microsoft.com/office/drawing/2010/main" val="0"/>
              </a:ext>
            </a:extLst>
          </a:blip>
          <a:srcRect b="717"/>
          <a:stretch/>
        </p:blipFill>
        <p:spPr>
          <a:xfrm>
            <a:off x="0" y="0"/>
            <a:ext cx="9144000" cy="6858000"/>
          </a:xfrm>
        </p:spPr>
      </p:pic>
    </p:spTree>
    <p:extLst>
      <p:ext uri="{BB962C8B-B14F-4D97-AF65-F5344CB8AC3E}">
        <p14:creationId xmlns:p14="http://schemas.microsoft.com/office/powerpoint/2010/main" val="32886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Starter 1</a:t>
            </a:r>
            <a:endParaRPr lang="en-US" dirty="0"/>
          </a:p>
        </p:txBody>
      </p:sp>
      <p:sp>
        <p:nvSpPr>
          <p:cNvPr id="3" name="Content Placeholder 2"/>
          <p:cNvSpPr>
            <a:spLocks noGrp="1"/>
          </p:cNvSpPr>
          <p:nvPr>
            <p:ph sz="quarter" idx="1"/>
          </p:nvPr>
        </p:nvSpPr>
        <p:spPr/>
        <p:txBody>
          <a:bodyPr/>
          <a:lstStyle/>
          <a:p>
            <a:r>
              <a:rPr lang="en-US" dirty="0" smtClean="0"/>
              <a:t>Recall: Which dictator ruled </a:t>
            </a:r>
            <a:r>
              <a:rPr lang="en-US" dirty="0" smtClean="0"/>
              <a:t>the Soviet Union during and </a:t>
            </a:r>
            <a:r>
              <a:rPr lang="en-US" dirty="0" smtClean="0"/>
              <a:t>immediately after </a:t>
            </a:r>
            <a:r>
              <a:rPr lang="en-US" dirty="0" smtClean="0"/>
              <a:t>WWII?</a:t>
            </a:r>
            <a:endParaRPr lang="en-US" dirty="0"/>
          </a:p>
        </p:txBody>
      </p:sp>
    </p:spTree>
    <p:extLst>
      <p:ext uri="{BB962C8B-B14F-4D97-AF65-F5344CB8AC3E}">
        <p14:creationId xmlns:p14="http://schemas.microsoft.com/office/powerpoint/2010/main" val="3372163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Starter 2</a:t>
            </a:r>
            <a:endParaRPr lang="en-US" dirty="0"/>
          </a:p>
        </p:txBody>
      </p:sp>
      <p:sp>
        <p:nvSpPr>
          <p:cNvPr id="3" name="Content Placeholder 2"/>
          <p:cNvSpPr>
            <a:spLocks noGrp="1"/>
          </p:cNvSpPr>
          <p:nvPr>
            <p:ph sz="quarter" idx="1"/>
          </p:nvPr>
        </p:nvSpPr>
        <p:spPr/>
        <p:txBody>
          <a:bodyPr/>
          <a:lstStyle/>
          <a:p>
            <a:r>
              <a:rPr lang="en-US" dirty="0" smtClean="0"/>
              <a:t>“You are as blind as kittens. What would you do without me? This country will perish because you don’t know how to recognize enemies.”</a:t>
            </a:r>
          </a:p>
          <a:p>
            <a:pPr lvl="2"/>
            <a:r>
              <a:rPr lang="en-US" dirty="0" smtClean="0"/>
              <a:t>Joseph Stalin to Communist Party leaders, 1953</a:t>
            </a:r>
          </a:p>
          <a:p>
            <a:pPr lvl="2"/>
            <a:endParaRPr lang="en-US" dirty="0"/>
          </a:p>
          <a:p>
            <a:r>
              <a:rPr lang="en-US" dirty="0" smtClean="0"/>
              <a:t>Question: What do you think this quote reveals about Stalin’s personality?</a:t>
            </a:r>
          </a:p>
        </p:txBody>
      </p:sp>
    </p:spTree>
    <p:extLst>
      <p:ext uri="{BB962C8B-B14F-4D97-AF65-F5344CB8AC3E}">
        <p14:creationId xmlns:p14="http://schemas.microsoft.com/office/powerpoint/2010/main" val="487019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6-03-04 at 8.34.11 PM.png"/>
          <p:cNvPicPr>
            <a:picLocks noGrp="1" noChangeAspect="1"/>
          </p:cNvPicPr>
          <p:nvPr>
            <p:ph sz="quarter" idx="1"/>
          </p:nvPr>
        </p:nvPicPr>
        <p:blipFill rotWithShape="1">
          <a:blip r:embed="rId3">
            <a:extLst>
              <a:ext uri="{28A0092B-C50C-407E-A947-70E740481C1C}">
                <a14:useLocalDpi xmlns:a14="http://schemas.microsoft.com/office/drawing/2010/main" val="0"/>
              </a:ext>
            </a:extLst>
          </a:blip>
          <a:srcRect l="-2256" t="-5788" r="-3820" b="1"/>
          <a:stretch/>
        </p:blipFill>
        <p:spPr>
          <a:xfrm>
            <a:off x="-206375" y="-396875"/>
            <a:ext cx="9699625" cy="7254875"/>
          </a:xfrm>
        </p:spPr>
      </p:pic>
      <p:pic>
        <p:nvPicPr>
          <p:cNvPr id="3" name="Picture 2"/>
          <p:cNvPicPr>
            <a:picLocks noChangeAspect="1"/>
          </p:cNvPicPr>
          <p:nvPr/>
        </p:nvPicPr>
        <p:blipFill>
          <a:blip r:embed="rId4"/>
          <a:stretch>
            <a:fillRect/>
          </a:stretch>
        </p:blipFill>
        <p:spPr>
          <a:xfrm>
            <a:off x="6604001" y="4000500"/>
            <a:ext cx="2540000" cy="2923116"/>
          </a:xfrm>
          <a:prstGeom prst="rect">
            <a:avLst/>
          </a:prstGeom>
        </p:spPr>
      </p:pic>
    </p:spTree>
    <p:extLst>
      <p:ext uri="{BB962C8B-B14F-4D97-AF65-F5344CB8AC3E}">
        <p14:creationId xmlns:p14="http://schemas.microsoft.com/office/powerpoint/2010/main" val="476995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a:t>Students will be able to understand</a:t>
            </a:r>
          </a:p>
          <a:p>
            <a:pPr marL="0" indent="0">
              <a:buNone/>
            </a:pPr>
            <a:r>
              <a:rPr lang="en-US" dirty="0"/>
              <a:t>1) How Western Europe recovered economically in the postwar era;</a:t>
            </a:r>
          </a:p>
          <a:p>
            <a:pPr marL="0" indent="0">
              <a:buNone/>
            </a:pPr>
            <a:r>
              <a:rPr lang="en-US" dirty="0"/>
              <a:t>2) The major social changes taking place in America after WWII; and</a:t>
            </a:r>
          </a:p>
          <a:p>
            <a:pPr marL="0" indent="0">
              <a:buNone/>
            </a:pPr>
            <a:r>
              <a:rPr lang="en-US" b="1" dirty="0"/>
              <a:t>3) How </a:t>
            </a:r>
            <a:r>
              <a:rPr lang="en-US" b="1" dirty="0" smtClean="0"/>
              <a:t>the Soviet Union and Eastern Europe changed </a:t>
            </a:r>
            <a:r>
              <a:rPr lang="en-US" b="1" dirty="0"/>
              <a:t>after WWII.</a:t>
            </a:r>
          </a:p>
          <a:p>
            <a:endParaRPr lang="en-US" dirty="0" smtClean="0"/>
          </a:p>
          <a:p>
            <a:r>
              <a:rPr lang="en-US" dirty="0" smtClean="0"/>
              <a:t>The past few days, we analyzed how Western Europe and the U.S. recovered and evolved after WWII. Now we are going to discuss how the Soviet Union changed after the War. Later on, we will analyze how Japan transformed after WWII.</a:t>
            </a:r>
            <a:endParaRPr lang="en-US" dirty="0"/>
          </a:p>
        </p:txBody>
      </p:sp>
    </p:spTree>
    <p:extLst>
      <p:ext uri="{BB962C8B-B14F-4D97-AF65-F5344CB8AC3E}">
        <p14:creationId xmlns:p14="http://schemas.microsoft.com/office/powerpoint/2010/main" val="2413343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a:t>
            </a:r>
            <a:endParaRPr lang="en-US" dirty="0"/>
          </a:p>
        </p:txBody>
      </p:sp>
      <p:sp>
        <p:nvSpPr>
          <p:cNvPr id="3" name="Content Placeholder 2"/>
          <p:cNvSpPr>
            <a:spLocks noGrp="1"/>
          </p:cNvSpPr>
          <p:nvPr>
            <p:ph sz="quarter" idx="1"/>
          </p:nvPr>
        </p:nvSpPr>
        <p:spPr/>
        <p:txBody>
          <a:bodyPr/>
          <a:lstStyle/>
          <a:p>
            <a:r>
              <a:rPr lang="en-US" dirty="0" smtClean="0"/>
              <a:t>Remember, the Soviet Union suffered tens of millions of civilian casualties, and the nation’s cities, farms, and industries had suffered heavy </a:t>
            </a:r>
            <a:r>
              <a:rPr lang="en-US" dirty="0" smtClean="0"/>
              <a:t>damage during WWII..</a:t>
            </a:r>
            <a:endParaRPr lang="en-US" dirty="0" smtClean="0"/>
          </a:p>
          <a:p>
            <a:endParaRPr lang="en-US" dirty="0"/>
          </a:p>
          <a:p>
            <a:r>
              <a:rPr lang="en-US" dirty="0" smtClean="0"/>
              <a:t>However, the country emerged from the War as a superpower with </a:t>
            </a:r>
            <a:r>
              <a:rPr lang="en-US" dirty="0" smtClean="0"/>
              <a:t>a sphere </a:t>
            </a:r>
            <a:r>
              <a:rPr lang="en-US" dirty="0" smtClean="0"/>
              <a:t>of </a:t>
            </a:r>
            <a:r>
              <a:rPr lang="en-US" dirty="0" smtClean="0"/>
              <a:t>influence over Eastern Europe.</a:t>
            </a:r>
            <a:endParaRPr lang="en-US" dirty="0" smtClean="0"/>
          </a:p>
          <a:p>
            <a:endParaRPr lang="en-US" dirty="0"/>
          </a:p>
          <a:p>
            <a:endParaRPr lang="en-US" dirty="0"/>
          </a:p>
        </p:txBody>
      </p:sp>
    </p:spTree>
    <p:extLst>
      <p:ext uri="{BB962C8B-B14F-4D97-AF65-F5344CB8AC3E}">
        <p14:creationId xmlns:p14="http://schemas.microsoft.com/office/powerpoint/2010/main" val="2596756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Postwar Soviet Union</a:t>
            </a:r>
            <a:endParaRPr lang="en-US" dirty="0"/>
          </a:p>
        </p:txBody>
      </p:sp>
      <p:sp>
        <p:nvSpPr>
          <p:cNvPr id="3" name="Content Placeholder 2"/>
          <p:cNvSpPr>
            <a:spLocks noGrp="1"/>
          </p:cNvSpPr>
          <p:nvPr>
            <p:ph sz="quarter" idx="1"/>
          </p:nvPr>
        </p:nvSpPr>
        <p:spPr/>
        <p:txBody>
          <a:bodyPr/>
          <a:lstStyle/>
          <a:p>
            <a:r>
              <a:rPr lang="en-US" u="sng" dirty="0" smtClean="0"/>
              <a:t>Stalin </a:t>
            </a:r>
            <a:r>
              <a:rPr lang="en-US" u="sng" dirty="0"/>
              <a:t>rebuilt </a:t>
            </a:r>
            <a:r>
              <a:rPr lang="en-US" u="sng" dirty="0" smtClean="0"/>
              <a:t>his country quickly by focusing on production of goods for export</a:t>
            </a:r>
            <a:r>
              <a:rPr lang="en-US" dirty="0" smtClean="0"/>
              <a:t>, </a:t>
            </a:r>
            <a:r>
              <a:rPr lang="en-US" dirty="0"/>
              <a:t>and </a:t>
            </a:r>
            <a:r>
              <a:rPr lang="en-US" dirty="0" smtClean="0"/>
              <a:t>the Soviet Union was </a:t>
            </a:r>
            <a:r>
              <a:rPr lang="en-US" dirty="0"/>
              <a:t>soon producing </a:t>
            </a:r>
            <a:r>
              <a:rPr lang="en-US" dirty="0" smtClean="0"/>
              <a:t>goods </a:t>
            </a:r>
            <a:r>
              <a:rPr lang="en-US" dirty="0"/>
              <a:t>at prewar levels</a:t>
            </a:r>
            <a:r>
              <a:rPr lang="en-US" dirty="0" smtClean="0"/>
              <a:t>.</a:t>
            </a:r>
          </a:p>
          <a:p>
            <a:endParaRPr lang="en-US" dirty="0"/>
          </a:p>
          <a:p>
            <a:r>
              <a:rPr lang="en-US" dirty="0" smtClean="0"/>
              <a:t>However, the Soviet people saw few returns/rewards during the recovery. Stalin would continue his ruthless policies. He filled labor camps with “enemies of the state” and seemed ready to launch new purges when he died in 1953.</a:t>
            </a:r>
            <a:endParaRPr lang="en-US" dirty="0"/>
          </a:p>
        </p:txBody>
      </p:sp>
    </p:spTree>
    <p:extLst>
      <p:ext uri="{BB962C8B-B14F-4D97-AF65-F5344CB8AC3E}">
        <p14:creationId xmlns:p14="http://schemas.microsoft.com/office/powerpoint/2010/main" val="1000456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Rule of Stalin</a:t>
            </a:r>
            <a:endParaRPr lang="en-US" dirty="0"/>
          </a:p>
        </p:txBody>
      </p:sp>
      <p:sp>
        <p:nvSpPr>
          <p:cNvPr id="3" name="Content Placeholder 2"/>
          <p:cNvSpPr>
            <a:spLocks noGrp="1"/>
          </p:cNvSpPr>
          <p:nvPr>
            <p:ph sz="quarter" idx="1"/>
          </p:nvPr>
        </p:nvSpPr>
        <p:spPr/>
        <p:txBody>
          <a:bodyPr/>
          <a:lstStyle/>
          <a:p>
            <a:r>
              <a:rPr lang="en-US" dirty="0" smtClean="0"/>
              <a:t>Stalin was the undisputed leader of the SU. He distrusted others. This distrust added to his regime’s increasing repression. </a:t>
            </a:r>
          </a:p>
          <a:p>
            <a:r>
              <a:rPr lang="en-US" dirty="0" smtClean="0"/>
              <a:t>Stalin would purge intellectuals and political dissenters.</a:t>
            </a:r>
            <a:endParaRPr lang="en-US" dirty="0"/>
          </a:p>
        </p:txBody>
      </p:sp>
      <p:pic>
        <p:nvPicPr>
          <p:cNvPr id="4" name="Picture 3"/>
          <p:cNvPicPr>
            <a:picLocks noChangeAspect="1"/>
          </p:cNvPicPr>
          <p:nvPr/>
        </p:nvPicPr>
        <p:blipFill>
          <a:blip r:embed="rId2"/>
          <a:stretch>
            <a:fillRect/>
          </a:stretch>
        </p:blipFill>
        <p:spPr>
          <a:xfrm>
            <a:off x="3016250" y="3317875"/>
            <a:ext cx="4429125" cy="3016250"/>
          </a:xfrm>
          <a:prstGeom prst="rect">
            <a:avLst/>
          </a:prstGeom>
        </p:spPr>
      </p:pic>
    </p:spTree>
    <p:extLst>
      <p:ext uri="{BB962C8B-B14F-4D97-AF65-F5344CB8AC3E}">
        <p14:creationId xmlns:p14="http://schemas.microsoft.com/office/powerpoint/2010/main" val="911912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6-03-04 at 9.26.15 PM.png"/>
          <p:cNvPicPr>
            <a:picLocks noGrp="1" noChangeAspect="1"/>
          </p:cNvPicPr>
          <p:nvPr>
            <p:ph sz="quarter" idx="1"/>
          </p:nvPr>
        </p:nvPicPr>
        <p:blipFill rotWithShape="1">
          <a:blip r:embed="rId3">
            <a:extLst>
              <a:ext uri="{28A0092B-C50C-407E-A947-70E740481C1C}">
                <a14:useLocalDpi xmlns:a14="http://schemas.microsoft.com/office/drawing/2010/main" val="0"/>
              </a:ext>
            </a:extLst>
          </a:blip>
          <a:srcRect l="-2953" t="-11167" b="-255"/>
          <a:stretch/>
        </p:blipFill>
        <p:spPr>
          <a:xfrm>
            <a:off x="-269874" y="-698500"/>
            <a:ext cx="9413874" cy="6969125"/>
          </a:xfrm>
        </p:spPr>
      </p:pic>
      <p:sp>
        <p:nvSpPr>
          <p:cNvPr id="5" name="TextBox 4"/>
          <p:cNvSpPr txBox="1"/>
          <p:nvPr/>
        </p:nvSpPr>
        <p:spPr>
          <a:xfrm>
            <a:off x="164224" y="6270625"/>
            <a:ext cx="8671928" cy="646331"/>
          </a:xfrm>
          <a:prstGeom prst="rect">
            <a:avLst/>
          </a:prstGeom>
          <a:noFill/>
        </p:spPr>
        <p:txBody>
          <a:bodyPr wrap="none" rtlCol="0">
            <a:spAutoFit/>
          </a:bodyPr>
          <a:lstStyle/>
          <a:p>
            <a:r>
              <a:rPr lang="en-US" dirty="0" smtClean="0"/>
              <a:t>Snow covers the ground 10 months a year; temperatures could reach 58 below zero.</a:t>
            </a:r>
          </a:p>
          <a:p>
            <a:endParaRPr lang="en-US" dirty="0"/>
          </a:p>
        </p:txBody>
      </p:sp>
    </p:spTree>
    <p:extLst>
      <p:ext uri="{BB962C8B-B14F-4D97-AF65-F5344CB8AC3E}">
        <p14:creationId xmlns:p14="http://schemas.microsoft.com/office/powerpoint/2010/main" val="19280320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Civic.thmx</Template>
  <TotalTime>224</TotalTime>
  <Words>974</Words>
  <Application>Microsoft Macintosh PowerPoint</Application>
  <PresentationFormat>On-screen Show (4:3)</PresentationFormat>
  <Paragraphs>85</Paragraphs>
  <Slides>18</Slides>
  <Notes>11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Civic</vt:lpstr>
      <vt:lpstr>Eastern Europe and the Soviet Union</vt:lpstr>
      <vt:lpstr>Starter 1</vt:lpstr>
      <vt:lpstr>Starter 2</vt:lpstr>
      <vt:lpstr>PowerPoint Presentation</vt:lpstr>
      <vt:lpstr>Objective</vt:lpstr>
      <vt:lpstr>Intro</vt:lpstr>
      <vt:lpstr>Postwar Soviet Union</vt:lpstr>
      <vt:lpstr>The Rule of Stalin</vt:lpstr>
      <vt:lpstr>PowerPoint Presentation</vt:lpstr>
      <vt:lpstr>PowerPoint Presentation</vt:lpstr>
      <vt:lpstr>Khrushchev v. Brezhnev</vt:lpstr>
      <vt:lpstr>Group Document Activity</vt:lpstr>
      <vt:lpstr>Khrushchev v. Brezhnev</vt:lpstr>
      <vt:lpstr>Khrushchev v. Brezhnev</vt:lpstr>
      <vt:lpstr>The Brezhnev Era</vt:lpstr>
      <vt:lpstr>Who is the most/least repressive? Explain.</vt:lpstr>
      <vt:lpstr>Exit Ticket</vt:lpstr>
      <vt:lpstr>PowerPoint Presentation</vt:lpstr>
    </vt:vector>
  </TitlesOfParts>
  <Company>Germantown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U.S.</dc:title>
  <dc:creator>teacher Brooks</dc:creator>
  <cp:lastModifiedBy>teacher Brooks</cp:lastModifiedBy>
  <cp:revision>54</cp:revision>
  <dcterms:created xsi:type="dcterms:W3CDTF">2016-03-05T01:48:17Z</dcterms:created>
  <dcterms:modified xsi:type="dcterms:W3CDTF">2016-03-14T16:03:30Z</dcterms:modified>
</cp:coreProperties>
</file>