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4" r:id="rId9"/>
    <p:sldId id="263" r:id="rId10"/>
    <p:sldId id="266" r:id="rId11"/>
    <p:sldId id="265" r:id="rId12"/>
    <p:sldId id="267" r:id="rId13"/>
    <p:sldId id="268" r:id="rId14"/>
    <p:sldId id="270" r:id="rId15"/>
    <p:sldId id="271" r:id="rId16"/>
    <p:sldId id="272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CE87E-65AE-AE46-A64D-5524AF327941}" type="datetimeFigureOut">
              <a:rPr lang="en-US" smtClean="0"/>
              <a:t>3/24/16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15D85-B05D-1C4C-AAE8-67AC4C04F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5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 website regarding history of 1989 in </a:t>
            </a:r>
            <a:r>
              <a:rPr lang="en-US" smtClean="0"/>
              <a:t>Eastern Europe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5D85-B05D-1C4C-AAE8-67AC4C04FA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1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The people might have blamed the government for their economic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5D85-B05D-1C4C-AAE8-67AC4C04FA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8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r>
              <a:rPr lang="en-US" baseline="0" dirty="0" smtClean="0"/>
              <a:t> is the largest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5D85-B05D-1C4C-AAE8-67AC4C04FA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9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5D85-B05D-1C4C-AAE8-67AC4C04FA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4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3/24/16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3/24/16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3/24/16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21</a:t>
            </a:r>
          </a:p>
          <a:p>
            <a:r>
              <a:rPr lang="en-US" dirty="0" smtClean="0"/>
              <a:t>LESSON 1</a:t>
            </a:r>
          </a:p>
          <a:p>
            <a:r>
              <a:rPr lang="en-US" dirty="0" smtClean="0"/>
              <a:t>End of the cold war</a:t>
            </a:r>
          </a:p>
          <a:p>
            <a:r>
              <a:rPr lang="en-US" dirty="0" smtClean="0"/>
              <a:t>Day1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New Era Begins</a:t>
            </a:r>
            <a:br>
              <a:rPr lang="en-US" dirty="0" smtClean="0"/>
            </a:br>
            <a:r>
              <a:rPr lang="en-US" dirty="0" smtClean="0"/>
              <a:t>1989-Present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874" y="5723935"/>
            <a:ext cx="828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chnm.gmu.edu</a:t>
            </a:r>
            <a:r>
              <a:rPr lang="en-US" dirty="0"/>
              <a:t>/1989/</a:t>
            </a:r>
          </a:p>
        </p:txBody>
      </p:sp>
    </p:spTree>
    <p:extLst>
      <p:ext uri="{BB962C8B-B14F-4D97-AF65-F5344CB8AC3E}">
        <p14:creationId xmlns:p14="http://schemas.microsoft.com/office/powerpoint/2010/main" val="2582649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Arms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Despite these economic problems, </a:t>
            </a:r>
            <a:r>
              <a:rPr lang="en-US" u="sng" dirty="0"/>
              <a:t>the Soviet Union kept up its military commitments and tried to match the United States in the arms </a:t>
            </a:r>
            <a:r>
              <a:rPr lang="en-US" u="sng" dirty="0" smtClean="0"/>
              <a:t>race, further straining its economy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production of all this military </a:t>
            </a:r>
            <a:r>
              <a:rPr lang="en-US" dirty="0" smtClean="0"/>
              <a:t>hardware and technology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/>
              <a:t>left few resources for improving the day-to-day lives of the Soviet people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4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Afghanistan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Soviets conflict in Afghanistan against the American-supported mujahedin led to several years of casualties, high costs, and few successes.</a:t>
            </a:r>
          </a:p>
          <a:p>
            <a:endParaRPr lang="en-US" dirty="0"/>
          </a:p>
          <a:p>
            <a:r>
              <a:rPr lang="en-US" u="sng" dirty="0" smtClean="0"/>
              <a:t>This war in Afghanistan provoked a crisis in morale for the Soviets at home, producing another blow to the Soviet empire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Mikhail Gorbachev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Mikhail Gorbachev became the leader of the Soviet Union in 1985; he was eager to bring about reforms.</a:t>
            </a:r>
          </a:p>
          <a:p>
            <a:endParaRPr lang="en-US" dirty="0"/>
          </a:p>
          <a:p>
            <a:r>
              <a:rPr lang="en-US" u="sng" dirty="0" smtClean="0"/>
              <a:t>He pulled Soviet troops out of Afghanistan and signed treaties w/ the U.S. to slow the arms race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26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Mikhail Gorbachev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 proposed two radical concepts:</a:t>
            </a:r>
          </a:p>
          <a:p>
            <a:r>
              <a:rPr lang="en-US" dirty="0" smtClean="0"/>
              <a:t>1) </a:t>
            </a:r>
            <a:r>
              <a:rPr lang="en-US" b="1" dirty="0" smtClean="0"/>
              <a:t>Glasnost</a:t>
            </a:r>
            <a:r>
              <a:rPr lang="en-US" dirty="0" smtClean="0"/>
              <a:t>: means “openness;” he encouraged people to discuss the countries problems openly;</a:t>
            </a:r>
          </a:p>
          <a:p>
            <a:r>
              <a:rPr lang="en-US" dirty="0" smtClean="0"/>
              <a:t>2) </a:t>
            </a:r>
            <a:r>
              <a:rPr lang="en-US" b="1" dirty="0" smtClean="0"/>
              <a:t>Perestroika</a:t>
            </a:r>
            <a:r>
              <a:rPr lang="en-US" dirty="0" smtClean="0"/>
              <a:t>: means “restructuring;” he called for reform of the Soviet economic and political system.</a:t>
            </a:r>
            <a:endParaRPr lang="en-US" dirty="0"/>
          </a:p>
        </p:txBody>
      </p:sp>
      <p:pic>
        <p:nvPicPr>
          <p:cNvPr id="6" name="Content Placeholder 5" descr="Screen shot 2016-03-24 at 9.44.46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0" b="102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7084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*Perestroika*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Gorbachev: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pursued arms control agreements w/ the U.S.;</a:t>
            </a:r>
          </a:p>
          <a:p>
            <a:pPr marL="514350" indent="-514350">
              <a:buAutoNum type="arabicParenR"/>
            </a:pPr>
            <a:r>
              <a:rPr lang="en-US" dirty="0"/>
              <a:t>b</a:t>
            </a:r>
            <a:r>
              <a:rPr lang="en-US" dirty="0" smtClean="0"/>
              <a:t>acked limited private enterprise and free-market mechanisms (e.g., allowed farmers to sell produce on the free market);</a:t>
            </a:r>
          </a:p>
          <a:p>
            <a:pPr marL="514350" indent="-514350">
              <a:buAutoNum type="arabicParenR"/>
            </a:pPr>
            <a:r>
              <a:rPr lang="en-US" dirty="0"/>
              <a:t>s</a:t>
            </a:r>
            <a:r>
              <a:rPr lang="en-US" dirty="0" smtClean="0"/>
              <a:t>topped giving Soviet military support to Communist governments in Eastern Europe.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25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Revolutions in Eastern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Gorbachev’s policies led to unrest across the Soviet empire.</a:t>
            </a:r>
          </a:p>
          <a:p>
            <a:pPr lvl="1"/>
            <a:r>
              <a:rPr lang="en-US" u="sng" dirty="0" smtClean="0"/>
              <a:t>Citizens of Eastern European countries, longing for freedom, began to rise up and overthrew their Soviet-backed leaders. Gorbachev, no longer willing to keep Eastern Europe under control, did nothing to interfere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02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3-24 at 10.01.36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" t="-2259" r="-1630" b="-1863"/>
          <a:stretch/>
        </p:blipFill>
        <p:spPr>
          <a:xfrm>
            <a:off x="-108419" y="-154895"/>
            <a:ext cx="9401495" cy="7140684"/>
          </a:xfrm>
        </p:spPr>
      </p:pic>
    </p:spTree>
    <p:extLst>
      <p:ext uri="{BB962C8B-B14F-4D97-AF65-F5344CB8AC3E}">
        <p14:creationId xmlns:p14="http://schemas.microsoft.com/office/powerpoint/2010/main" val="139686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Content Placeholder 3" descr="Screen shot 2016-03-24 at 12.28.45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63" r="-42837"/>
          <a:stretch/>
        </p:blipFill>
        <p:spPr>
          <a:xfrm>
            <a:off x="301752" y="1527048"/>
            <a:ext cx="8503920" cy="5330952"/>
          </a:xfrm>
        </p:spPr>
      </p:pic>
    </p:spTree>
    <p:extLst>
      <p:ext uri="{BB962C8B-B14F-4D97-AF65-F5344CB8AC3E}">
        <p14:creationId xmlns:p14="http://schemas.microsoft.com/office/powerpoint/2010/main" val="360317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</a:t>
            </a:r>
            <a:endParaRPr lang="en-US" dirty="0"/>
          </a:p>
        </p:txBody>
      </p:sp>
      <p:pic>
        <p:nvPicPr>
          <p:cNvPr id="4" name="Content Placeholder 3" descr="Screen shot 2016-03-24 at 11.33.58 A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9" t="1" r="1" b="-1"/>
          <a:stretch/>
        </p:blipFill>
        <p:spPr>
          <a:xfrm>
            <a:off x="-278792" y="0"/>
            <a:ext cx="9422792" cy="6858000"/>
          </a:xfrm>
        </p:spPr>
      </p:pic>
    </p:spTree>
    <p:extLst>
      <p:ext uri="{BB962C8B-B14F-4D97-AF65-F5344CB8AC3E}">
        <p14:creationId xmlns:p14="http://schemas.microsoft.com/office/powerpoint/2010/main" val="124883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will be able to</a:t>
            </a:r>
          </a:p>
          <a:p>
            <a:pPr marL="514350" indent="-514350">
              <a:buAutoNum type="arabicParenR"/>
            </a:pPr>
            <a:r>
              <a:rPr lang="en-US" dirty="0" smtClean="0"/>
              <a:t>Understand how the Soviet Union collapsed;</a:t>
            </a:r>
          </a:p>
          <a:p>
            <a:pPr marL="514350" indent="-514350">
              <a:buAutoNum type="arabicParenR"/>
            </a:pPr>
            <a:r>
              <a:rPr lang="en-US" dirty="0" smtClean="0"/>
              <a:t>Trace the impact of the fall of the Soviet Union on other nations; and</a:t>
            </a:r>
          </a:p>
          <a:p>
            <a:pPr marL="514350" indent="-514350">
              <a:buAutoNum type="arabicParenR"/>
            </a:pPr>
            <a:r>
              <a:rPr lang="en-US" dirty="0" smtClean="0"/>
              <a:t>Identify the factors that led to conflict in Yugoslavia.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Soviet Union collapsed in 1991 and the Cold War came to an end, bringing changes to Europe and leaving the U.S as the world’s only superpower.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0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Soviet Union emerged from WWII as a superpower with control over 15 Eastern European countries.</a:t>
            </a:r>
          </a:p>
          <a:p>
            <a:endParaRPr lang="en-US" dirty="0"/>
          </a:p>
          <a:p>
            <a:r>
              <a:rPr lang="en-US" dirty="0" smtClean="0"/>
              <a:t>The Soviet Union had a command style economy whereby the government made all the economic decisions and owned most of the means of production (e.g., factories).</a:t>
            </a:r>
          </a:p>
        </p:txBody>
      </p:sp>
    </p:spTree>
    <p:extLst>
      <p:ext uri="{BB962C8B-B14F-4D97-AF65-F5344CB8AC3E}">
        <p14:creationId xmlns:p14="http://schemas.microsoft.com/office/powerpoint/2010/main" val="19764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3-24 at 12.20.47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1" b="2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94813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led to the Soviet Union’s collapse?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8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5" name="Content Placeholder 4" descr="Screen shot 2016-03-24 at 11.08.48 P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63" b="225"/>
          <a:stretch/>
        </p:blipFill>
        <p:spPr>
          <a:xfrm>
            <a:off x="301752" y="987551"/>
            <a:ext cx="4038600" cy="5660131"/>
          </a:xfrm>
        </p:spPr>
      </p:pic>
      <p:pic>
        <p:nvPicPr>
          <p:cNvPr id="6" name="Content Placeholder 5" descr="Screen shot 2016-03-24 at 11.08.54 PM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1" b="73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714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Economy Stagnates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Soviet Union’s </a:t>
            </a:r>
            <a:r>
              <a:rPr lang="en-US" u="sng" dirty="0"/>
              <a:t>economy began to slow in the </a:t>
            </a:r>
            <a:r>
              <a:rPr lang="en-US" u="sng" dirty="0" smtClean="0"/>
              <a:t>1960s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the 1980s, </a:t>
            </a:r>
            <a:r>
              <a:rPr lang="en-US" dirty="0" smtClean="0"/>
              <a:t>there was inefficiency and waste, and industry </a:t>
            </a:r>
            <a:r>
              <a:rPr lang="en-US" dirty="0"/>
              <a:t>had grown too large </a:t>
            </a:r>
            <a:r>
              <a:rPr lang="en-US" dirty="0" smtClean="0"/>
              <a:t>for </a:t>
            </a:r>
            <a:r>
              <a:rPr lang="en-US" dirty="0"/>
              <a:t>the government to </a:t>
            </a:r>
            <a:r>
              <a:rPr lang="en-US" dirty="0" smtClean="0"/>
              <a:t>control; and</a:t>
            </a:r>
          </a:p>
          <a:p>
            <a:pPr lvl="1"/>
            <a:r>
              <a:rPr lang="en-US" dirty="0" smtClean="0"/>
              <a:t>The Soviet command economy could not match Western market economies in producing consumer goods.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69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652</TotalTime>
  <Words>536</Words>
  <Application>Microsoft Macintosh PowerPoint</Application>
  <PresentationFormat>On-screen Show (4:3)</PresentationFormat>
  <Paragraphs>57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A New Era Begins 1989-Present</vt:lpstr>
      <vt:lpstr>Starter</vt:lpstr>
      <vt:lpstr>Objectives</vt:lpstr>
      <vt:lpstr>Main Idea</vt:lpstr>
      <vt:lpstr>Intro</vt:lpstr>
      <vt:lpstr>PowerPoint Presentation</vt:lpstr>
      <vt:lpstr>Question</vt:lpstr>
      <vt:lpstr>Question</vt:lpstr>
      <vt:lpstr>Command Economy Stagnates</vt:lpstr>
      <vt:lpstr>Arms Race</vt:lpstr>
      <vt:lpstr>Afghanistan</vt:lpstr>
      <vt:lpstr>Mikhail Gorbachev</vt:lpstr>
      <vt:lpstr>Mikhail Gorbachev</vt:lpstr>
      <vt:lpstr>*Perestroika*</vt:lpstr>
      <vt:lpstr>Revolutions in Eastern Europe</vt:lpstr>
      <vt:lpstr>PowerPoint Presentation</vt:lpstr>
      <vt:lpstr>Summary</vt:lpstr>
    </vt:vector>
  </TitlesOfParts>
  <Company>Germantown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Era Begins 1989-Present</dc:title>
  <dc:creator>teacher Brooks</dc:creator>
  <cp:lastModifiedBy>teacher Brooks</cp:lastModifiedBy>
  <cp:revision>27</cp:revision>
  <dcterms:created xsi:type="dcterms:W3CDTF">2016-03-24T16:16:23Z</dcterms:created>
  <dcterms:modified xsi:type="dcterms:W3CDTF">2016-03-25T04:56:29Z</dcterms:modified>
</cp:coreProperties>
</file>