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73" r:id="rId4"/>
    <p:sldId id="257" r:id="rId5"/>
    <p:sldId id="259" r:id="rId6"/>
    <p:sldId id="260" r:id="rId7"/>
    <p:sldId id="271" r:id="rId8"/>
    <p:sldId id="262" r:id="rId9"/>
    <p:sldId id="263" r:id="rId10"/>
    <p:sldId id="266" r:id="rId11"/>
    <p:sldId id="264" r:id="rId12"/>
    <p:sldId id="267" r:id="rId13"/>
    <p:sldId id="269" r:id="rId14"/>
    <p:sldId id="261" r:id="rId15"/>
    <p:sldId id="265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29" autoAdjust="0"/>
  </p:normalViewPr>
  <p:slideViewPr>
    <p:cSldViewPr snapToGrid="0" snapToObjects="1">
      <p:cViewPr varScale="1">
        <p:scale>
          <a:sx n="77" d="100"/>
          <a:sy n="77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574CA-0C2B-1548-A087-8FA48CCE35B2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C9719-D3F1-B242-9261-07B7B0B66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Arms race; Command economy stagnated; War in Afghanistan; Glasnost and Perestroika;</a:t>
            </a:r>
            <a:r>
              <a:rPr lang="en-US" baseline="0" dirty="0" smtClean="0"/>
              <a:t> Revolutions in Eastern Europe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9719-D3F1-B242-9261-07B7B0B661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1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perestroika; 2) glasnost; 3)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9719-D3F1-B242-9261-07B7B0B661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9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on p. 432 of</a:t>
            </a:r>
            <a:r>
              <a:rPr lang="en-US" baseline="0" dirty="0" smtClean="0"/>
              <a:t> 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9719-D3F1-B242-9261-07B7B0B661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18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9719-D3F1-B242-9261-07B7B0B661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2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Revolutions broke</a:t>
            </a:r>
            <a:r>
              <a:rPr lang="en-US" baseline="0" dirty="0" smtClean="0"/>
              <a:t> out and new governments were formed.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9719-D3F1-B242-9261-07B7B0B661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511E0B-B434-EA4D-8962-286776393300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EB000D-A5E6-AF40-ABA1-3C9EEBD6516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21</a:t>
            </a:r>
          </a:p>
          <a:p>
            <a:r>
              <a:rPr lang="en-US" dirty="0" smtClean="0"/>
              <a:t>Lesson 1</a:t>
            </a:r>
          </a:p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the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0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Gorbachev’s Farewell Address</a:t>
            </a:r>
            <a:endParaRPr lang="en-US" dirty="0"/>
          </a:p>
        </p:txBody>
      </p:sp>
      <p:pic>
        <p:nvPicPr>
          <p:cNvPr id="4" name="Content Placeholder 3" descr="Screen shot 2016-03-24 at 10.44.47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81" r="-2999"/>
          <a:stretch/>
        </p:blipFill>
        <p:spPr>
          <a:xfrm>
            <a:off x="-1" y="1204171"/>
            <a:ext cx="9418217" cy="5653829"/>
          </a:xfrm>
        </p:spPr>
      </p:pic>
    </p:spTree>
    <p:extLst>
      <p:ext uri="{BB962C8B-B14F-4D97-AF65-F5344CB8AC3E}">
        <p14:creationId xmlns:p14="http://schemas.microsoft.com/office/powerpoint/2010/main" val="192386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Boris Yeltsin</a:t>
            </a:r>
            <a:r>
              <a:rPr lang="en-US" dirty="0" smtClean="0"/>
              <a:t>, president of Russia during the fall of the Soviet Union, quickly introduced a free market economy in Russia.</a:t>
            </a:r>
          </a:p>
          <a:p>
            <a:r>
              <a:rPr lang="en-US" dirty="0" smtClean="0"/>
              <a:t>Yeltsin was succeeded by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Vladimir Putin</a:t>
            </a:r>
            <a:r>
              <a:rPr lang="en-US" dirty="0" smtClean="0"/>
              <a:t>, Russia’s</a:t>
            </a:r>
          </a:p>
          <a:p>
            <a:pPr marL="0" indent="0">
              <a:buNone/>
            </a:pPr>
            <a:r>
              <a:rPr lang="en-US" dirty="0" smtClean="0"/>
              <a:t>current president. He would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trengthen Russia’s economy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rom oil and gas exports.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6-03-24 at 10.43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689" y="2540305"/>
            <a:ext cx="4003311" cy="431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38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Breakup of Yugoslavia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the handout and answer the questions that follow in your notes.</a:t>
            </a:r>
          </a:p>
          <a:p>
            <a:endParaRPr lang="en-US" dirty="0"/>
          </a:p>
          <a:p>
            <a:r>
              <a:rPr lang="en-US" dirty="0" smtClean="0"/>
              <a:t>Answer the guiding question: How did the fall of the Soviet Union impact Eastern Europe?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1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Genocide and ethnic cleansing have different goals. Genocide is aimed at </a:t>
            </a:r>
            <a:r>
              <a:rPr lang="en-US" dirty="0" smtClean="0"/>
              <a:t>the total </a:t>
            </a:r>
            <a:r>
              <a:rPr lang="en-US" dirty="0"/>
              <a:t>destruction of a group, and ethnic cleansing is aimed at creating </a:t>
            </a:r>
            <a:r>
              <a:rPr lang="en-US" dirty="0" smtClean="0"/>
              <a:t>ethnically homogeneous </a:t>
            </a:r>
            <a:r>
              <a:rPr lang="en-US" dirty="0"/>
              <a:t>areas. Ethnic cleansing involves the forced removal of </a:t>
            </a:r>
            <a:r>
              <a:rPr lang="en-US" dirty="0" smtClean="0"/>
              <a:t>a targeted </a:t>
            </a:r>
            <a:r>
              <a:rPr lang="en-US" dirty="0"/>
              <a:t>group and may or may not involve murder.</a:t>
            </a:r>
          </a:p>
          <a:p>
            <a:r>
              <a:rPr lang="en-US" dirty="0"/>
              <a:t>2. Bosnia and Herzegovina (20%); Macedonia (10%); Kosovo (4%)</a:t>
            </a:r>
          </a:p>
          <a:p>
            <a:r>
              <a:rPr lang="en-US" dirty="0"/>
              <a:t>3. Because a shatter belt is an area of instability between spheres of </a:t>
            </a:r>
            <a:r>
              <a:rPr lang="en-US" dirty="0" smtClean="0"/>
              <a:t>influence that </a:t>
            </a:r>
            <a:r>
              <a:rPr lang="en-US" dirty="0"/>
              <a:t>have opposing values, it can lead to Balkanization as the various </a:t>
            </a:r>
            <a:r>
              <a:rPr lang="en-US" dirty="0" smtClean="0"/>
              <a:t>groups organize </a:t>
            </a:r>
            <a:r>
              <a:rPr lang="en-US" dirty="0"/>
              <a:t>themselves into more ethnically homogeneous areas.</a:t>
            </a:r>
          </a:p>
          <a:p>
            <a:r>
              <a:rPr lang="en-US" dirty="0"/>
              <a:t>4. People are constantly moving around in their search for educational opportunities</a:t>
            </a:r>
            <a:r>
              <a:rPr lang="en-US" dirty="0" smtClean="0"/>
              <a:t>, jobs</a:t>
            </a:r>
            <a:r>
              <a:rPr lang="en-US" dirty="0"/>
              <a:t>, and better living conditions. They don’t always settle next </a:t>
            </a:r>
            <a:r>
              <a:rPr lang="en-US" dirty="0" smtClean="0"/>
              <a:t>to neighbors </a:t>
            </a:r>
            <a:r>
              <a:rPr lang="en-US" dirty="0"/>
              <a:t>of the same ethnicity. In the process, cultural identities change. </a:t>
            </a:r>
          </a:p>
        </p:txBody>
      </p:sp>
    </p:spTree>
    <p:extLst>
      <p:ext uri="{BB962C8B-B14F-4D97-AF65-F5344CB8AC3E}">
        <p14:creationId xmlns:p14="http://schemas.microsoft.com/office/powerpoint/2010/main" val="81826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Revolutions in Eastern Europe</a:t>
            </a:r>
            <a:endParaRPr lang="en-US" dirty="0"/>
          </a:p>
        </p:txBody>
      </p:sp>
      <p:pic>
        <p:nvPicPr>
          <p:cNvPr id="4" name="Content Placeholder 3" descr="Screen shot 2016-03-24 at 10.25.24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926" r="-5866" b="1"/>
          <a:stretch/>
        </p:blipFill>
        <p:spPr>
          <a:xfrm>
            <a:off x="0" y="1407209"/>
            <a:ext cx="9680368" cy="5450791"/>
          </a:xfrm>
        </p:spPr>
      </p:pic>
    </p:spTree>
    <p:extLst>
      <p:ext uri="{BB962C8B-B14F-4D97-AF65-F5344CB8AC3E}">
        <p14:creationId xmlns:p14="http://schemas.microsoft.com/office/powerpoint/2010/main" val="308049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Cold War</a:t>
            </a:r>
            <a:endParaRPr lang="en-US" dirty="0"/>
          </a:p>
        </p:txBody>
      </p:sp>
      <p:pic>
        <p:nvPicPr>
          <p:cNvPr id="4" name="Content Placeholder 3" descr="Screen shot 2016-03-24 at 10.42.37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895" r="-57574"/>
          <a:stretch/>
        </p:blipFill>
        <p:spPr>
          <a:xfrm>
            <a:off x="331914" y="1345724"/>
            <a:ext cx="8504238" cy="5330825"/>
          </a:xfrm>
        </p:spPr>
      </p:pic>
    </p:spTree>
    <p:extLst>
      <p:ext uri="{BB962C8B-B14F-4D97-AF65-F5344CB8AC3E}">
        <p14:creationId xmlns:p14="http://schemas.microsoft.com/office/powerpoint/2010/main" val="3440901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3-24 at 10.06.18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3" t="-3550" b="48"/>
          <a:stretch/>
        </p:blipFill>
        <p:spPr>
          <a:xfrm>
            <a:off x="-208757" y="-243531"/>
            <a:ext cx="9352757" cy="7101531"/>
          </a:xfrm>
        </p:spPr>
      </p:pic>
    </p:spTree>
    <p:extLst>
      <p:ext uri="{BB962C8B-B14F-4D97-AF65-F5344CB8AC3E}">
        <p14:creationId xmlns:p14="http://schemas.microsoft.com/office/powerpoint/2010/main" val="419558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</a:t>
            </a:r>
            <a:r>
              <a:rPr lang="en-US" dirty="0" smtClean="0"/>
              <a:t>the </a:t>
            </a:r>
            <a:r>
              <a:rPr lang="en-US" dirty="0" smtClean="0"/>
              <a:t>causes of the collapse of the Soviet Union.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7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1. </a:t>
            </a:r>
            <a:r>
              <a:rPr lang="en-US" dirty="0" smtClean="0"/>
              <a:t>What was Gorbachev’s </a:t>
            </a:r>
            <a:r>
              <a:rPr lang="en-US" dirty="0"/>
              <a:t>initial restructuring of economic </a:t>
            </a:r>
            <a:r>
              <a:rPr lang="en-US" dirty="0" smtClean="0"/>
              <a:t>policy.</a:t>
            </a:r>
            <a:endParaRPr lang="en-US" dirty="0"/>
          </a:p>
          <a:p>
            <a:r>
              <a:rPr lang="en-US" dirty="0"/>
              <a:t> 2. </a:t>
            </a:r>
            <a:r>
              <a:rPr lang="en-US" dirty="0" smtClean="0"/>
              <a:t>What was Gorbachev’s </a:t>
            </a:r>
            <a:r>
              <a:rPr lang="en-US" dirty="0"/>
              <a:t>policy of encouraging open </a:t>
            </a:r>
            <a:r>
              <a:rPr lang="en-US" dirty="0" smtClean="0"/>
              <a:t>discussion.</a:t>
            </a:r>
          </a:p>
          <a:p>
            <a:r>
              <a:rPr lang="en-US" dirty="0"/>
              <a:t> </a:t>
            </a:r>
            <a:r>
              <a:rPr lang="en-US" dirty="0" smtClean="0"/>
              <a:t>3. </a:t>
            </a:r>
            <a:r>
              <a:rPr lang="en-US" dirty="0"/>
              <a:t>By 1980 the Soviet Union was experiencing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 a declining economy.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 a rapidly falling infant mortality rate.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 extensive political reforms.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 substantial improvement in working </a:t>
            </a:r>
            <a:r>
              <a:rPr lang="en-US" dirty="0" smtClean="0"/>
              <a:t>	conditions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554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able to</a:t>
            </a:r>
          </a:p>
          <a:p>
            <a:pPr marL="514350" indent="-514350">
              <a:buAutoNum type="arabicParenR"/>
            </a:pPr>
            <a:r>
              <a:rPr lang="en-US" dirty="0" smtClean="0"/>
              <a:t>Understand how the Soviet Union collapsed;</a:t>
            </a:r>
          </a:p>
          <a:p>
            <a:pPr marL="514350" indent="-514350">
              <a:buAutoNum type="arabicParenR"/>
            </a:pPr>
            <a:r>
              <a:rPr lang="en-US" dirty="0" smtClean="0"/>
              <a:t>Trace the impact of the fall of the Soviet Union on other nations; and</a:t>
            </a:r>
          </a:p>
          <a:p>
            <a:pPr marL="514350" indent="-514350">
              <a:buAutoNum type="arabicParenR"/>
            </a:pPr>
            <a:r>
              <a:rPr lang="en-US" dirty="0" smtClean="0"/>
              <a:t>Identify the factors that led to conflict in Yugoslavia.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4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Revolutions in Eastern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Soviet Union had maintained Eastern Europe by force. </a:t>
            </a:r>
          </a:p>
          <a:p>
            <a:endParaRPr lang="en-US" dirty="0"/>
          </a:p>
          <a:p>
            <a:r>
              <a:rPr lang="en-US" dirty="0" smtClean="0"/>
              <a:t>When Gorbachev introduced glasnost and perestroika in the Soviet Union, Eastern Europeans began to seek greater freedom in their own countries.</a:t>
            </a:r>
          </a:p>
          <a:p>
            <a:endParaRPr lang="en-US" dirty="0"/>
          </a:p>
          <a:p>
            <a:r>
              <a:rPr lang="en-US" dirty="0" smtClean="0"/>
              <a:t>As the Soviet Union crumbled, Eastern Europeans demanded an end to Soviet domination.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shot 2016-03-24 at 10.23.03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" b="-1"/>
          <a:stretch/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652910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pic>
        <p:nvPicPr>
          <p:cNvPr id="5" name="Content Placeholder 4" descr="Screen shot 2016-03-24 at 11.08.59 PM.png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371600"/>
            <a:ext cx="4540469" cy="5486400"/>
          </a:xfrm>
        </p:spPr>
      </p:pic>
      <p:pic>
        <p:nvPicPr>
          <p:cNvPr id="6" name="Content Placeholder 5" descr="Screen shot 2016-03-24 at 11.09.10 PM.pn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636" b="-28636"/>
          <a:stretch>
            <a:fillRect/>
          </a:stretch>
        </p:blipFill>
        <p:spPr>
          <a:xfrm>
            <a:off x="4800600" y="1371600"/>
            <a:ext cx="4038600" cy="4681538"/>
          </a:xfrm>
        </p:spPr>
      </p:pic>
    </p:spTree>
    <p:extLst>
      <p:ext uri="{BB962C8B-B14F-4D97-AF65-F5344CB8AC3E}">
        <p14:creationId xmlns:p14="http://schemas.microsoft.com/office/powerpoint/2010/main" val="247308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Soviet Union was made up of 15 separate republics that included 92 ethnic groups and 112 different languages.</a:t>
            </a:r>
          </a:p>
          <a:p>
            <a:endParaRPr lang="en-US" dirty="0"/>
          </a:p>
          <a:p>
            <a:r>
              <a:rPr lang="en-US" dirty="0" smtClean="0"/>
              <a:t>As Gorbachev ended strict Communist control, nationalist independence movements began.</a:t>
            </a:r>
          </a:p>
          <a:p>
            <a:endParaRPr lang="en-US" dirty="0"/>
          </a:p>
          <a:p>
            <a:r>
              <a:rPr lang="en-US" dirty="0" smtClean="0"/>
              <a:t>Conservative leaders arrested Gorbachev in an attempt to restore order, but the coup failed due to resistance from thousands of Russians.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0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Soviet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 republics moved quickly to vote for independence. Democracy begins to sweep across </a:t>
            </a:r>
            <a:r>
              <a:rPr lang="en-US" smtClean="0"/>
              <a:t>Eastern Europe.</a:t>
            </a:r>
            <a:endParaRPr lang="en-US" dirty="0" smtClean="0"/>
          </a:p>
          <a:p>
            <a:endParaRPr lang="en-US" u="sng" dirty="0"/>
          </a:p>
          <a:p>
            <a:r>
              <a:rPr lang="en-US" u="sng" dirty="0" smtClean="0"/>
              <a:t>By 1991, the Soviet Union had broken up into 15 independent states</a:t>
            </a:r>
            <a:r>
              <a:rPr lang="en-US" dirty="0" smtClean="0"/>
              <a:t>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8600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67</TotalTime>
  <Words>541</Words>
  <Application>Microsoft Macintosh PowerPoint</Application>
  <PresentationFormat>On-screen Show (4:3)</PresentationFormat>
  <Paragraphs>65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End of the Cold War</vt:lpstr>
      <vt:lpstr>Starter</vt:lpstr>
      <vt:lpstr>Review</vt:lpstr>
      <vt:lpstr>Objectives</vt:lpstr>
      <vt:lpstr>Revolutions in Eastern Europe</vt:lpstr>
      <vt:lpstr>PowerPoint Presentation</vt:lpstr>
      <vt:lpstr>Question</vt:lpstr>
      <vt:lpstr>End of the Soviet Union</vt:lpstr>
      <vt:lpstr>End of the Soviet Union</vt:lpstr>
      <vt:lpstr>Gorbachev’s Farewell Address</vt:lpstr>
      <vt:lpstr>The New Russia</vt:lpstr>
      <vt:lpstr>Breakup of Yugoslavia Handout</vt:lpstr>
      <vt:lpstr>Answers</vt:lpstr>
      <vt:lpstr>Revolutions in Eastern Europe</vt:lpstr>
      <vt:lpstr>End of Cold War</vt:lpstr>
      <vt:lpstr>PowerPoint Presentation</vt:lpstr>
    </vt:vector>
  </TitlesOfParts>
  <Company>Germantown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the Cold War</dc:title>
  <dc:creator>teacher Brooks</dc:creator>
  <cp:lastModifiedBy>teacher Brooks</cp:lastModifiedBy>
  <cp:revision>24</cp:revision>
  <dcterms:created xsi:type="dcterms:W3CDTF">2016-03-25T03:06:58Z</dcterms:created>
  <dcterms:modified xsi:type="dcterms:W3CDTF">2016-03-30T03:14:20Z</dcterms:modified>
</cp:coreProperties>
</file>