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8" r:id="rId4"/>
    <p:sldId id="261" r:id="rId5"/>
    <p:sldId id="259" r:id="rId6"/>
    <p:sldId id="260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71" r:id="rId15"/>
    <p:sldId id="270" r:id="rId16"/>
    <p:sldId id="269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-108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585160-1387-9D41-BFDE-A64717D01626}" type="datetimeFigureOut">
              <a:rPr lang="en-US" smtClean="0"/>
              <a:t>4/3/16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551188-EA6E-864B-BDF8-07260770A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677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1) What are these images depicting?</a:t>
            </a:r>
            <a:r>
              <a:rPr lang="en-US" baseline="0" dirty="0" smtClean="0"/>
              <a:t> (Fall of the Berlin Wall);</a:t>
            </a:r>
          </a:p>
          <a:p>
            <a:r>
              <a:rPr lang="en-US" baseline="0" dirty="0" smtClean="0"/>
              <a:t>2) What was the symbolic meaning of the fall of the Berlin Wall? (Fall of Communism; Democracy overcomes Communism)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51188-EA6E-864B-BDF8-07260770A82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290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4/3/16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4/3/16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4/3/16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4/3/16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4/3/16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4/3/16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4/3/16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dirty="0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4/3/16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4/3/16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4/3/16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4/3/16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4/3/16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21</a:t>
            </a:r>
          </a:p>
          <a:p>
            <a:r>
              <a:rPr lang="en-US" dirty="0" smtClean="0"/>
              <a:t>Lesson 2</a:t>
            </a:r>
          </a:p>
          <a:p>
            <a:r>
              <a:rPr lang="en-US" dirty="0" smtClean="0"/>
              <a:t>Day 1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49249" y="381000"/>
            <a:ext cx="8493125" cy="1752600"/>
          </a:xfrm>
        </p:spPr>
        <p:txBody>
          <a:bodyPr/>
          <a:lstStyle/>
          <a:p>
            <a:r>
              <a:rPr lang="en-US" dirty="0" smtClean="0"/>
              <a:t>Western Europe and North America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333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u="sng" dirty="0"/>
              <a:t>Trend of Europe after the Cold War – closer ties among countries in Europe, including a reunified Germany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6708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United States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u="sng" dirty="0" smtClean="0"/>
              <a:t>After the fall of the Soviet Union, the U.S. emerged as the world’s only superpower</a:t>
            </a:r>
            <a:r>
              <a:rPr lang="en-US" dirty="0" smtClean="0"/>
              <a:t>.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7860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U.S.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Ronald Reagan reduced welfare spending while massively increasing military spending, creating huge </a:t>
            </a:r>
            <a:r>
              <a:rPr lang="en-US" b="1" dirty="0"/>
              <a:t>budget </a:t>
            </a:r>
            <a:r>
              <a:rPr lang="en-US" b="1" dirty="0" smtClean="0"/>
              <a:t>deficits</a:t>
            </a:r>
            <a:r>
              <a:rPr lang="en-US" dirty="0" smtClean="0"/>
              <a:t>, the state that exists when a government spends more than it collects in revenues.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2841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U.S.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317625"/>
            <a:ext cx="8503920" cy="5349875"/>
          </a:xfrm>
        </p:spPr>
        <p:txBody>
          <a:bodyPr>
            <a:normAutofit fontScale="92500"/>
          </a:bodyPr>
          <a:lstStyle/>
          <a:p>
            <a:r>
              <a:rPr lang="en-US" dirty="0"/>
              <a:t>After </a:t>
            </a:r>
            <a:r>
              <a:rPr lang="en-US" dirty="0" smtClean="0"/>
              <a:t>Regan’s </a:t>
            </a:r>
            <a:r>
              <a:rPr lang="en-US" dirty="0"/>
              <a:t>successor, George H. W. Bush, failed to deal effectively with economic problems, Bill Clinton was elected.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economy improved during </a:t>
            </a:r>
            <a:r>
              <a:rPr lang="en-US" dirty="0" smtClean="0"/>
              <a:t>Clinton’s </a:t>
            </a:r>
            <a:r>
              <a:rPr lang="en-US" dirty="0"/>
              <a:t>administration, but his personal scandals contributed to the election of the Republican George W. Bush as his successor.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growing unpopularity of the Bush-advocated war on Iraq, along with severe new economic problems, resulted in the election of the first U.S. African American president, Barack Obama, in 2008.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2725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6-04-03 at 10.35.36 PM.png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381" t="-4167" r="-2604" b="-4628"/>
          <a:stretch/>
        </p:blipFill>
        <p:spPr>
          <a:xfrm>
            <a:off x="-492125" y="-285750"/>
            <a:ext cx="9874249" cy="7461250"/>
          </a:xfrm>
        </p:spPr>
      </p:pic>
    </p:spTree>
    <p:extLst>
      <p:ext uri="{BB962C8B-B14F-4D97-AF65-F5344CB8AC3E}">
        <p14:creationId xmlns:p14="http://schemas.microsoft.com/office/powerpoint/2010/main" val="4491744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6-04-03 at 10.32.32 PM.png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93" t="-2084" r="1" b="-4632"/>
          <a:stretch/>
        </p:blipFill>
        <p:spPr>
          <a:xfrm>
            <a:off x="-365125" y="-142875"/>
            <a:ext cx="9509125" cy="7318375"/>
          </a:xfrm>
        </p:spPr>
      </p:pic>
    </p:spTree>
    <p:extLst>
      <p:ext uri="{BB962C8B-B14F-4D97-AF65-F5344CB8AC3E}">
        <p14:creationId xmlns:p14="http://schemas.microsoft.com/office/powerpoint/2010/main" val="12468528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Canada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 1993, Canada approves the North American Free Trade Agreement (</a:t>
            </a:r>
            <a:r>
              <a:rPr lang="en-US" b="1" dirty="0" smtClean="0"/>
              <a:t>NAFTA</a:t>
            </a:r>
            <a:r>
              <a:rPr lang="en-US" dirty="0" smtClean="0"/>
              <a:t>), along with the </a:t>
            </a:r>
            <a:r>
              <a:rPr lang="en-US" dirty="0"/>
              <a:t>U</a:t>
            </a:r>
            <a:r>
              <a:rPr lang="en-US" dirty="0" smtClean="0"/>
              <a:t>.S. and Mexico, to make trade easier and more profitable    b/w the countries.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6515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33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Starter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5807" y="4349750"/>
            <a:ext cx="4228193" cy="2508250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sz="quarter" idx="1"/>
          </p:nvPr>
        </p:nvPicPr>
        <p:blipFill>
          <a:blip r:embed="rId4"/>
          <a:srcRect t="3823" b="3823"/>
          <a:stretch>
            <a:fillRect/>
          </a:stretch>
        </p:blipFill>
        <p:spPr>
          <a:xfrm>
            <a:off x="0" y="1238250"/>
            <a:ext cx="5161124" cy="3111500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1124" y="1254125"/>
            <a:ext cx="3982876" cy="30956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349750"/>
            <a:ext cx="4915807" cy="250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993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Students will be able to identify the political, social, and cultural trends in Western Europe and North America since the end of the Cold War.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734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collapse of communism ended decades of division b/w Eastern and Western Europe. Trade, business, travel, and communications across the continent became easier.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804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Berlin Wall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After Communist East Germany and democratic West Germany formed in 1949, tens of thousands of East Germans left their country by crossing from East Berlin into West Berlin.</a:t>
            </a:r>
          </a:p>
          <a:p>
            <a:endParaRPr lang="en-US" dirty="0"/>
          </a:p>
          <a:p>
            <a:r>
              <a:rPr lang="en-US" dirty="0" smtClean="0"/>
              <a:t>To stop this exodus, East Germany built the Berlin Wall.</a:t>
            </a:r>
          </a:p>
          <a:p>
            <a:endParaRPr lang="en-US" dirty="0"/>
          </a:p>
          <a:p>
            <a:r>
              <a:rPr lang="en-US" dirty="0" smtClean="0"/>
              <a:t>This wall symbolized the brutality of the Communist system.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5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Germany Reunifies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 1989, the Berlin Wall was torn down.</a:t>
            </a:r>
          </a:p>
          <a:p>
            <a:endParaRPr lang="en-US" u="sng" dirty="0" smtClean="0"/>
          </a:p>
          <a:p>
            <a:r>
              <a:rPr lang="en-US" u="sng" dirty="0" smtClean="0"/>
              <a:t>After more than 45 years of division East and West Germany were reunited in 1990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East Germany’s economy and infrastructure were weak and had to be modernized - West Germans paid higher taxes to finance the rebuilding of the eastern part of the country.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6243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Germany Reunifies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The cost of rebuilding the former East Germany led to economic problems, which in turn led to political changes and increasing anti-immigrant activities by a segment of the German </a:t>
            </a:r>
            <a:r>
              <a:rPr lang="en-US" dirty="0" smtClean="0"/>
              <a:t>population such as the neo-Nazis.</a:t>
            </a:r>
          </a:p>
          <a:p>
            <a:endParaRPr lang="en-US" dirty="0"/>
          </a:p>
          <a:p>
            <a:r>
              <a:rPr lang="en-US" dirty="0" smtClean="0"/>
              <a:t>Despite these problems, the new Germany became a leading power in Europe.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929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European Union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 1993, the European Economic Community became known as the </a:t>
            </a:r>
            <a:r>
              <a:rPr lang="en-US" b="1" dirty="0" smtClean="0"/>
              <a:t>European Union (EU)</a:t>
            </a:r>
            <a:r>
              <a:rPr lang="en-US" dirty="0" smtClean="0"/>
              <a:t>, a group of nations that work together to promote a freer flow of capital, labor, services, and goods.</a:t>
            </a:r>
          </a:p>
          <a:p>
            <a:endParaRPr lang="en-US" dirty="0" smtClean="0"/>
          </a:p>
          <a:p>
            <a:r>
              <a:rPr lang="en-US" dirty="0" smtClean="0"/>
              <a:t>EU members cooperate on social and economic policies and on security issues.</a:t>
            </a:r>
          </a:p>
          <a:p>
            <a:endParaRPr lang="en-US" dirty="0"/>
          </a:p>
          <a:p>
            <a:r>
              <a:rPr lang="en-US" dirty="0" smtClean="0"/>
              <a:t>After the Cold War ends, EU adds countries from Eastern Europe.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1555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European Union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 2002, the </a:t>
            </a:r>
            <a:r>
              <a:rPr lang="en-US" b="1" dirty="0" smtClean="0"/>
              <a:t>euro</a:t>
            </a:r>
            <a:r>
              <a:rPr lang="en-US" dirty="0" smtClean="0"/>
              <a:t> became the common currency for some EU nations. </a:t>
            </a:r>
          </a:p>
          <a:p>
            <a:endParaRPr lang="en-US" dirty="0"/>
          </a:p>
          <a:p>
            <a:r>
              <a:rPr lang="en-US" dirty="0" smtClean="0"/>
              <a:t>Today, the </a:t>
            </a:r>
            <a:r>
              <a:rPr lang="en-US" b="1" dirty="0" err="1" smtClean="0"/>
              <a:t>eurozone</a:t>
            </a:r>
            <a:r>
              <a:rPr lang="en-US" dirty="0" smtClean="0"/>
              <a:t>, or countries using the euro, include 17 of the EU’s 27 members.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5171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ivic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Civic.thmx</Template>
  <TotalTime>76</TotalTime>
  <Words>585</Words>
  <Application>Microsoft Macintosh PowerPoint</Application>
  <PresentationFormat>On-screen Show (4:3)</PresentationFormat>
  <Paragraphs>56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Civic</vt:lpstr>
      <vt:lpstr>Western Europe and North America</vt:lpstr>
      <vt:lpstr>Starter</vt:lpstr>
      <vt:lpstr>Objective</vt:lpstr>
      <vt:lpstr>Intro</vt:lpstr>
      <vt:lpstr>Berlin Wall Background</vt:lpstr>
      <vt:lpstr>Germany Reunifies</vt:lpstr>
      <vt:lpstr>Germany Reunifies </vt:lpstr>
      <vt:lpstr>European Union</vt:lpstr>
      <vt:lpstr>European Union</vt:lpstr>
      <vt:lpstr>Trend</vt:lpstr>
      <vt:lpstr>United States</vt:lpstr>
      <vt:lpstr>U.S.</vt:lpstr>
      <vt:lpstr>U.S.</vt:lpstr>
      <vt:lpstr>PowerPoint Presentation</vt:lpstr>
      <vt:lpstr>PowerPoint Presentation</vt:lpstr>
      <vt:lpstr>Canada</vt:lpstr>
      <vt:lpstr>Video</vt:lpstr>
    </vt:vector>
  </TitlesOfParts>
  <Company>Germantown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Western Europe and North America</dc:title>
  <dc:creator>teacher Brooks</dc:creator>
  <cp:lastModifiedBy>teacher Brooks</cp:lastModifiedBy>
  <cp:revision>23</cp:revision>
  <dcterms:created xsi:type="dcterms:W3CDTF">2016-04-04T02:26:08Z</dcterms:created>
  <dcterms:modified xsi:type="dcterms:W3CDTF">2016-04-04T03:42:55Z</dcterms:modified>
</cp:coreProperties>
</file>