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63" r:id="rId11"/>
    <p:sldId id="264" r:id="rId12"/>
    <p:sldId id="265" r:id="rId13"/>
    <p:sldId id="276" r:id="rId14"/>
    <p:sldId id="266" r:id="rId15"/>
    <p:sldId id="268" r:id="rId16"/>
    <p:sldId id="270" r:id="rId17"/>
    <p:sldId id="273" r:id="rId18"/>
    <p:sldId id="269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0B802-4A96-C947-B495-3ACEF205C2E8}" type="datetimeFigureOut">
              <a:rPr lang="en-US" smtClean="0"/>
              <a:t>12/4/16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64A01-5F27-FA4E-BB60-918501399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6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Destruction that occurred</a:t>
            </a:r>
            <a:r>
              <a:rPr lang="en-US" baseline="0" dirty="0" smtClean="0"/>
              <a:t> on 9/11/01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Point out that when a terrorist attack occurs in a country, the country under attack can necessarily declare war on another country b/c the terrorist often do not represent a specific country. Finding way s to deal w/ terrorism is one of the challenges countries face in the modern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4A01-5F27-FA4E-BB60-918501399B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 Climate </a:t>
            </a:r>
            <a:r>
              <a:rPr lang="en-US" dirty="0" smtClean="0"/>
              <a:t>change; poverty;</a:t>
            </a:r>
            <a:r>
              <a:rPr lang="en-US" baseline="0" dirty="0" smtClean="0"/>
              <a:t> natural disasters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4A01-5F27-FA4E-BB60-918501399B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7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</a:t>
            </a:r>
            <a:r>
              <a:rPr lang="en-US" baseline="0" dirty="0" smtClean="0"/>
              <a:t> the first three.</a:t>
            </a:r>
          </a:p>
          <a:p>
            <a:endParaRPr lang="en-US" baseline="0" dirty="0" smtClean="0"/>
          </a:p>
          <a:p>
            <a:r>
              <a:rPr lang="en-US" u="sng" baseline="0" dirty="0" smtClean="0"/>
              <a:t>Question</a:t>
            </a:r>
            <a:r>
              <a:rPr lang="en-US" baseline="0" dirty="0" smtClean="0"/>
              <a:t>: Why might the Security Council have only five permanent members? </a:t>
            </a:r>
            <a:r>
              <a:rPr lang="en-US" u="sng" baseline="0" dirty="0" smtClean="0"/>
              <a:t>Answer</a:t>
            </a:r>
            <a:r>
              <a:rPr lang="en-US" baseline="0" dirty="0" smtClean="0"/>
              <a:t>: Powerful nations may have demanded a bigger say in UN decisions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4A01-5F27-FA4E-BB60-918501399B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5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</a:t>
            </a:r>
            <a:r>
              <a:rPr lang="en-US" baseline="0" dirty="0" smtClean="0"/>
              <a:t> General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4A01-5F27-FA4E-BB60-918501399B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4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Terrorism; WMDs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4A01-5F27-FA4E-BB60-918501399B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3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64A01-5F27-FA4E-BB60-918501399B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8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12/4/16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12/4/16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12/4/16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teacher/Desktop/World%20History%202015-2016/Chapter%2022%20-%20Contemporary%20Global%20Issues/Lesson%201%20-%20Political%20Challenges%20in%20the%20Modern%20World/Craziest%20moments%20at%20U.N.%20General%20Assembly%20(1).mo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teacher/Desktop/World%20History%202015-2016/Chapter%2022%20-%20Contemporary%20Global%20Issues/Lesson%201%20-%20Political%20Challenges%20in%20the%20Modern%20World/Day%201%20-%20UN%20and%20WMDs/Weapons%20of%20Mass%20Destruction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22</a:t>
            </a:r>
          </a:p>
          <a:p>
            <a:r>
              <a:rPr lang="en-US" dirty="0" smtClean="0"/>
              <a:t>Lesson 1</a:t>
            </a:r>
          </a:p>
          <a:p>
            <a:r>
              <a:rPr lang="en-US" dirty="0" smtClean="0"/>
              <a:t>Day 1</a:t>
            </a:r>
          </a:p>
          <a:p>
            <a:r>
              <a:rPr lang="en-US" dirty="0" smtClean="0"/>
              <a:t>Political Challenges in the modern world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Contemporary Global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**What </a:t>
            </a:r>
            <a:r>
              <a:rPr lang="en-US" dirty="0" smtClean="0"/>
              <a:t>are some of the goals of the United Nations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To </a:t>
            </a:r>
            <a:r>
              <a:rPr lang="en-US" dirty="0" smtClean="0"/>
              <a:t>promote peace and human dignity</a:t>
            </a:r>
            <a:r>
              <a:rPr lang="en-US" dirty="0" smtClean="0"/>
              <a:t>.**</a:t>
            </a:r>
          </a:p>
          <a:p>
            <a:pPr lvl="1"/>
            <a:endParaRPr lang="en-US" dirty="0"/>
          </a:p>
          <a:p>
            <a:r>
              <a:rPr lang="en-US" dirty="0" smtClean="0"/>
              <a:t>The UN has </a:t>
            </a:r>
            <a:r>
              <a:rPr lang="en-US" b="1" dirty="0" smtClean="0"/>
              <a:t>peacekeeping forces</a:t>
            </a:r>
            <a:r>
              <a:rPr lang="en-US" dirty="0" smtClean="0"/>
              <a:t> that settle conflicts and supervise truces around the world.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hlinkClick r:id="rId2" action="ppaction://hlinkfile"/>
              </a:rPr>
              <a:t>UN General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22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kinds of threats to national and global security do nations face today?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2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Nonproliferation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purpose of the </a:t>
            </a:r>
            <a:r>
              <a:rPr lang="en-US" b="1" dirty="0" smtClean="0"/>
              <a:t>Nuclear Nonproliferation Treaty </a:t>
            </a:r>
            <a:r>
              <a:rPr lang="en-US" dirty="0" smtClean="0"/>
              <a:t>is to limit the </a:t>
            </a:r>
            <a:r>
              <a:rPr lang="en-US" u="sng" dirty="0" smtClean="0"/>
              <a:t>proliferation</a:t>
            </a:r>
            <a:r>
              <a:rPr lang="en-US" dirty="0" smtClean="0"/>
              <a:t>, or spread, of nuclear weapons and technology.</a:t>
            </a:r>
            <a:endParaRPr lang="en-US" u="sng" dirty="0"/>
          </a:p>
          <a:p>
            <a:r>
              <a:rPr lang="en-US" dirty="0" smtClean="0"/>
              <a:t>Since the creation of the treaty in 1968, 189 nations have agreed to not develop or possess nuclear weapons.</a:t>
            </a:r>
          </a:p>
          <a:p>
            <a:pPr lvl="1"/>
            <a:r>
              <a:rPr lang="en-US" dirty="0" smtClean="0"/>
              <a:t>Three nations have not signed the NPT: India, Israel, and Pakistan – all three have nuclear weapons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7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" t="-1" r="-7221" b="-5478"/>
          <a:stretch/>
        </p:blipFill>
        <p:spPr>
          <a:xfrm>
            <a:off x="-1" y="1"/>
            <a:ext cx="9804197" cy="7233622"/>
          </a:xfrm>
        </p:spPr>
      </p:pic>
    </p:spTree>
    <p:extLst>
      <p:ext uri="{BB962C8B-B14F-4D97-AF65-F5344CB8AC3E}">
        <p14:creationId xmlns:p14="http://schemas.microsoft.com/office/powerpoint/2010/main" val="73549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Weapons of Mass Destruction (WMDs)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Weapons of Mass Destruction </a:t>
            </a:r>
            <a:r>
              <a:rPr lang="en-US" dirty="0" smtClean="0"/>
              <a:t>include nuclear, biological, and chemical weapons.</a:t>
            </a:r>
          </a:p>
          <a:p>
            <a:pPr lvl="1"/>
            <a:r>
              <a:rPr lang="en-US" dirty="0" smtClean="0"/>
              <a:t>Nuclear – include the atomic bomb;</a:t>
            </a:r>
          </a:p>
          <a:p>
            <a:pPr lvl="1"/>
            <a:r>
              <a:rPr lang="en-US" dirty="0" smtClean="0"/>
              <a:t>Biological – refer mainly to germs that can be released into the air or into water supplies;</a:t>
            </a:r>
          </a:p>
          <a:p>
            <a:pPr lvl="1"/>
            <a:r>
              <a:rPr lang="en-US" dirty="0" smtClean="0"/>
              <a:t>Chemical – are toxins, such as nerve and mustard gas</a:t>
            </a:r>
          </a:p>
          <a:p>
            <a:r>
              <a:rPr lang="en-US" dirty="0" smtClean="0"/>
              <a:t>The danger of WMDs has grown as terrorist groups and “</a:t>
            </a:r>
            <a:r>
              <a:rPr lang="en-US" b="1" dirty="0" smtClean="0"/>
              <a:t>rouge states</a:t>
            </a:r>
            <a:r>
              <a:rPr lang="en-US" dirty="0" smtClean="0"/>
              <a:t>” – nations that ignore international law and threaten other nations – try to acquire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7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Discuss the following issue: </a:t>
            </a:r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 smtClean="0"/>
              <a:t>nations say that, like the U.S., they want nuclear weapons for defense. Do individual nations have the right to decide to acquire nuclear weapons?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4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WH-Ch34_S4_WMD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1900"/>
            <a:ext cx="91440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838200" y="4699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MS P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MS Pゴシック" charset="0"/>
                <a:cs typeface="MS P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Nuclear, biological, and chemical weapons </a:t>
            </a:r>
            <a:br>
              <a:rPr lang="en-US" dirty="0"/>
            </a:br>
            <a:r>
              <a:rPr lang="en-US" dirty="0"/>
              <a:t>are located throughout the world.</a:t>
            </a:r>
          </a:p>
        </p:txBody>
      </p:sp>
    </p:spTree>
    <p:extLst>
      <p:ext uri="{BB962C8B-B14F-4D97-AF65-F5344CB8AC3E}">
        <p14:creationId xmlns:p14="http://schemas.microsoft.com/office/powerpoint/2010/main" val="2514815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Debate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Read the article and answer the questions that follow on a separate sheet of paper.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Question: Should the United Nations still exist? Cite evidence from the article to answer the question.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98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Einstein Bio 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Read the Bio and complete the questions.</a:t>
            </a:r>
          </a:p>
          <a:p>
            <a:r>
              <a:rPr lang="en-US" dirty="0" smtClean="0"/>
              <a:t>Consider the positive and negative effects of Einstein’s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34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your concerns with WMDs?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0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US" dirty="0"/>
          </a:p>
        </p:txBody>
      </p:sp>
      <p:pic>
        <p:nvPicPr>
          <p:cNvPr id="5" name="Content Placeholder 4" descr="Screen shot 2016-04-24 at 6.54.09 PM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" b="5218"/>
          <a:stretch>
            <a:fillRect/>
          </a:stretch>
        </p:blipFill>
        <p:spPr>
          <a:xfrm>
            <a:off x="332232" y="1372153"/>
            <a:ext cx="8503920" cy="4572000"/>
          </a:xfrm>
        </p:spPr>
      </p:pic>
      <p:sp>
        <p:nvSpPr>
          <p:cNvPr id="6" name="TextBox 5"/>
          <p:cNvSpPr txBox="1"/>
          <p:nvPr/>
        </p:nvSpPr>
        <p:spPr>
          <a:xfrm>
            <a:off x="301752" y="5947420"/>
            <a:ext cx="8468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Question: What is the event shown in the </a:t>
            </a:r>
            <a:r>
              <a:rPr lang="en-US" dirty="0" smtClean="0"/>
              <a:t>photo? How should </a:t>
            </a:r>
            <a:r>
              <a:rPr lang="en-US" dirty="0" smtClean="0"/>
              <a:t>America respond to </a:t>
            </a:r>
          </a:p>
          <a:p>
            <a:r>
              <a:rPr lang="en-US" dirty="0" smtClean="0"/>
              <a:t>this event? How can future attacks like these be prevented?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78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WMDs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3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Students will be able to</a:t>
            </a:r>
          </a:p>
          <a:p>
            <a:pPr marL="514350" indent="-514350">
              <a:buFont typeface="Wingdings 2"/>
              <a:buAutoNum type="arabicParenR"/>
            </a:pPr>
            <a:r>
              <a:rPr lang="en-US" b="1" dirty="0"/>
              <a:t>Explain how UN agencies work to solve problems</a:t>
            </a:r>
            <a:r>
              <a:rPr lang="en-US" dirty="0"/>
              <a:t>; </a:t>
            </a:r>
          </a:p>
          <a:p>
            <a:pPr marL="514350" indent="-514350">
              <a:buAutoNum type="arabicParenR"/>
            </a:pPr>
            <a:r>
              <a:rPr lang="en-US" dirty="0"/>
              <a:t>Understand the threat of WMDs and terrorism; and</a:t>
            </a:r>
          </a:p>
          <a:p>
            <a:pPr marL="514350" indent="-514350">
              <a:buAutoNum type="arabicParenR"/>
            </a:pPr>
            <a:r>
              <a:rPr lang="en-US" dirty="0"/>
              <a:t>Describe how the U.S. and other nations have responded to the threat of terrorism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4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challenges do countries face in the modern (today’s) world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How will these problems be resolved?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4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formation of the </a:t>
            </a:r>
            <a:r>
              <a:rPr lang="en-US" u="sng" dirty="0" smtClean="0"/>
              <a:t>UN was </a:t>
            </a:r>
            <a:r>
              <a:rPr lang="en-US" u="sng" dirty="0"/>
              <a:t>the second major attempt by the world's nations to create a body where nations could meet to resolve their differences rather than resort to war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first attempt, the League of Nations, failed after </a:t>
            </a:r>
            <a:r>
              <a:rPr lang="en-US" dirty="0" smtClean="0"/>
              <a:t>WWI. </a:t>
            </a:r>
          </a:p>
          <a:p>
            <a:r>
              <a:rPr lang="en-US" u="sng" dirty="0" smtClean="0"/>
              <a:t>The UN was </a:t>
            </a:r>
            <a:r>
              <a:rPr lang="en-US" u="sng" dirty="0"/>
              <a:t>panned at a meeting of the Big Four—Britain, </a:t>
            </a:r>
            <a:r>
              <a:rPr lang="en-US" u="sng" dirty="0" smtClean="0"/>
              <a:t>U.S., </a:t>
            </a:r>
            <a:r>
              <a:rPr lang="en-US" u="sng" dirty="0"/>
              <a:t>Russia, and China</a:t>
            </a:r>
            <a:r>
              <a:rPr lang="en-US" dirty="0"/>
              <a:t>—at Dumbarton Oaks in Washington, D.C.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took another meeting at Yalta to include the idea of a security council to resolve matters of voting powers.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9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6-04-24 at 6.59.47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4329" b="-3428"/>
          <a:stretch/>
        </p:blipFill>
        <p:spPr>
          <a:xfrm>
            <a:off x="0" y="-296919"/>
            <a:ext cx="9143999" cy="7389980"/>
          </a:xfrm>
        </p:spPr>
      </p:pic>
    </p:spTree>
    <p:extLst>
      <p:ext uri="{BB962C8B-B14F-4D97-AF65-F5344CB8AC3E}">
        <p14:creationId xmlns:p14="http://schemas.microsoft.com/office/powerpoint/2010/main" val="84217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4-24 at 7.11.26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20" t="-8177" r="-1556" b="-7998"/>
          <a:stretch/>
        </p:blipFill>
        <p:spPr>
          <a:xfrm>
            <a:off x="-824713" y="-560847"/>
            <a:ext cx="10110975" cy="7967321"/>
          </a:xfrm>
        </p:spPr>
      </p:pic>
    </p:spTree>
    <p:extLst>
      <p:ext uri="{BB962C8B-B14F-4D97-AF65-F5344CB8AC3E}">
        <p14:creationId xmlns:p14="http://schemas.microsoft.com/office/powerpoint/2010/main" val="102551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Council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505" b="5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018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the UN General Assembly and the UN Security Council differ?</a:t>
            </a:r>
          </a:p>
          <a:p>
            <a:pPr lvl="1"/>
            <a:r>
              <a:rPr lang="en-US" dirty="0" smtClean="0"/>
              <a:t>The General Assembly includes all members and discusses global problems and solutions;</a:t>
            </a:r>
          </a:p>
          <a:p>
            <a:pPr lvl="1"/>
            <a:r>
              <a:rPr lang="en-US" dirty="0" smtClean="0"/>
              <a:t>The Security Council includes 15 members that pass resolutions and can require the organization to 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75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138</TotalTime>
  <Words>693</Words>
  <Application>Microsoft Macintosh PowerPoint</Application>
  <PresentationFormat>On-screen Show (4:3)</PresentationFormat>
  <Paragraphs>80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 Contemporary Global Issues</vt:lpstr>
      <vt:lpstr>Starter</vt:lpstr>
      <vt:lpstr>Objective</vt:lpstr>
      <vt:lpstr>Question</vt:lpstr>
      <vt:lpstr>United Nations</vt:lpstr>
      <vt:lpstr>PowerPoint Presentation</vt:lpstr>
      <vt:lpstr>PowerPoint Presentation</vt:lpstr>
      <vt:lpstr>Security Council</vt:lpstr>
      <vt:lpstr>Question</vt:lpstr>
      <vt:lpstr>United Nations</vt:lpstr>
      <vt:lpstr>International Security</vt:lpstr>
      <vt:lpstr>Nuclear Nonproliferation Treaty</vt:lpstr>
      <vt:lpstr>PowerPoint Presentation</vt:lpstr>
      <vt:lpstr>Weapons of Mass Destruction (WMDs)</vt:lpstr>
      <vt:lpstr>Question</vt:lpstr>
      <vt:lpstr>PowerPoint Presentation</vt:lpstr>
      <vt:lpstr>UN Debate Article</vt:lpstr>
      <vt:lpstr>Einstein Bio Handout</vt:lpstr>
      <vt:lpstr>Exit Ticket</vt:lpstr>
      <vt:lpstr>Video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Chapter 22 Contemporary Global Issues</dc:title>
  <dc:creator>teacher Brooks</dc:creator>
  <cp:lastModifiedBy>teacher Brooks</cp:lastModifiedBy>
  <cp:revision>42</cp:revision>
  <dcterms:created xsi:type="dcterms:W3CDTF">2016-04-24T23:45:17Z</dcterms:created>
  <dcterms:modified xsi:type="dcterms:W3CDTF">2016-12-04T20:49:43Z</dcterms:modified>
</cp:coreProperties>
</file>