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8" r:id="rId2"/>
    <p:sldId id="259" r:id="rId3"/>
    <p:sldId id="260" r:id="rId4"/>
    <p:sldId id="257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0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6E271-36B3-AB40-ACFE-848F3BFDBB8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F4E8F-6896-374E-A874-91B91303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on the board student’s responses. As a class try to agree on a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4E8F-6896-374E-A874-91B913034E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Terrorists can hide in the general population; they will use extreme measures to achieve their 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4E8F-6896-374E-A874-91B913034E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4E8F-6896-374E-A874-91B913034E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4E8F-6896-374E-A874-91B913034E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8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94B1393-DA65-0D47-809A-26B5287DF20C}" type="slidenum">
              <a:rPr lang="en-US" sz="1200" b="0">
                <a:latin typeface="Arial" charset="0"/>
              </a:rPr>
              <a:pPr eaLnBrk="1" hangingPunct="1"/>
              <a:t>14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A96CF51-8A5D-284E-9662-B0E11BAD60CA}" type="slidenum">
              <a:rPr lang="en-US" sz="1200" b="0">
                <a:latin typeface="Arial" charset="0"/>
              </a:rPr>
              <a:pPr eaLnBrk="1" hangingPunct="1"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err="1" smtClean="0"/>
              <a:t>OtZKEjr-Sfg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4E8F-6896-374E-A874-91B913034E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281EE2-5858-5A42-83CC-24DE726EA41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7062AF-53F4-7547-9C66-A670071F990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22</a:t>
            </a:r>
          </a:p>
          <a:p>
            <a:r>
              <a:rPr lang="en-US" dirty="0" smtClean="0"/>
              <a:t>Lesson 1</a:t>
            </a:r>
          </a:p>
          <a:p>
            <a:r>
              <a:rPr lang="en-US" dirty="0" smtClean="0"/>
              <a:t>Day 2</a:t>
            </a:r>
          </a:p>
          <a:p>
            <a:r>
              <a:rPr lang="en-US" dirty="0" smtClean="0"/>
              <a:t>Political Challenges in the modern world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Contemporary Global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0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8335" b="833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0" y="6114537"/>
            <a:ext cx="88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Goal – wants the Spanish government to grant independence to the Basque region in</a:t>
            </a:r>
          </a:p>
          <a:p>
            <a:r>
              <a:rPr lang="en-US" dirty="0" smtClean="0"/>
              <a:t> northern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8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Shining Path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12536" b="1253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01752" y="6366207"/>
            <a:ext cx="418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– create a classless society in Peru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1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130" b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925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Al-Qaeda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646" b="9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931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838199" y="1933851"/>
            <a:ext cx="7467600" cy="439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 b="0" dirty="0"/>
              <a:t>The establishment of the state of Israel angered Arabs. Several terrorists groups were formed with the </a:t>
            </a:r>
            <a:r>
              <a:rPr lang="en-US" b="0" dirty="0">
                <a:solidFill>
                  <a:srgbClr val="0033CC"/>
                </a:solidFill>
              </a:rPr>
              <a:t>goal of destroying Israel and establishing an independent Palestinian state.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 b="0" dirty="0"/>
              <a:t>Many Muslims also resented American political, economic, and cultural influence in the region</a:t>
            </a:r>
            <a:r>
              <a:rPr lang="en-US" b="0" dirty="0" smtClean="0"/>
              <a:t>.</a:t>
            </a:r>
          </a:p>
          <a:p>
            <a:pPr lvl="1"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 sz="1800" b="0" dirty="0" smtClean="0"/>
              <a:t>Beginning in the 1920s, the West invested in the Middle East oil industry, bringing wealth to the ruling families, where as most citizens remained poor.</a:t>
            </a:r>
          </a:p>
          <a:p>
            <a:pPr lvl="1"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 sz="1800" b="0" dirty="0" smtClean="0"/>
              <a:t>Western investment also brought increased contact with the West. Some Muslims feared this contact would weaken their religion and way of life.</a:t>
            </a:r>
            <a:endParaRPr lang="en-US" sz="1800" b="0" dirty="0"/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 rot="10792560" flipH="1">
            <a:off x="839675" y="517382"/>
            <a:ext cx="7469187" cy="1371600"/>
          </a:xfrm>
          <a:prstGeom prst="upArrowCallout">
            <a:avLst>
              <a:gd name="adj1" fmla="val 37060"/>
              <a:gd name="adj2" fmla="val 33934"/>
              <a:gd name="adj3" fmla="val 16324"/>
              <a:gd name="adj4" fmla="val 6679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MS Pゴシック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609600" y="550629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/>
              <a:t>Conflict in the Middle East has helped fuel terrorism.</a:t>
            </a:r>
          </a:p>
        </p:txBody>
      </p:sp>
    </p:spTree>
    <p:extLst>
      <p:ext uri="{BB962C8B-B14F-4D97-AF65-F5344CB8AC3E}">
        <p14:creationId xmlns:p14="http://schemas.microsoft.com/office/powerpoint/2010/main" val="1070200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6"/>
          <p:cNvSpPr txBox="1">
            <a:spLocks noChangeArrowheads="1"/>
          </p:cNvSpPr>
          <p:nvPr/>
        </p:nvSpPr>
        <p:spPr bwMode="auto">
          <a:xfrm>
            <a:off x="591627" y="2259169"/>
            <a:ext cx="7848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buClr>
                <a:schemeClr val="tx1"/>
              </a:buClr>
              <a:buFont typeface="Times" charset="0"/>
              <a:buChar char="•"/>
            </a:pPr>
            <a:r>
              <a:rPr lang="en-US" b="0" u="sng" dirty="0">
                <a:solidFill>
                  <a:srgbClr val="0033CC"/>
                </a:solidFill>
              </a:rPr>
              <a:t>It is a response to secular governments in Muslim nations, foreign support for Israel, and the presence of foreign powers in the Middle East. </a:t>
            </a:r>
            <a:endParaRPr lang="en-US" b="0" u="sng" dirty="0">
              <a:solidFill>
                <a:srgbClr val="0000FF"/>
              </a:solidFill>
            </a:endParaRPr>
          </a:p>
          <a:p>
            <a:pPr>
              <a:buClr>
                <a:schemeClr val="tx1"/>
              </a:buClr>
              <a:buFont typeface="Times" charset="0"/>
              <a:buChar char="•"/>
            </a:pPr>
            <a:endParaRPr lang="en-US" b="0" dirty="0"/>
          </a:p>
          <a:p>
            <a:pPr>
              <a:buClr>
                <a:schemeClr val="tx1"/>
              </a:buClr>
              <a:buFont typeface="Times" charset="0"/>
              <a:buChar char="•"/>
            </a:pPr>
            <a:r>
              <a:rPr lang="en-US" b="0" dirty="0"/>
              <a:t>Islamic fundamentalists blame Israel and Western nations for their problems</a:t>
            </a:r>
            <a:r>
              <a:rPr lang="en-US" b="0" dirty="0" smtClean="0"/>
              <a:t>.</a:t>
            </a:r>
          </a:p>
          <a:p>
            <a:pPr>
              <a:buClr>
                <a:schemeClr val="tx1"/>
              </a:buClr>
              <a:buFont typeface="Times" charset="0"/>
              <a:buChar char="•"/>
            </a:pPr>
            <a:endParaRPr lang="en-US" b="0" dirty="0"/>
          </a:p>
          <a:p>
            <a:pPr>
              <a:buClr>
                <a:schemeClr val="tx1"/>
              </a:buClr>
              <a:buFont typeface="Times" charset="0"/>
              <a:buChar char="•"/>
            </a:pPr>
            <a:r>
              <a:rPr lang="en-US" b="0" u="sng" dirty="0" smtClean="0"/>
              <a:t>Note</a:t>
            </a:r>
            <a:r>
              <a:rPr lang="en-US" b="0" dirty="0" smtClean="0"/>
              <a:t>: most Muslims do not share this vision, do not support terrorism, and many are terror victims.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 rot="10792560" flipH="1">
            <a:off x="592069" y="289753"/>
            <a:ext cx="8050814" cy="1956950"/>
          </a:xfrm>
          <a:prstGeom prst="upArrowCallout">
            <a:avLst>
              <a:gd name="adj1" fmla="val 46149"/>
              <a:gd name="adj2" fmla="val 37599"/>
              <a:gd name="adj3" fmla="val 21690"/>
              <a:gd name="adj4" fmla="val 6980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ゴシック" charset="0"/>
            </a:endParaRPr>
          </a:p>
        </p:txBody>
      </p:sp>
      <p:sp>
        <p:nvSpPr>
          <p:cNvPr id="25603" name="Text Box 129"/>
          <p:cNvSpPr txBox="1">
            <a:spLocks noChangeArrowheads="1"/>
          </p:cNvSpPr>
          <p:nvPr/>
        </p:nvSpPr>
        <p:spPr bwMode="auto">
          <a:xfrm>
            <a:off x="990600" y="289756"/>
            <a:ext cx="716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/>
              <a:t>Islamic fundamentalism </a:t>
            </a:r>
            <a:r>
              <a:rPr lang="en-US" b="0" dirty="0"/>
              <a:t>is a </a:t>
            </a:r>
            <a:r>
              <a:rPr lang="en-US" b="0" dirty="0" smtClean="0"/>
              <a:t>conservative movement </a:t>
            </a:r>
            <a:r>
              <a:rPr lang="en-US" b="0" dirty="0"/>
              <a:t>that wants to revive Islamic values and install governments that follow </a:t>
            </a:r>
            <a:r>
              <a:rPr lang="en-US" b="0" dirty="0" smtClean="0"/>
              <a:t>strict Islamic </a:t>
            </a:r>
            <a:r>
              <a:rPr lang="en-US" b="0" dirty="0"/>
              <a:t>law.</a:t>
            </a:r>
          </a:p>
        </p:txBody>
      </p:sp>
    </p:spTree>
    <p:extLst>
      <p:ext uri="{BB962C8B-B14F-4D97-AF65-F5344CB8AC3E}">
        <p14:creationId xmlns:p14="http://schemas.microsoft.com/office/powerpoint/2010/main" val="529129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5613" y="4429125"/>
            <a:ext cx="8229600" cy="1371600"/>
            <a:chOff x="838200" y="4952999"/>
            <a:chExt cx="7467600" cy="1371600"/>
          </a:xfrm>
        </p:grpSpPr>
        <p:sp>
          <p:nvSpPr>
            <p:cNvPr id="14344" name="Rectangle 5"/>
            <p:cNvSpPr>
              <a:spLocks noChangeArrowheads="1"/>
            </p:cNvSpPr>
            <p:nvPr/>
          </p:nvSpPr>
          <p:spPr bwMode="auto">
            <a:xfrm>
              <a:off x="838200" y="4952999"/>
              <a:ext cx="7467600" cy="13716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340" dir="2700000" algn="ctr" rotWithShape="0">
                <a:srgbClr val="B3C793">
                  <a:alpha val="45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MS Pゴシック" charset="0"/>
              </a:endParaRPr>
            </a:p>
          </p:txBody>
        </p:sp>
        <p:sp>
          <p:nvSpPr>
            <p:cNvPr id="27656" name="Text Box 122"/>
            <p:cNvSpPr txBox="1">
              <a:spLocks noChangeArrowheads="1"/>
            </p:cNvSpPr>
            <p:nvPr/>
          </p:nvSpPr>
          <p:spPr bwMode="auto">
            <a:xfrm>
              <a:off x="990894" y="5084762"/>
              <a:ext cx="7162212" cy="109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/>
                <a:t>Al Qaeda launched terrorist attacks against two U.S. embassies in Africa in 1998 and an American naval vessel in an Arabian port in 2000.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0" y="2874963"/>
            <a:ext cx="8229600" cy="1544637"/>
            <a:chOff x="837936" y="4269619"/>
            <a:chExt cx="7468033" cy="1219261"/>
          </a:xfrm>
        </p:grpSpPr>
        <p:sp>
          <p:nvSpPr>
            <p:cNvPr id="14342" name="AutoShape 13"/>
            <p:cNvSpPr>
              <a:spLocks noChangeArrowheads="1"/>
            </p:cNvSpPr>
            <p:nvPr/>
          </p:nvSpPr>
          <p:spPr bwMode="auto">
            <a:xfrm rot="10792560" flipH="1">
              <a:off x="837936" y="4269619"/>
              <a:ext cx="7468033" cy="1219261"/>
            </a:xfrm>
            <a:prstGeom prst="upArrowCallout">
              <a:avLst>
                <a:gd name="adj1" fmla="val 27336"/>
                <a:gd name="adj2" fmla="val 25805"/>
                <a:gd name="adj3" fmla="val 21440"/>
                <a:gd name="adj4" fmla="val 7063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MS Pゴシック" charset="0"/>
              </a:endParaRPr>
            </a:p>
          </p:txBody>
        </p:sp>
        <p:sp>
          <p:nvSpPr>
            <p:cNvPr id="27654" name="Text Box 8"/>
            <p:cNvSpPr txBox="1">
              <a:spLocks noChangeArrowheads="1"/>
            </p:cNvSpPr>
            <p:nvPr/>
          </p:nvSpPr>
          <p:spPr bwMode="auto">
            <a:xfrm>
              <a:off x="837936" y="4357336"/>
              <a:ext cx="7122291" cy="60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dirty="0"/>
                <a:t>He was determined to expel American business, military, and political influence from Saudi Arabia.</a:t>
              </a:r>
            </a:p>
          </p:txBody>
        </p:sp>
      </p:grpSp>
      <p:sp>
        <p:nvSpPr>
          <p:cNvPr id="14340" name="AutoShape 12"/>
          <p:cNvSpPr>
            <a:spLocks noChangeArrowheads="1"/>
          </p:cNvSpPr>
          <p:nvPr/>
        </p:nvSpPr>
        <p:spPr bwMode="auto">
          <a:xfrm rot="10792560" flipH="1">
            <a:off x="457201" y="1428465"/>
            <a:ext cx="8229600" cy="1539875"/>
          </a:xfrm>
          <a:prstGeom prst="upArrowCallout">
            <a:avLst>
              <a:gd name="adj1" fmla="val 38153"/>
              <a:gd name="adj2" fmla="val 31893"/>
              <a:gd name="adj3" fmla="val 20856"/>
              <a:gd name="adj4" fmla="val 6914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>
              <a:cs typeface="MS Pゴシック" charset="0"/>
            </a:endParaRPr>
          </a:p>
        </p:txBody>
      </p:sp>
      <p:sp>
        <p:nvSpPr>
          <p:cNvPr id="27652" name="Rectangle 29"/>
          <p:cNvSpPr>
            <a:spLocks noChangeArrowheads="1"/>
          </p:cNvSpPr>
          <p:nvPr/>
        </p:nvSpPr>
        <p:spPr bwMode="auto">
          <a:xfrm>
            <a:off x="838200" y="1649413"/>
            <a:ext cx="746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latin typeface="Verdana"/>
                <a:cs typeface="Verdana"/>
              </a:rPr>
              <a:t>Osama bin Laden</a:t>
            </a:r>
            <a:r>
              <a:rPr lang="en-US" sz="2200" dirty="0">
                <a:latin typeface="Verdana"/>
                <a:cs typeface="Verdana"/>
              </a:rPr>
              <a:t>, a wealthy Saudi</a:t>
            </a:r>
            <a:r>
              <a:rPr lang="en-US" sz="2200" dirty="0" smtClean="0">
                <a:latin typeface="Verdana"/>
                <a:cs typeface="Verdana"/>
              </a:rPr>
              <a:t>, founded and </a:t>
            </a:r>
            <a:r>
              <a:rPr lang="en-US" sz="2200" dirty="0">
                <a:latin typeface="Verdana"/>
                <a:cs typeface="Verdana"/>
              </a:rPr>
              <a:t>led the radical fundamentalist group </a:t>
            </a:r>
            <a:r>
              <a:rPr lang="en-US" sz="2200" b="1" dirty="0">
                <a:latin typeface="Verdana"/>
                <a:cs typeface="Verdana"/>
              </a:rPr>
              <a:t>al Qaeda.</a:t>
            </a:r>
          </a:p>
        </p:txBody>
      </p:sp>
    </p:spTree>
    <p:extLst>
      <p:ext uri="{BB962C8B-B14F-4D97-AF65-F5344CB8AC3E}">
        <p14:creationId xmlns:p14="http://schemas.microsoft.com/office/powerpoint/2010/main" val="2880953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3400" y="1371600"/>
            <a:ext cx="7696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On September 11, 2001, al Qaeda terrorists made a deadly </a:t>
            </a:r>
            <a:r>
              <a:rPr lang="en-US" dirty="0" smtClean="0"/>
              <a:t>terrorist strike </a:t>
            </a:r>
            <a:r>
              <a:rPr lang="en-US" dirty="0"/>
              <a:t>within the United States.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7010400" cy="2436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0" dirty="0">
                <a:latin typeface="Verdana" pitchFamily="34" charset="0"/>
                <a:ea typeface="+mn-ea"/>
                <a:cs typeface="Arial" pitchFamily="34" charset="0"/>
              </a:rPr>
              <a:t>They crashed two hijacked airplanes into the World Trade Center in New York City and another into the Pentagon in Washington.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b="0" dirty="0">
              <a:latin typeface="Verdana" pitchFamily="34" charset="0"/>
              <a:ea typeface="+mn-ea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0" dirty="0">
                <a:latin typeface="Verdana" pitchFamily="34" charset="0"/>
                <a:ea typeface="+mn-ea"/>
                <a:cs typeface="Arial" pitchFamily="34" charset="0"/>
              </a:rPr>
              <a:t>A fourth plane crashed in a field in Pennsylvania when passengers fought back.</a:t>
            </a:r>
          </a:p>
          <a:p>
            <a:pPr>
              <a:defRPr/>
            </a:pPr>
            <a:endParaRPr lang="en-US" b="0" dirty="0"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11,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1752" y="1447800"/>
            <a:ext cx="8534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More than 2,500 people were murdered on September 11. </a:t>
            </a:r>
            <a:r>
              <a:rPr lang="en-US" sz="2000" u="sng" dirty="0"/>
              <a:t>It was the deadliest terrorist attack ever on American soil</a:t>
            </a:r>
            <a:r>
              <a:rPr lang="en-US" sz="2000" dirty="0"/>
              <a:t>.</a:t>
            </a:r>
          </a:p>
        </p:txBody>
      </p:sp>
      <p:pic>
        <p:nvPicPr>
          <p:cNvPr id="30722" name="Picture 6" descr="1161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80" y="2215006"/>
            <a:ext cx="5919157" cy="464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11,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1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609600" y="2514600"/>
            <a:ext cx="8077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33CC"/>
                </a:solidFill>
              </a:rPr>
              <a:t>The United States strengthened its intelligence and security services, and launched an effort to cut off terrorist groups</a:t>
            </a:r>
            <a:r>
              <a:rPr lang="ja-JP" altLang="en-US" b="0">
                <a:solidFill>
                  <a:srgbClr val="0033CC"/>
                </a:solidFill>
              </a:rPr>
              <a:t>’</a:t>
            </a:r>
            <a:r>
              <a:rPr lang="en-US" altLang="ja-JP" b="0">
                <a:solidFill>
                  <a:srgbClr val="0033CC"/>
                </a:solidFill>
              </a:rPr>
              <a:t> funding.</a:t>
            </a:r>
            <a:endParaRPr lang="en-US" b="0">
              <a:solidFill>
                <a:srgbClr val="0033CC"/>
              </a:solidFill>
            </a:endParaRP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762000" y="14986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sng" dirty="0"/>
              <a:t>President George W. Bush declared a </a:t>
            </a:r>
            <a:r>
              <a:rPr lang="ja-JP" altLang="en-US" b="0" u="sng" dirty="0"/>
              <a:t>“</a:t>
            </a:r>
            <a:r>
              <a:rPr lang="en-US" altLang="ja-JP" u="sng" dirty="0"/>
              <a:t>war on terror</a:t>
            </a:r>
            <a:r>
              <a:rPr lang="ja-JP" altLang="en-US" b="0" u="sng" dirty="0"/>
              <a:t>”</a:t>
            </a:r>
            <a:r>
              <a:rPr lang="en-US" altLang="ja-JP" b="0" u="sng" dirty="0"/>
              <a:t> after the 2001 attacks.</a:t>
            </a:r>
            <a:endParaRPr lang="en-US" b="0" u="sng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570413" y="3889375"/>
            <a:ext cx="3286125" cy="2378075"/>
            <a:chOff x="2458" y="1568"/>
            <a:chExt cx="1430" cy="1498"/>
          </a:xfrm>
        </p:grpSpPr>
        <p:sp>
          <p:nvSpPr>
            <p:cNvPr id="17415" name="AutoShape 5"/>
            <p:cNvSpPr>
              <a:spLocks noChangeArrowheads="1"/>
            </p:cNvSpPr>
            <p:nvPr/>
          </p:nvSpPr>
          <p:spPr bwMode="auto">
            <a:xfrm rot="16200000" flipH="1">
              <a:off x="2424" y="1602"/>
              <a:ext cx="1498" cy="1429"/>
            </a:xfrm>
            <a:prstGeom prst="upArrowCallout">
              <a:avLst>
                <a:gd name="adj1" fmla="val 32710"/>
                <a:gd name="adj2" fmla="val 26741"/>
                <a:gd name="adj3" fmla="val 13389"/>
                <a:gd name="adj4" fmla="val 7947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cs typeface="MS Pゴシック" charset="0"/>
              </a:endParaRPr>
            </a:p>
          </p:txBody>
        </p:sp>
        <p:sp>
          <p:nvSpPr>
            <p:cNvPr id="31751" name="Text Box 6"/>
            <p:cNvSpPr txBox="1">
              <a:spLocks noChangeArrowheads="1"/>
            </p:cNvSpPr>
            <p:nvPr/>
          </p:nvSpPr>
          <p:spPr bwMode="auto">
            <a:xfrm>
              <a:off x="2824" y="1728"/>
              <a:ext cx="1064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b="0"/>
                <a:t>Others argued that the threat of terrorism justified strong measures.</a:t>
              </a:r>
            </a:p>
            <a:p>
              <a:endParaRPr lang="en-US" b="0"/>
            </a:p>
          </p:txBody>
        </p:sp>
      </p:grpSp>
      <p:sp>
        <p:nvSpPr>
          <p:cNvPr id="17413" name="AutoShape 5"/>
          <p:cNvSpPr>
            <a:spLocks noChangeArrowheads="1"/>
          </p:cNvSpPr>
          <p:nvPr/>
        </p:nvSpPr>
        <p:spPr bwMode="auto">
          <a:xfrm rot="5400000" flipH="1">
            <a:off x="1329531" y="3024982"/>
            <a:ext cx="2378075" cy="4106862"/>
          </a:xfrm>
          <a:prstGeom prst="upArrowCallout">
            <a:avLst>
              <a:gd name="adj1" fmla="val 28037"/>
              <a:gd name="adj2" fmla="val 22921"/>
              <a:gd name="adj3" fmla="val 14271"/>
              <a:gd name="adj4" fmla="val 8062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MS Pゴシック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41338" y="3990975"/>
            <a:ext cx="311626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0" dirty="0"/>
              <a:t>Some thought that antiterrorist measures violated civil rights and gave too much power to the government.</a:t>
            </a:r>
            <a:endParaRPr lang="en-US" b="0" dirty="0">
              <a:solidFill>
                <a:srgbClr val="00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Response to 9/11</a:t>
            </a:r>
          </a:p>
        </p:txBody>
      </p:sp>
    </p:spTree>
    <p:extLst>
      <p:ext uri="{BB962C8B-B14F-4D97-AF65-F5344CB8AC3E}">
        <p14:creationId xmlns:p14="http://schemas.microsoft.com/office/powerpoint/2010/main" val="3601116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</a:t>
            </a:r>
          </a:p>
          <a:p>
            <a:pPr marL="514350" indent="-514350">
              <a:buFont typeface="Wingdings 2"/>
              <a:buAutoNum type="arabicParenR"/>
            </a:pPr>
            <a:r>
              <a:rPr lang="en-US" dirty="0"/>
              <a:t>Explain how UN agencies work to solve </a:t>
            </a:r>
            <a:r>
              <a:rPr lang="en-US" dirty="0" smtClean="0"/>
              <a:t>problems; 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b="1" dirty="0" smtClean="0"/>
              <a:t>Understand the threat of WMDs and terrorism; and</a:t>
            </a:r>
          </a:p>
          <a:p>
            <a:pPr marL="514350" indent="-514350">
              <a:buAutoNum type="arabicParenR"/>
            </a:pPr>
            <a:r>
              <a:rPr lang="en-US" dirty="0" smtClean="0"/>
              <a:t>Describe how the U.S. and other nations have responded to the threat of terrorism.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3" name="Picture 2" descr="Screen shot 2016-04-24 at 9.1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78"/>
            <a:ext cx="9144000" cy="55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7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4-24 at 8.2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6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terrorism?</a:t>
            </a:r>
          </a:p>
          <a:p>
            <a:endParaRPr lang="en-US" dirty="0"/>
          </a:p>
          <a:p>
            <a:r>
              <a:rPr lang="en-US" dirty="0" smtClean="0"/>
              <a:t>How does the spread of WMDs change the threat of terrorism?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8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Since the 1990s, the world has seen a growing threat from </a:t>
            </a:r>
            <a:r>
              <a:rPr lang="en-US" b="1" dirty="0" smtClean="0"/>
              <a:t>terrorism</a:t>
            </a:r>
            <a:r>
              <a:rPr lang="en-US" dirty="0" smtClean="0"/>
              <a:t> – the use of violence by groups of extremists to achieve political goals.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b="1" dirty="0" smtClean="0"/>
              <a:t>terrorists</a:t>
            </a:r>
            <a:r>
              <a:rPr lang="en-US" dirty="0" smtClean="0"/>
              <a:t>’ </a:t>
            </a:r>
            <a:r>
              <a:rPr lang="en-US" b="1" dirty="0" smtClean="0"/>
              <a:t>goals</a:t>
            </a:r>
            <a:r>
              <a:rPr lang="en-US" dirty="0" smtClean="0"/>
              <a:t>? To make political demands, such as control of territory or freedom for prisoners, through the use of violence and to try to frighten nations into meeting those demands.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b="1" dirty="0" smtClean="0"/>
              <a:t>tactics </a:t>
            </a:r>
            <a:r>
              <a:rPr lang="en-US" dirty="0" smtClean="0"/>
              <a:t>do they use? </a:t>
            </a:r>
            <a:r>
              <a:rPr lang="en-US" u="sng" dirty="0" smtClean="0"/>
              <a:t>Headline-grabbing tactics to draw attention to their demands </a:t>
            </a:r>
            <a:r>
              <a:rPr lang="en-US" dirty="0" smtClean="0"/>
              <a:t>like suicide bombings, hostage executions, attacks on tourists.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2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**Terrorist rarely achieve their larger goals.**</a:t>
            </a:r>
          </a:p>
          <a:p>
            <a:pPr lvl="1"/>
            <a:r>
              <a:rPr lang="en-US" dirty="0" smtClean="0"/>
              <a:t>They do inflict terrible damage and generate widespread fear.</a:t>
            </a:r>
          </a:p>
          <a:p>
            <a:pPr lvl="1"/>
            <a:endParaRPr lang="en-US" dirty="0"/>
          </a:p>
          <a:p>
            <a:r>
              <a:rPr lang="en-US" dirty="0" smtClean="0"/>
              <a:t>Question: Why </a:t>
            </a:r>
            <a:r>
              <a:rPr lang="en-US" dirty="0"/>
              <a:t>is terrorism so difficult to control?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8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Terrorism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the following: “Terrorists generally have failed to achieve their greater goals.”</a:t>
            </a:r>
          </a:p>
          <a:p>
            <a:endParaRPr lang="en-US" dirty="0"/>
          </a:p>
          <a:p>
            <a:r>
              <a:rPr lang="en-US" dirty="0" smtClean="0"/>
              <a:t>Question: Why do you think terrorists continue their actions? How do they justify these 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4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Terrorist Groups</a:t>
            </a:r>
            <a:endParaRPr lang="en-US" dirty="0"/>
          </a:p>
        </p:txBody>
      </p:sp>
      <p:pic>
        <p:nvPicPr>
          <p:cNvPr id="4" name="Content Placeholder 3" descr="Screen shot 2016-04-24 at 8.28.41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" b="1073"/>
          <a:stretch>
            <a:fillRect/>
          </a:stretch>
        </p:blipFill>
        <p:spPr>
          <a:xfrm>
            <a:off x="-42493" y="1286129"/>
            <a:ext cx="9186493" cy="5571871"/>
          </a:xfrm>
        </p:spPr>
      </p:pic>
    </p:spTree>
    <p:extLst>
      <p:ext uri="{BB962C8B-B14F-4D97-AF65-F5344CB8AC3E}">
        <p14:creationId xmlns:p14="http://schemas.microsoft.com/office/powerpoint/2010/main" val="197260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-1271" b="93"/>
          <a:stretch/>
        </p:blipFill>
        <p:spPr>
          <a:xfrm>
            <a:off x="301752" y="1177206"/>
            <a:ext cx="8503920" cy="4987635"/>
          </a:xfrm>
        </p:spPr>
      </p:pic>
      <p:sp>
        <p:nvSpPr>
          <p:cNvPr id="3" name="TextBox 2"/>
          <p:cNvSpPr txBox="1"/>
          <p:nvPr/>
        </p:nvSpPr>
        <p:spPr>
          <a:xfrm>
            <a:off x="301752" y="6320471"/>
            <a:ext cx="835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Goal </a:t>
            </a:r>
            <a:r>
              <a:rPr lang="en-US" dirty="0" smtClean="0"/>
              <a:t>– force Britain out of Northern Ireland and unite it with the </a:t>
            </a:r>
            <a:r>
              <a:rPr lang="en-US" smtClean="0"/>
              <a:t>Irish Republic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98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88</TotalTime>
  <Words>745</Words>
  <Application>Microsoft Macintosh PowerPoint</Application>
  <PresentationFormat>On-screen Show (4:3)</PresentationFormat>
  <Paragraphs>77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 Contemporary Global Issues</vt:lpstr>
      <vt:lpstr>Objective</vt:lpstr>
      <vt:lpstr>Starter</vt:lpstr>
      <vt:lpstr>Terrorism</vt:lpstr>
      <vt:lpstr>Terrorism</vt:lpstr>
      <vt:lpstr>Terrorism</vt:lpstr>
      <vt:lpstr>Terrorism</vt:lpstr>
      <vt:lpstr>Regional Terrorist Groups</vt:lpstr>
      <vt:lpstr>IRA</vt:lpstr>
      <vt:lpstr>ETA</vt:lpstr>
      <vt:lpstr>Shining Path</vt:lpstr>
      <vt:lpstr>FARC</vt:lpstr>
      <vt:lpstr>Al-Qaeda</vt:lpstr>
      <vt:lpstr>PowerPoint Presentation</vt:lpstr>
      <vt:lpstr>PowerPoint Presentation</vt:lpstr>
      <vt:lpstr>PowerPoint Presentation</vt:lpstr>
      <vt:lpstr>September 11, 2001</vt:lpstr>
      <vt:lpstr>September 11, 2001</vt:lpstr>
      <vt:lpstr>U.S. Response to 9/11</vt:lpstr>
      <vt:lpstr>Summary</vt:lpstr>
      <vt:lpstr>PowerPoint Presentation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Chapter 22 Contemporary Global Issues</dc:title>
  <dc:creator>teacher Brooks</dc:creator>
  <cp:lastModifiedBy>teacher Brooks</cp:lastModifiedBy>
  <cp:revision>29</cp:revision>
  <dcterms:created xsi:type="dcterms:W3CDTF">2016-04-25T00:58:25Z</dcterms:created>
  <dcterms:modified xsi:type="dcterms:W3CDTF">2016-04-28T02:28:37Z</dcterms:modified>
</cp:coreProperties>
</file>