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7" r:id="rId2"/>
    <p:sldId id="258" r:id="rId3"/>
    <p:sldId id="260" r:id="rId4"/>
    <p:sldId id="261" r:id="rId5"/>
    <p:sldId id="262" r:id="rId6"/>
    <p:sldId id="264" r:id="rId7"/>
    <p:sldId id="265" r:id="rId8"/>
    <p:sldId id="270" r:id="rId9"/>
    <p:sldId id="269" r:id="rId10"/>
    <p:sldId id="267" r:id="rId11"/>
    <p:sldId id="266" r:id="rId12"/>
    <p:sldId id="268" r:id="rId13"/>
    <p:sldId id="273" r:id="rId14"/>
    <p:sldId id="274" r:id="rId15"/>
    <p:sldId id="271" r:id="rId16"/>
    <p:sldId id="272" r:id="rId17"/>
    <p:sldId id="26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6" d="100"/>
          <a:sy n="76" d="100"/>
        </p:scale>
        <p:origin x="-87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8A0472-F41A-504D-831E-ACC9D538C17D}" type="datetimeFigureOut">
              <a:rPr lang="en-US" smtClean="0"/>
              <a:t>5/2/16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B283D1-A58B-AE4D-898B-F346449C0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640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283D1-A58B-AE4D-898B-F346449C08F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8041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Question: 1)</a:t>
            </a:r>
            <a:r>
              <a:rPr lang="en-US" baseline="0" dirty="0" smtClean="0"/>
              <a:t> What is the speaker describing; 2) According to the speaker, how did his fellow villagers die?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283D1-A58B-AE4D-898B-F346449C08F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390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5/2/16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5/2/16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5/2/16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5/2/16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5/2/16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5/2/16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5/2/16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dirty="0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5/2/16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5/2/16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5/2/16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5/2/16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5/2/16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Chapter </a:t>
            </a:r>
            <a:r>
              <a:rPr lang="en-US" dirty="0" smtClean="0"/>
              <a:t>22</a:t>
            </a:r>
          </a:p>
          <a:p>
            <a:r>
              <a:rPr lang="en-US" dirty="0" smtClean="0"/>
              <a:t>Lesson 1</a:t>
            </a:r>
          </a:p>
          <a:p>
            <a:r>
              <a:rPr lang="en-US" smtClean="0"/>
              <a:t>Day </a:t>
            </a:r>
            <a:r>
              <a:rPr lang="en-US" smtClean="0"/>
              <a:t>3</a:t>
            </a:r>
            <a:endParaRPr lang="en-US" dirty="0" smtClean="0"/>
          </a:p>
          <a:p>
            <a:r>
              <a:rPr lang="en-US" dirty="0" smtClean="0"/>
              <a:t>Political Challenges in the modern world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Contemporary Global Issues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250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875" name="Text Box 3"/>
          <p:cNvSpPr txBox="1">
            <a:spLocks noChangeArrowheads="1"/>
          </p:cNvSpPr>
          <p:nvPr/>
        </p:nvSpPr>
        <p:spPr bwMode="auto">
          <a:xfrm>
            <a:off x="4953000" y="2239963"/>
            <a:ext cx="3124200" cy="163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Aft>
                <a:spcPct val="60000"/>
              </a:spcAft>
              <a:buSzPct val="80000"/>
            </a:pPr>
            <a:r>
              <a:rPr lang="en-US" dirty="0">
                <a:cs typeface="Arial" charset="0"/>
              </a:rPr>
              <a:t>Those responsible for the genocide were tried in the World Court.</a:t>
            </a:r>
          </a:p>
        </p:txBody>
      </p:sp>
      <p:sp>
        <p:nvSpPr>
          <p:cNvPr id="847876" name="AutoShape 4"/>
          <p:cNvSpPr>
            <a:spLocks noChangeArrowheads="1"/>
          </p:cNvSpPr>
          <p:nvPr/>
        </p:nvSpPr>
        <p:spPr bwMode="auto">
          <a:xfrm rot="5400000" flipH="1">
            <a:off x="2095500" y="1485900"/>
            <a:ext cx="2286000" cy="2971800"/>
          </a:xfrm>
          <a:prstGeom prst="upArrowCallout">
            <a:avLst>
              <a:gd name="adj1" fmla="val 20843"/>
              <a:gd name="adj2" fmla="val 18875"/>
              <a:gd name="adj3" fmla="val 17026"/>
              <a:gd name="adj4" fmla="val 80069"/>
            </a:avLst>
          </a:prstGeom>
          <a:gradFill rotWithShape="1">
            <a:gsLst>
              <a:gs pos="0">
                <a:srgbClr val="CDCD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rot="10800000" vert="eaVert" wrap="none" anchor="ctr"/>
          <a:lstStyle/>
          <a:p>
            <a:pPr>
              <a:defRPr/>
            </a:pPr>
            <a:endParaRPr lang="en-US">
              <a:latin typeface="Verdana" pitchFamily="1" charset="0"/>
              <a:ea typeface="+mn-ea"/>
            </a:endParaRPr>
          </a:p>
        </p:txBody>
      </p:sp>
      <p:sp>
        <p:nvSpPr>
          <p:cNvPr id="19460" name="Text Box 5"/>
          <p:cNvSpPr txBox="1">
            <a:spLocks noChangeArrowheads="1"/>
          </p:cNvSpPr>
          <p:nvPr/>
        </p:nvSpPr>
        <p:spPr bwMode="auto">
          <a:xfrm>
            <a:off x="1828800" y="1905000"/>
            <a:ext cx="2209800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b="1">
                <a:cs typeface="Arial" charset="0"/>
              </a:rPr>
              <a:t>With United Nations assistance, Rwanda began to rebuild.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Rwanda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99458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47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47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3"/>
          <p:cNvSpPr txBox="1">
            <a:spLocks noChangeArrowheads="1"/>
          </p:cNvSpPr>
          <p:nvPr/>
        </p:nvSpPr>
        <p:spPr bwMode="auto">
          <a:xfrm>
            <a:off x="2743200" y="2667000"/>
            <a:ext cx="5562600" cy="3208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Aft>
                <a:spcPts val="1588"/>
              </a:spcAft>
              <a:buClr>
                <a:schemeClr val="tx1"/>
              </a:buClr>
              <a:buSzPct val="80000"/>
              <a:buFont typeface="Verdana" charset="0"/>
              <a:buChar char="•"/>
            </a:pPr>
            <a:r>
              <a:rPr lang="en-US" dirty="0"/>
              <a:t>They tried to impose Islamic law among non-Muslim </a:t>
            </a:r>
            <a:r>
              <a:rPr lang="en-US" dirty="0" smtClean="0"/>
              <a:t>groups and </a:t>
            </a:r>
            <a:r>
              <a:rPr lang="en-US" dirty="0"/>
              <a:t>discriminated against those in the south, leading to rebellion.</a:t>
            </a:r>
          </a:p>
          <a:p>
            <a:pPr eaLnBrk="1" hangingPunct="1">
              <a:spcAft>
                <a:spcPts val="1588"/>
              </a:spcAft>
              <a:buClr>
                <a:schemeClr val="tx1"/>
              </a:buClr>
              <a:buSzPct val="80000"/>
              <a:buFont typeface="Verdana" charset="0"/>
              <a:buChar char="•"/>
            </a:pPr>
            <a:r>
              <a:rPr lang="en-US" dirty="0"/>
              <a:t>Millions have died or been displaced in the north-south conflict.</a:t>
            </a:r>
          </a:p>
          <a:p>
            <a:pPr eaLnBrk="1" hangingPunct="1">
              <a:spcAft>
                <a:spcPts val="1588"/>
              </a:spcAft>
              <a:buClr>
                <a:schemeClr val="tx1"/>
              </a:buClr>
              <a:buSzPct val="80000"/>
              <a:buFont typeface="Verdana" charset="0"/>
              <a:buChar char="•"/>
            </a:pPr>
            <a:r>
              <a:rPr lang="en-US" dirty="0"/>
              <a:t>In 2005 a ceasefire ended fighting in the south.</a:t>
            </a:r>
            <a:endParaRPr lang="en-US" b="1" dirty="0"/>
          </a:p>
        </p:txBody>
      </p:sp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2743200" y="1727200"/>
            <a:ext cx="5715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/>
              <a:t>In Sudan, Muslim Arabs from the north controlled the government</a:t>
            </a:r>
            <a:r>
              <a:rPr lang="en-US" b="1" dirty="0"/>
              <a:t>.</a:t>
            </a:r>
            <a:r>
              <a:rPr lang="en-US" dirty="0"/>
              <a:t> </a:t>
            </a:r>
          </a:p>
        </p:txBody>
      </p:sp>
      <p:pic>
        <p:nvPicPr>
          <p:cNvPr id="20484" name="Picture 5" descr="WH-Ch32_S2_Sudan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8800"/>
            <a:ext cx="1636713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Sudan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87651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/>
          <p:cNvSpPr>
            <a:spLocks noChangeArrowheads="1"/>
          </p:cNvSpPr>
          <p:nvPr/>
        </p:nvSpPr>
        <p:spPr bwMode="auto">
          <a:xfrm rot="10792560" flipH="1">
            <a:off x="758825" y="1209675"/>
            <a:ext cx="7467600" cy="1457325"/>
          </a:xfrm>
          <a:prstGeom prst="upArrowCallout">
            <a:avLst>
              <a:gd name="adj1" fmla="val 56603"/>
              <a:gd name="adj2" fmla="val 48158"/>
              <a:gd name="adj3" fmla="val 21611"/>
              <a:gd name="adj4" fmla="val 69296"/>
            </a:avLst>
          </a:prstGeom>
          <a:gradFill rotWithShape="1">
            <a:gsLst>
              <a:gs pos="0">
                <a:srgbClr val="CDCD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blurRad="63500" dist="53882" dir="2700000" algn="ctr" rotWithShape="0">
              <a:srgbClr val="ADC793">
                <a:alpha val="46001"/>
              </a:srgbClr>
            </a:outerShdw>
          </a:effectLst>
        </p:spPr>
        <p:txBody>
          <a:bodyPr rot="10800000" wrap="none" anchor="ctr"/>
          <a:lstStyle/>
          <a:p>
            <a:pPr>
              <a:defRPr/>
            </a:pPr>
            <a:endParaRPr lang="en-US">
              <a:latin typeface="Verdana" pitchFamily="1" charset="0"/>
              <a:ea typeface="+mn-ea"/>
            </a:endParaRPr>
          </a:p>
        </p:txBody>
      </p:sp>
      <p:sp>
        <p:nvSpPr>
          <p:cNvPr id="21507" name="Text Box 129"/>
          <p:cNvSpPr txBox="1">
            <a:spLocks noChangeArrowheads="1"/>
          </p:cNvSpPr>
          <p:nvPr/>
        </p:nvSpPr>
        <p:spPr bwMode="auto">
          <a:xfrm>
            <a:off x="914400" y="1295400"/>
            <a:ext cx="7162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r>
              <a:rPr lang="en-US" b="1" dirty="0"/>
              <a:t>The situation </a:t>
            </a:r>
            <a:r>
              <a:rPr lang="en-US" b="1" dirty="0" smtClean="0"/>
              <a:t>in Sudan worsened </a:t>
            </a:r>
            <a:r>
              <a:rPr lang="en-US" b="1" dirty="0"/>
              <a:t>in the </a:t>
            </a:r>
            <a:r>
              <a:rPr lang="en-US" b="1" dirty="0" smtClean="0"/>
              <a:t>western province </a:t>
            </a:r>
            <a:r>
              <a:rPr lang="en-US" b="1" dirty="0"/>
              <a:t>of </a:t>
            </a:r>
            <a:r>
              <a:rPr lang="en-US" b="1" dirty="0">
                <a:solidFill>
                  <a:srgbClr val="FF0000"/>
                </a:solidFill>
              </a:rPr>
              <a:t>Darfur.</a:t>
            </a:r>
          </a:p>
        </p:txBody>
      </p:sp>
      <p:sp>
        <p:nvSpPr>
          <p:cNvPr id="851972" name="Text Box 130"/>
          <p:cNvSpPr txBox="1">
            <a:spLocks noChangeArrowheads="1"/>
          </p:cNvSpPr>
          <p:nvPr/>
        </p:nvSpPr>
        <p:spPr bwMode="auto">
          <a:xfrm>
            <a:off x="301752" y="2743200"/>
            <a:ext cx="8534400" cy="381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5425" indent="-225425" eaLnBrk="0" hangingPunct="0">
              <a:defRPr sz="2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buFontTx/>
              <a:buChar char="•"/>
            </a:pPr>
            <a:r>
              <a:rPr lang="en-US" u="sng" dirty="0"/>
              <a:t>Government-backed Arab militias destroyed villages, killed civilians, and terrorized farmers</a:t>
            </a:r>
            <a:r>
              <a:rPr lang="en-US" dirty="0"/>
              <a:t>.</a:t>
            </a:r>
          </a:p>
          <a:p>
            <a:pPr>
              <a:buFontTx/>
              <a:buChar char="•"/>
            </a:pPr>
            <a:endParaRPr lang="en-US" dirty="0"/>
          </a:p>
          <a:p>
            <a:pPr>
              <a:buFontTx/>
              <a:buChar char="•"/>
            </a:pPr>
            <a:r>
              <a:rPr lang="en-US" dirty="0"/>
              <a:t>The </a:t>
            </a:r>
            <a:r>
              <a:rPr lang="en-US" dirty="0" smtClean="0"/>
              <a:t>US and </a:t>
            </a:r>
            <a:r>
              <a:rPr lang="en-US" dirty="0"/>
              <a:t>other countries sent humanitarian aid. UN peacekeepers were unable to stop the violence.</a:t>
            </a:r>
          </a:p>
          <a:p>
            <a:pPr>
              <a:buFontTx/>
              <a:buChar char="•"/>
            </a:pPr>
            <a:endParaRPr lang="en-US" dirty="0"/>
          </a:p>
          <a:p>
            <a:pPr>
              <a:buFontTx/>
              <a:buChar char="•"/>
            </a:pPr>
            <a:r>
              <a:rPr lang="en-US" dirty="0"/>
              <a:t>By 2009, an estimated 300,000 people in Darfur were killed. </a:t>
            </a:r>
            <a:endParaRPr lang="en-US" dirty="0" smtClean="0"/>
          </a:p>
          <a:p>
            <a:pPr>
              <a:buFontTx/>
              <a:buChar char="•"/>
            </a:pPr>
            <a:endParaRPr lang="en-US" dirty="0"/>
          </a:p>
          <a:p>
            <a:pPr>
              <a:buFontTx/>
              <a:buChar char="•"/>
            </a:pPr>
            <a:r>
              <a:rPr lang="en-US" dirty="0" smtClean="0"/>
              <a:t>An </a:t>
            </a:r>
            <a:r>
              <a:rPr lang="en-US" dirty="0"/>
              <a:t>international court charged Sudan</a:t>
            </a:r>
            <a:r>
              <a:rPr lang="ja-JP" altLang="en-US" dirty="0"/>
              <a:t>’</a:t>
            </a:r>
            <a:r>
              <a:rPr lang="en-US" dirty="0"/>
              <a:t>s president with crimes against humanity.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Darfur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08467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51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51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1972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Screen shot 2016-04-27 at 10.09.4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097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399" y="0"/>
            <a:ext cx="9159399" cy="6734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26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 both Rwanda and the Sudan, the international community hesitated to intervene. Why do you think that was?</a:t>
            </a:r>
          </a:p>
          <a:p>
            <a:endParaRPr lang="en-US" dirty="0"/>
          </a:p>
          <a:p>
            <a:r>
              <a:rPr lang="en-US" dirty="0" smtClean="0"/>
              <a:t>What qualities will it take for communities so torn apart by strife (conflict; bitter disagreement) to heal their wounds and live again as neighbors?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467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Ticket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Identify three threats to the U.S.’s national security and rank them from least threatening to most threatening.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998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pic>
        <p:nvPicPr>
          <p:cNvPr id="4" name="Content Placeholder 3" descr="Screen shot 2016-04-27 at 9.40.06 PM.png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68" t="-4737" r="-3609" b="-2869"/>
          <a:stretch/>
        </p:blipFill>
        <p:spPr>
          <a:xfrm>
            <a:off x="-417725" y="987551"/>
            <a:ext cx="9891727" cy="6031297"/>
          </a:xfrm>
        </p:spPr>
      </p:pic>
    </p:spTree>
    <p:extLst>
      <p:ext uri="{BB962C8B-B14F-4D97-AF65-F5344CB8AC3E}">
        <p14:creationId xmlns:p14="http://schemas.microsoft.com/office/powerpoint/2010/main" val="1679585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Students will be able to understand the internal threat of ethnic and religious conflicts to our world’s security.</a:t>
            </a:r>
          </a:p>
        </p:txBody>
      </p:sp>
    </p:spTree>
    <p:extLst>
      <p:ext uri="{BB962C8B-B14F-4D97-AF65-F5344CB8AC3E}">
        <p14:creationId xmlns:p14="http://schemas.microsoft.com/office/powerpoint/2010/main" val="2719264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High tech weapons are a threat to world security b/c of their power to destroy and kill.</a:t>
            </a:r>
          </a:p>
          <a:p>
            <a:endParaRPr lang="en-US" dirty="0"/>
          </a:p>
          <a:p>
            <a:r>
              <a:rPr lang="en-US" dirty="0" smtClean="0"/>
              <a:t>Ethnic and religious conflicts are a threat b/c they create a willingness to destroy or kill. </a:t>
            </a:r>
          </a:p>
          <a:p>
            <a:pPr lvl="1"/>
            <a:r>
              <a:rPr lang="en-US" dirty="0" smtClean="0"/>
              <a:t>These conflicts have led to suicide bombings, mass killings, and other abuses.</a:t>
            </a:r>
          </a:p>
        </p:txBody>
      </p:sp>
    </p:spTree>
    <p:extLst>
      <p:ext uri="{BB962C8B-B14F-4D97-AF65-F5344CB8AC3E}">
        <p14:creationId xmlns:p14="http://schemas.microsoft.com/office/powerpoint/2010/main" val="684678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Screen shot 2016-04-27 at 9.29.18 PM.png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588" t="-7798" r="-7447" b="-8194"/>
          <a:stretch/>
        </p:blipFill>
        <p:spPr>
          <a:xfrm>
            <a:off x="-785324" y="-534770"/>
            <a:ext cx="10610215" cy="7954695"/>
          </a:xfrm>
        </p:spPr>
      </p:pic>
    </p:spTree>
    <p:extLst>
      <p:ext uri="{BB962C8B-B14F-4D97-AF65-F5344CB8AC3E}">
        <p14:creationId xmlns:p14="http://schemas.microsoft.com/office/powerpoint/2010/main" val="576809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Causes of Ethnic Conflicts in Africa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After Africans gained independence, ethnic conflicts plagued several African nations. </a:t>
            </a:r>
          </a:p>
          <a:p>
            <a:endParaRPr lang="en-US" dirty="0"/>
          </a:p>
          <a:p>
            <a:r>
              <a:rPr lang="en-US" dirty="0" smtClean="0"/>
              <a:t>The </a:t>
            </a:r>
            <a:r>
              <a:rPr lang="en-US" u="sng" dirty="0" smtClean="0"/>
              <a:t>causes</a:t>
            </a:r>
            <a:r>
              <a:rPr lang="en-US" dirty="0" smtClean="0"/>
              <a:t> were complex:</a:t>
            </a:r>
          </a:p>
          <a:p>
            <a:pPr lvl="1"/>
            <a:r>
              <a:rPr lang="en-US" dirty="0" smtClean="0"/>
              <a:t>Historic resentments divided ethnically diverse nations; and</a:t>
            </a:r>
            <a:endParaRPr lang="en-US" dirty="0"/>
          </a:p>
          <a:p>
            <a:pPr lvl="1"/>
            <a:r>
              <a:rPr lang="en-US" dirty="0" smtClean="0"/>
              <a:t>Unjust government and regional rivalries fed ethnic violence.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533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826" name="AutoShape 2"/>
          <p:cNvSpPr>
            <a:spLocks noChangeArrowheads="1"/>
          </p:cNvSpPr>
          <p:nvPr/>
        </p:nvSpPr>
        <p:spPr bwMode="auto">
          <a:xfrm rot="10792560" flipH="1">
            <a:off x="838201" y="1490643"/>
            <a:ext cx="7467600" cy="1906587"/>
          </a:xfrm>
          <a:prstGeom prst="upArrowCallout">
            <a:avLst>
              <a:gd name="adj1" fmla="val 43279"/>
              <a:gd name="adj2" fmla="val 36802"/>
              <a:gd name="adj3" fmla="val 21611"/>
              <a:gd name="adj4" fmla="val 69298"/>
            </a:avLst>
          </a:prstGeom>
          <a:gradFill rotWithShape="1">
            <a:gsLst>
              <a:gs pos="0">
                <a:srgbClr val="CDCD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Verdana" pitchFamily="1" charset="0"/>
              <a:ea typeface="+mn-ea"/>
            </a:endParaRPr>
          </a:p>
        </p:txBody>
      </p:sp>
      <p:sp>
        <p:nvSpPr>
          <p:cNvPr id="17411" name="Text Box 129"/>
          <p:cNvSpPr txBox="1">
            <a:spLocks noChangeArrowheads="1"/>
          </p:cNvSpPr>
          <p:nvPr/>
        </p:nvSpPr>
        <p:spPr bwMode="auto">
          <a:xfrm>
            <a:off x="990600" y="1635276"/>
            <a:ext cx="7162800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/>
            <a:r>
              <a:rPr lang="en-US" b="1" dirty="0"/>
              <a:t>Historic resentments and unjust governments fed ethnic violence in several African nations.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46063" y="3570288"/>
            <a:ext cx="7602538" cy="3478215"/>
            <a:chOff x="443" y="2249"/>
            <a:chExt cx="4789" cy="2191"/>
          </a:xfrm>
        </p:grpSpPr>
        <p:sp>
          <p:nvSpPr>
            <p:cNvPr id="17413" name="Text Box 130"/>
            <p:cNvSpPr txBox="1">
              <a:spLocks noChangeArrowheads="1"/>
            </p:cNvSpPr>
            <p:nvPr/>
          </p:nvSpPr>
          <p:spPr bwMode="auto">
            <a:xfrm>
              <a:off x="2736" y="2249"/>
              <a:ext cx="2496" cy="2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endParaRPr lang="en-US" dirty="0" smtClean="0"/>
            </a:p>
            <a:p>
              <a:r>
                <a:rPr lang="en-US" u="sng" dirty="0" smtClean="0"/>
                <a:t>Power struggles b/w ethnic groups led to a deadly genocide in Rwanda</a:t>
              </a:r>
              <a:r>
                <a:rPr lang="en-US" dirty="0" smtClean="0"/>
                <a:t>, a small central African nation.</a:t>
              </a:r>
            </a:p>
            <a:p>
              <a:endParaRPr lang="en-US" dirty="0"/>
            </a:p>
            <a:p>
              <a:endParaRPr lang="en-US" dirty="0" smtClean="0"/>
            </a:p>
            <a:p>
              <a:endParaRPr lang="en-US" dirty="0"/>
            </a:p>
            <a:p>
              <a:endParaRPr lang="en-US" dirty="0"/>
            </a:p>
          </p:txBody>
        </p:sp>
        <p:pic>
          <p:nvPicPr>
            <p:cNvPr id="17414" name="Picture 6" descr="WH-Ch32_S2_RwandaBurundiMap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" y="2544"/>
              <a:ext cx="2141" cy="1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Rwanda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18574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850" name="Text Box 2"/>
          <p:cNvSpPr txBox="1">
            <a:spLocks noChangeArrowheads="1"/>
          </p:cNvSpPr>
          <p:nvPr/>
        </p:nvSpPr>
        <p:spPr bwMode="auto">
          <a:xfrm>
            <a:off x="3886200" y="1724025"/>
            <a:ext cx="4800600" cy="2665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Aft>
                <a:spcPct val="60000"/>
              </a:spcAft>
              <a:buClr>
                <a:schemeClr val="tx1"/>
              </a:buClr>
              <a:buSzPct val="80000"/>
              <a:buFontTx/>
              <a:buChar char="•"/>
            </a:pPr>
            <a:r>
              <a:rPr lang="en-US" dirty="0">
                <a:cs typeface="Arial" charset="0"/>
              </a:rPr>
              <a:t>Hutus were the majority group, but Tutsis dominated the nation. </a:t>
            </a:r>
          </a:p>
          <a:p>
            <a:pPr eaLnBrk="1" hangingPunct="1">
              <a:spcAft>
                <a:spcPct val="60000"/>
              </a:spcAft>
              <a:buClr>
                <a:schemeClr val="tx1"/>
              </a:buClr>
              <a:buSzPct val="80000"/>
              <a:buFontTx/>
              <a:buChar char="•"/>
            </a:pPr>
            <a:r>
              <a:rPr lang="en-US" dirty="0">
                <a:cs typeface="Arial" charset="0"/>
              </a:rPr>
              <a:t>Tensions worsened </a:t>
            </a:r>
            <a:r>
              <a:rPr lang="en-US" dirty="0" smtClean="0">
                <a:cs typeface="Arial" charset="0"/>
              </a:rPr>
              <a:t>b/w the groups until </a:t>
            </a:r>
            <a:r>
              <a:rPr lang="en-US" dirty="0">
                <a:cs typeface="Arial" charset="0"/>
              </a:rPr>
              <a:t>1994 when Hutu officials urged </a:t>
            </a:r>
            <a:r>
              <a:rPr lang="en-US" dirty="0" smtClean="0">
                <a:cs typeface="Arial" charset="0"/>
              </a:rPr>
              <a:t>civilians </a:t>
            </a:r>
            <a:r>
              <a:rPr lang="en-US" dirty="0">
                <a:cs typeface="Arial" charset="0"/>
              </a:rPr>
              <a:t>to murder their Tutsi neighbors.</a:t>
            </a:r>
          </a:p>
        </p:txBody>
      </p:sp>
      <p:sp>
        <p:nvSpPr>
          <p:cNvPr id="846851" name="AutoShape 3"/>
          <p:cNvSpPr>
            <a:spLocks noChangeArrowheads="1"/>
          </p:cNvSpPr>
          <p:nvPr/>
        </p:nvSpPr>
        <p:spPr bwMode="auto">
          <a:xfrm rot="5400000" flipH="1">
            <a:off x="1333500" y="1333500"/>
            <a:ext cx="1981200" cy="2971800"/>
          </a:xfrm>
          <a:prstGeom prst="upArrowCallout">
            <a:avLst>
              <a:gd name="adj1" fmla="val 25651"/>
              <a:gd name="adj2" fmla="val 23202"/>
              <a:gd name="adj3" fmla="val 19153"/>
              <a:gd name="adj4" fmla="val 80068"/>
            </a:avLst>
          </a:prstGeom>
          <a:gradFill rotWithShape="1">
            <a:gsLst>
              <a:gs pos="0">
                <a:srgbClr val="CDCD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Verdana" pitchFamily="1" charset="0"/>
              <a:ea typeface="+mn-ea"/>
            </a:endParaRP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914400" y="1905000"/>
            <a:ext cx="2286000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b="1" dirty="0">
                <a:cs typeface="Arial" charset="0"/>
              </a:rPr>
              <a:t>Rwanda had two rival groups, the </a:t>
            </a:r>
            <a:r>
              <a:rPr lang="en-US" b="1" dirty="0">
                <a:solidFill>
                  <a:srgbClr val="FF0000"/>
                </a:solidFill>
                <a:cs typeface="Arial" charset="0"/>
              </a:rPr>
              <a:t>Hutus</a:t>
            </a:r>
            <a:r>
              <a:rPr lang="en-US" b="1" dirty="0">
                <a:cs typeface="Arial" charset="0"/>
              </a:rPr>
              <a:t> and  the </a:t>
            </a:r>
            <a:r>
              <a:rPr lang="en-US" b="1" dirty="0">
                <a:solidFill>
                  <a:srgbClr val="FF0000"/>
                </a:solidFill>
                <a:cs typeface="Arial" charset="0"/>
              </a:rPr>
              <a:t>Tutsis.</a:t>
            </a:r>
            <a:r>
              <a:rPr lang="en-US" b="1" dirty="0">
                <a:cs typeface="Arial" charset="0"/>
              </a:rPr>
              <a:t> </a:t>
            </a: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457200" y="4648200"/>
            <a:ext cx="8229600" cy="161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rgbClr val="0033CC"/>
                </a:solidFill>
              </a:rPr>
              <a:t>At least 800,000 Tutsis and moderate Hutus were slaughtered. Millions were left homeless</a:t>
            </a:r>
            <a:r>
              <a:rPr lang="en-US" dirty="0" smtClean="0">
                <a:solidFill>
                  <a:srgbClr val="0033CC"/>
                </a:solidFill>
              </a:rPr>
              <a:t>. Most of the dead were Tutsis.</a:t>
            </a:r>
          </a:p>
          <a:p>
            <a:pPr eaLnBrk="1" hangingPunct="1">
              <a:spcBef>
                <a:spcPct val="50000"/>
              </a:spcBef>
            </a:pP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Rwanda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08986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46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46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8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468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468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Rwanda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t="14159" b="1415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80504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"/>
          </p:nvPr>
        </p:nvPicPr>
        <p:blipFill rotWithShape="1">
          <a:blip r:embed="rId3"/>
          <a:srcRect t="-1" b="-8034"/>
          <a:stretch/>
        </p:blipFill>
        <p:spPr>
          <a:xfrm>
            <a:off x="301752" y="228601"/>
            <a:ext cx="8503920" cy="6890518"/>
          </a:xfrm>
        </p:spPr>
      </p:pic>
    </p:spTree>
    <p:extLst>
      <p:ext uri="{BB962C8B-B14F-4D97-AF65-F5344CB8AC3E}">
        <p14:creationId xmlns:p14="http://schemas.microsoft.com/office/powerpoint/2010/main" val="2576317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ivic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Civic.thmx</Template>
  <TotalTime>118</TotalTime>
  <Words>481</Words>
  <Application>Microsoft Macintosh PowerPoint</Application>
  <PresentationFormat>On-screen Show (4:3)</PresentationFormat>
  <Paragraphs>57</Paragraphs>
  <Slides>17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Civic</vt:lpstr>
      <vt:lpstr> Contemporary Global Issues</vt:lpstr>
      <vt:lpstr>Objective</vt:lpstr>
      <vt:lpstr>Intro</vt:lpstr>
      <vt:lpstr>PowerPoint Presentation</vt:lpstr>
      <vt:lpstr>Causes of Ethnic Conflicts in Africa</vt:lpstr>
      <vt:lpstr>Rwanda</vt:lpstr>
      <vt:lpstr>Rwanda</vt:lpstr>
      <vt:lpstr>Rwanda</vt:lpstr>
      <vt:lpstr>PowerPoint Presentation</vt:lpstr>
      <vt:lpstr>Rwanda</vt:lpstr>
      <vt:lpstr>Sudan</vt:lpstr>
      <vt:lpstr>Darfur</vt:lpstr>
      <vt:lpstr>PowerPoint Presentation</vt:lpstr>
      <vt:lpstr>PowerPoint Presentation</vt:lpstr>
      <vt:lpstr>Question</vt:lpstr>
      <vt:lpstr>Exit Ticket</vt:lpstr>
      <vt:lpstr>Summary</vt:lpstr>
    </vt:vector>
  </TitlesOfParts>
  <Company>Germantown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Contemporary Global Issues</dc:title>
  <dc:creator>teacher Brooks</dc:creator>
  <cp:lastModifiedBy>teacher Brooks</cp:lastModifiedBy>
  <cp:revision>19</cp:revision>
  <dcterms:created xsi:type="dcterms:W3CDTF">2016-04-28T02:20:38Z</dcterms:created>
  <dcterms:modified xsi:type="dcterms:W3CDTF">2016-05-02T15:57:45Z</dcterms:modified>
</cp:coreProperties>
</file>