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7" r:id="rId10"/>
    <p:sldId id="271" r:id="rId11"/>
    <p:sldId id="268" r:id="rId12"/>
    <p:sldId id="270" r:id="rId13"/>
    <p:sldId id="264" r:id="rId14"/>
    <p:sldId id="274" r:id="rId15"/>
    <p:sldId id="272" r:id="rId16"/>
    <p:sldId id="273" r:id="rId17"/>
    <p:sldId id="26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D4859-0182-564F-A5DB-EC8EA88578E1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FC727-C30F-1E4A-9BC9-DDB357A8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6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Answer</a:t>
            </a:r>
            <a:r>
              <a:rPr lang="en-US" dirty="0" smtClean="0"/>
              <a:t>: citizens are expected to completely be</a:t>
            </a:r>
            <a:r>
              <a:rPr lang="en-US" baseline="0" dirty="0" smtClean="0"/>
              <a:t> loyal to their leader and to support the state’s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pPr marL="228600" indent="-228600">
              <a:buAutoNum type="arabicParenR"/>
            </a:pPr>
            <a:r>
              <a:rPr lang="en-US" dirty="0" smtClean="0"/>
              <a:t>Why do you think King Victor Emmanuel III</a:t>
            </a:r>
            <a:r>
              <a:rPr lang="en-US" baseline="0" dirty="0" smtClean="0"/>
              <a:t> </a:t>
            </a:r>
            <a:r>
              <a:rPr lang="en-US" dirty="0" smtClean="0"/>
              <a:t>named Mussolini prime minister? (Mussolini was very popular. No naming</a:t>
            </a:r>
            <a:r>
              <a:rPr lang="en-US" baseline="0" dirty="0" smtClean="0"/>
              <a:t> him might have led to a revolt)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How were Mussolini and Hitler alike? (Both dictators; fascists)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Fascism is rooted in</a:t>
            </a:r>
            <a:r>
              <a:rPr lang="en-US" baseline="0" dirty="0" smtClean="0"/>
              <a:t> </a:t>
            </a:r>
            <a:r>
              <a:rPr lang="en-US" dirty="0" smtClean="0"/>
              <a:t>extreme nationalism. Fascists believe in action, violence, discipline,</a:t>
            </a:r>
            <a:r>
              <a:rPr lang="en-US" baseline="0" dirty="0" smtClean="0"/>
              <a:t> </a:t>
            </a:r>
            <a:r>
              <a:rPr lang="en-US" dirty="0" smtClean="0"/>
              <a:t>and blind loyalty to the state. They praise warfare. They are antidemocratic,</a:t>
            </a:r>
            <a:r>
              <a:rPr lang="en-US" baseline="0" dirty="0" smtClean="0"/>
              <a:t> </a:t>
            </a:r>
            <a:r>
              <a:rPr lang="en-US" dirty="0" smtClean="0"/>
              <a:t>rejecting equality and liberty. Fascists are nationalists who support a</a:t>
            </a:r>
            <a:r>
              <a:rPr lang="en-US" baseline="0" dirty="0" smtClean="0"/>
              <a:t> </a:t>
            </a:r>
            <a:r>
              <a:rPr lang="en-US" dirty="0" smtClean="0"/>
              <a:t>society with defined classes.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5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one on the left uses a crowd of hundreds to create the half-tone “dots” of Il Duce ’s body. This technique elevated the dictator to a God like status as Mussolini looks down at the crowd.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2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fascism; state; individual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C727-C30F-1E4A-9BC9-DDB357A86C0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9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11/12/15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file://localhost/Users/teacher/Desktop/World%20History%202015-2016/Chapter%2015%20Interwar%20Years/Lesson%202/Chart%20-%20What%20is%20Fascis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</a:p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Dictatorial Regimes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5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After World War I, Italian nationalists were outraged when </a:t>
            </a:r>
            <a:r>
              <a:rPr lang="en-US" dirty="0" smtClean="0"/>
              <a:t>Italy received </a:t>
            </a:r>
            <a:r>
              <a:rPr lang="en-US" dirty="0"/>
              <a:t>just some of the territories promised by the Allies. </a:t>
            </a:r>
            <a:r>
              <a:rPr lang="en-US" dirty="0" smtClean="0"/>
              <a:t>Chaos ensued </a:t>
            </a:r>
            <a:r>
              <a:rPr lang="en-US" dirty="0"/>
              <a:t>as peasants seized land, workers went on strike, </a:t>
            </a:r>
            <a:r>
              <a:rPr lang="en-US" dirty="0" smtClean="0"/>
              <a:t>veterans faced </a:t>
            </a:r>
            <a:r>
              <a:rPr lang="en-US" dirty="0"/>
              <a:t>unemployment, trade declined, and taxes rose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To gain popular support for his cause, Mussolini appealed to Italian anger over the </a:t>
            </a:r>
            <a:r>
              <a:rPr lang="en-US" dirty="0" smtClean="0"/>
              <a:t>peace treaty not </a:t>
            </a:r>
            <a:r>
              <a:rPr lang="en-US" dirty="0"/>
              <a:t>giving more land to Italy</a:t>
            </a:r>
            <a:r>
              <a:rPr lang="en-US" dirty="0" smtClean="0"/>
              <a:t>. He later became dictator.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6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Mussolini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Mussolini </a:t>
            </a:r>
            <a:r>
              <a:rPr lang="en-US" dirty="0"/>
              <a:t>used his secret police to control the general population. </a:t>
            </a:r>
            <a:r>
              <a:rPr lang="en-US" dirty="0" smtClean="0"/>
              <a:t>He suppressed rivals, muzzled the press, and  replaced elected officials with Fascists, and rigged elections. His critics were jailed, forced into exile, or murdered.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Youth </a:t>
            </a:r>
            <a:r>
              <a:rPr lang="en-US" dirty="0"/>
              <a:t>groups indoctrinated children into the fascist </a:t>
            </a:r>
            <a:r>
              <a:rPr lang="en-US" dirty="0" smtClean="0"/>
              <a:t>ideology.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other hand, Mussolini maintained traditional attitudes toward the family and the Catholic Church. Women were expected to focus on motherhood and homemaking.</a:t>
            </a:r>
          </a:p>
        </p:txBody>
      </p:sp>
    </p:spTree>
    <p:extLst>
      <p:ext uri="{BB962C8B-B14F-4D97-AF65-F5344CB8AC3E}">
        <p14:creationId xmlns:p14="http://schemas.microsoft.com/office/powerpoint/2010/main" val="293813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Mussolini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 spread propaganda through the use of mass media, including newspapers and radio. (slogan: “Mussolini is Always </a:t>
            </a:r>
            <a:r>
              <a:rPr lang="en-US" dirty="0" smtClean="0"/>
              <a:t>Right;” </a:t>
            </a:r>
            <a:r>
              <a:rPr lang="en-US" dirty="0"/>
              <a:t>“Believe! Obey! Fight!”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These slogans were blasted on loudspeakers and placed on posters.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64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8" name="Content Placeholder 7" descr="Screen shot 2015-11-12 at 9.35.11 PM.png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636" r="-34" b="-15910"/>
          <a:stretch/>
        </p:blipFill>
        <p:spPr>
          <a:xfrm>
            <a:off x="0" y="228600"/>
            <a:ext cx="4343400" cy="7518400"/>
          </a:xfrm>
        </p:spPr>
      </p:pic>
      <p:pic>
        <p:nvPicPr>
          <p:cNvPr id="9" name="Content Placeholder 8" descr="Screen shot 2015-11-12 at 9.36.28 PM.png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3"/>
          <a:stretch/>
        </p:blipFill>
        <p:spPr>
          <a:xfrm>
            <a:off x="4791330" y="2255520"/>
            <a:ext cx="4038600" cy="45148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Assessment on Fascism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15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Excerpt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7" name="Content Placeholder 6" descr="Screen shot 2015-11-12 at 9.37.21 PM.png"/>
          <p:cNvPicPr>
            <a:picLocks noGrp="1" noChangeAspect="1"/>
          </p:cNvPicPr>
          <p:nvPr>
            <p:ph sz="quarter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3" b="330"/>
          <a:stretch/>
        </p:blipFill>
        <p:spPr>
          <a:xfrm>
            <a:off x="301625" y="2256974"/>
            <a:ext cx="4041775" cy="4156526"/>
          </a:xfrm>
        </p:spPr>
      </p:pic>
      <p:pic>
        <p:nvPicPr>
          <p:cNvPr id="8" name="Content Placeholder 7" descr="Screen shot 2015-11-12 at 9.37.48 PM.png"/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5" b="1033"/>
          <a:stretch/>
        </p:blipFill>
        <p:spPr>
          <a:xfrm>
            <a:off x="4800600" y="2256974"/>
            <a:ext cx="4038600" cy="4156526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Assessment on Fascism</a:t>
            </a:r>
          </a:p>
        </p:txBody>
      </p:sp>
    </p:spTree>
    <p:extLst>
      <p:ext uri="{BB962C8B-B14F-4D97-AF65-F5344CB8AC3E}">
        <p14:creationId xmlns:p14="http://schemas.microsoft.com/office/powerpoint/2010/main" val="80314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  <a:endParaRPr lang="en-US" dirty="0"/>
          </a:p>
        </p:txBody>
      </p:sp>
      <p:pic>
        <p:nvPicPr>
          <p:cNvPr id="4" name="Content Placeholder 3" descr="Mussolini Propoganda Pictures.jp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15" r="-7897" b="626"/>
          <a:stretch/>
        </p:blipFill>
        <p:spPr>
          <a:xfrm>
            <a:off x="-650515" y="1527048"/>
            <a:ext cx="10516664" cy="4916606"/>
          </a:xfrm>
        </p:spPr>
      </p:pic>
    </p:spTree>
    <p:extLst>
      <p:ext uri="{BB962C8B-B14F-4D97-AF65-F5344CB8AC3E}">
        <p14:creationId xmlns:p14="http://schemas.microsoft.com/office/powerpoint/2010/main" val="92398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 Literacy Activity: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is the significance of the engraving of Romulus and Remus </a:t>
            </a:r>
            <a:r>
              <a:rPr lang="en-US" dirty="0" smtClean="0"/>
              <a:t>in the </a:t>
            </a:r>
            <a:r>
              <a:rPr lang="en-US" dirty="0"/>
              <a:t>background and the fasces in the foreground? What other symbols do </a:t>
            </a:r>
            <a:r>
              <a:rPr lang="en-US" dirty="0" smtClean="0"/>
              <a:t>you notice</a:t>
            </a:r>
            <a:r>
              <a:rPr lang="en-US" dirty="0"/>
              <a:t>? What did the creators of this poster want the Italian people to think </a:t>
            </a:r>
            <a:r>
              <a:rPr lang="en-US" dirty="0" smtClean="0"/>
              <a:t>about Mussolini</a:t>
            </a:r>
            <a:r>
              <a:rPr lang="en-US" dirty="0"/>
              <a:t>?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/>
              <a:t>Review the key tools of propaganda mentioned in the first </a:t>
            </a:r>
            <a:r>
              <a:rPr lang="en-US" dirty="0" smtClean="0"/>
              <a:t>paragraph. Which </a:t>
            </a:r>
            <a:r>
              <a:rPr lang="en-US" dirty="0"/>
              <a:t>of these tools did the creators of this poster use?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dirty="0"/>
              <a:t>might be some advantages of presenting propaganda in a </a:t>
            </a:r>
            <a:r>
              <a:rPr lang="en-US" dirty="0" smtClean="0"/>
              <a:t>visual form</a:t>
            </a:r>
            <a:r>
              <a:rPr lang="en-US" dirty="0"/>
              <a:t>, such as posters and film? What media today might be most effective </a:t>
            </a:r>
            <a:r>
              <a:rPr lang="en-US" dirty="0" smtClean="0"/>
              <a:t>in spreading </a:t>
            </a:r>
            <a:r>
              <a:rPr lang="en-US" dirty="0"/>
              <a:t>propaganda to the greatest number of people?</a:t>
            </a:r>
          </a:p>
        </p:txBody>
      </p:sp>
    </p:spTree>
    <p:extLst>
      <p:ext uri="{BB962C8B-B14F-4D97-AF65-F5344CB8AC3E}">
        <p14:creationId xmlns:p14="http://schemas.microsoft.com/office/powerpoint/2010/main" val="123726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Mussolini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96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Question</a:t>
            </a:r>
            <a:r>
              <a:rPr lang="en-US" dirty="0"/>
              <a:t>: Benito Mussolini’s political philosophy of </a:t>
            </a:r>
            <a:r>
              <a:rPr lang="en-US" dirty="0" smtClean="0"/>
              <a:t>______ </a:t>
            </a:r>
            <a:r>
              <a:rPr lang="en-US" dirty="0"/>
              <a:t>glorifies </a:t>
            </a:r>
            <a:r>
              <a:rPr lang="en-US" dirty="0" smtClean="0"/>
              <a:t>the _______ </a:t>
            </a:r>
            <a:r>
              <a:rPr lang="en-US" dirty="0"/>
              <a:t>above the </a:t>
            </a:r>
            <a:r>
              <a:rPr lang="en-US" dirty="0" smtClean="0"/>
              <a:t>_______ </a:t>
            </a:r>
            <a:r>
              <a:rPr lang="en-US" dirty="0"/>
              <a:t>and emphasizes the </a:t>
            </a:r>
            <a:r>
              <a:rPr lang="en-US" dirty="0" smtClean="0"/>
              <a:t>need for </a:t>
            </a:r>
            <a:r>
              <a:rPr lang="en-US" dirty="0"/>
              <a:t>a strong central government.</a:t>
            </a:r>
          </a:p>
        </p:txBody>
      </p:sp>
    </p:spTree>
    <p:extLst>
      <p:ext uri="{BB962C8B-B14F-4D97-AF65-F5344CB8AC3E}">
        <p14:creationId xmlns:p14="http://schemas.microsoft.com/office/powerpoint/2010/main" val="220170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would you define </a:t>
            </a:r>
            <a:r>
              <a:rPr lang="en-US" dirty="0" smtClean="0"/>
              <a:t>these two terms </a:t>
            </a:r>
            <a:r>
              <a:rPr lang="en-US" dirty="0"/>
              <a:t>in your own words?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Dictator; and</a:t>
            </a:r>
          </a:p>
          <a:p>
            <a:pPr marL="514350" indent="-514350">
              <a:buAutoNum type="arabicParenR"/>
            </a:pPr>
            <a:r>
              <a:rPr lang="en-US" dirty="0" smtClean="0"/>
              <a:t>Totalitarian state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0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Possible answers: </a:t>
            </a:r>
            <a:endParaRPr lang="en-US" dirty="0" smtClean="0"/>
          </a:p>
          <a:p>
            <a:r>
              <a:rPr lang="en-US" b="1" dirty="0" smtClean="0"/>
              <a:t>Dictator</a:t>
            </a:r>
            <a:r>
              <a:rPr lang="en-US" dirty="0"/>
              <a:t>—a ruler who has absolute </a:t>
            </a:r>
            <a:r>
              <a:rPr lang="en-US" dirty="0" smtClean="0"/>
              <a:t>power </a:t>
            </a:r>
          </a:p>
          <a:p>
            <a:r>
              <a:rPr lang="en-US" b="1" dirty="0" smtClean="0"/>
              <a:t>Totalitarian </a:t>
            </a:r>
            <a:r>
              <a:rPr lang="en-US" b="1" dirty="0"/>
              <a:t>state</a:t>
            </a:r>
            <a:r>
              <a:rPr lang="en-US" dirty="0"/>
              <a:t>—government aiming to control </a:t>
            </a:r>
            <a:r>
              <a:rPr lang="en-US" dirty="0" smtClean="0"/>
              <a:t>every aspect of daily life; to control the </a:t>
            </a:r>
            <a:r>
              <a:rPr lang="en-US" dirty="0"/>
              <a:t>political, economic, social, intellectual, and cultural lives of </a:t>
            </a:r>
            <a:r>
              <a:rPr lang="en-US" dirty="0" smtClean="0"/>
              <a:t>citizens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this lesson, you will learn about the rise of such regimes in the years following WWI.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3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will be able to </a:t>
            </a:r>
          </a:p>
          <a:p>
            <a:pPr marL="514350" indent="-514350">
              <a:buAutoNum type="arabicParenR"/>
            </a:pPr>
            <a:r>
              <a:rPr lang="en-US" dirty="0" smtClean="0"/>
              <a:t>understand fascism; and </a:t>
            </a:r>
          </a:p>
          <a:p>
            <a:pPr marL="514350" indent="-514350">
              <a:buAutoNum type="arabicParenR"/>
            </a:pPr>
            <a:r>
              <a:rPr lang="en-US" dirty="0" smtClean="0"/>
              <a:t>explain how </a:t>
            </a:r>
            <a:r>
              <a:rPr lang="en-US" smtClean="0"/>
              <a:t>fascist Mussolini </a:t>
            </a:r>
            <a:r>
              <a:rPr lang="en-US" dirty="0" smtClean="0"/>
              <a:t>created a dictatorial state in Italy.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1939, only two major European states remained democratic - Great Britain and France</a:t>
            </a:r>
          </a:p>
          <a:p>
            <a:endParaRPr lang="en-US" dirty="0"/>
          </a:p>
          <a:p>
            <a:r>
              <a:rPr lang="en-US" dirty="0" smtClean="0"/>
              <a:t>Italy, the Soviet Union (Russia), and Germany adopted dictatorial regimes.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2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Totalitarian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Totalitarianism is a form of government that holds total power over the people, controlling every aspect of daily life.</a:t>
            </a:r>
          </a:p>
          <a:p>
            <a:endParaRPr lang="en-US" dirty="0"/>
          </a:p>
          <a:p>
            <a:r>
              <a:rPr lang="en-US" dirty="0" smtClean="0"/>
              <a:t>*The goal of totalitarian regimes was </a:t>
            </a:r>
            <a:r>
              <a:rPr lang="en-US" u="sng" dirty="0" smtClean="0"/>
              <a:t>to conquer the minds and hearts of the people</a:t>
            </a:r>
            <a:r>
              <a:rPr lang="en-US" dirty="0" smtClean="0"/>
              <a:t>. They achieved this goal by using mass propaganda techniques and modern communications.*</a:t>
            </a:r>
          </a:p>
        </p:txBody>
      </p:sp>
    </p:spTree>
    <p:extLst>
      <p:ext uri="{BB962C8B-B14F-4D97-AF65-F5344CB8AC3E}">
        <p14:creationId xmlns:p14="http://schemas.microsoft.com/office/powerpoint/2010/main" val="415433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Totalitarian </a:t>
            </a:r>
            <a:r>
              <a:rPr lang="en-US" dirty="0"/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totalitarian states were formed in which </a:t>
            </a:r>
            <a:r>
              <a:rPr lang="en-US" dirty="0" smtClean="0"/>
              <a:t>a </a:t>
            </a:r>
            <a:r>
              <a:rPr lang="en-US" dirty="0"/>
              <a:t>one-party dictatorship </a:t>
            </a:r>
            <a:r>
              <a:rPr lang="en-US" dirty="0" smtClean="0"/>
              <a:t>attempted </a:t>
            </a:r>
            <a:r>
              <a:rPr lang="en-US" dirty="0"/>
              <a:t>to control every </a:t>
            </a:r>
            <a:r>
              <a:rPr lang="en-US" dirty="0" smtClean="0"/>
              <a:t>aspect of </a:t>
            </a:r>
            <a:r>
              <a:rPr lang="en-US" dirty="0"/>
              <a:t>the lives of its </a:t>
            </a:r>
            <a:r>
              <a:rPr lang="en-US" dirty="0" smtClean="0"/>
              <a:t>citizens. Individual freedoms and equality were rejected.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 you think is expected of citizens in a totalitarian state?</a:t>
            </a:r>
          </a:p>
        </p:txBody>
      </p:sp>
    </p:spTree>
    <p:extLst>
      <p:ext uri="{BB962C8B-B14F-4D97-AF65-F5344CB8AC3E}">
        <p14:creationId xmlns:p14="http://schemas.microsoft.com/office/powerpoint/2010/main" val="118461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pic>
        <p:nvPicPr>
          <p:cNvPr id="4" name="Content Placeholder 3" descr="Screen shot 2015-11-11 at 9.53.51 A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1" r="-3426"/>
          <a:stretch/>
        </p:blipFill>
        <p:spPr>
          <a:xfrm>
            <a:off x="-317471" y="987552"/>
            <a:ext cx="9774765" cy="5870448"/>
          </a:xfrm>
        </p:spPr>
      </p:pic>
    </p:spTree>
    <p:extLst>
      <p:ext uri="{BB962C8B-B14F-4D97-AF65-F5344CB8AC3E}">
        <p14:creationId xmlns:p14="http://schemas.microsoft.com/office/powerpoint/2010/main" val="222655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Fascism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Fascism</a:t>
            </a:r>
            <a:r>
              <a:rPr lang="en-US" dirty="0" smtClean="0"/>
              <a:t> glorifies the state above the individual by emphasizing a strong central government led by a dictator; is rooted in extreme nationalism; believes in militarism, discipline, and blind loyalty to the state</a:t>
            </a:r>
          </a:p>
          <a:p>
            <a:endParaRPr lang="en-US" dirty="0"/>
          </a:p>
          <a:p>
            <a:r>
              <a:rPr lang="en-US" dirty="0" smtClean="0">
                <a:hlinkClick r:id="rId3" action="ppaction://hlinkfile"/>
              </a:rPr>
              <a:t>Fascism v. Communism </a:t>
            </a:r>
            <a:endParaRPr lang="en-US" dirty="0" smtClean="0"/>
          </a:p>
          <a:p>
            <a:endParaRPr lang="en-US" b="1" dirty="0"/>
          </a:p>
          <a:p>
            <a:r>
              <a:rPr lang="en-US" dirty="0" smtClean="0"/>
              <a:t>Led by dictator Mussolini, </a:t>
            </a:r>
            <a:r>
              <a:rPr lang="en-US" u="sng" dirty="0" smtClean="0"/>
              <a:t>Italy became the first fascist state in Europe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5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123</TotalTime>
  <Words>820</Words>
  <Application>Microsoft Macintosh PowerPoint</Application>
  <PresentationFormat>On-screen Show (4:3)</PresentationFormat>
  <Paragraphs>77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The Rise of Dictatorial Regimes</vt:lpstr>
      <vt:lpstr>Starter</vt:lpstr>
      <vt:lpstr>Possible Answers</vt:lpstr>
      <vt:lpstr>Objective</vt:lpstr>
      <vt:lpstr>Intro</vt:lpstr>
      <vt:lpstr>Totalitarian States</vt:lpstr>
      <vt:lpstr>Characteristics of Totalitarian States</vt:lpstr>
      <vt:lpstr>Italy</vt:lpstr>
      <vt:lpstr>Rise of Fascism in Europe</vt:lpstr>
      <vt:lpstr>PowerPoint Presentation</vt:lpstr>
      <vt:lpstr>Mussolini Control</vt:lpstr>
      <vt:lpstr>Mussolini Control</vt:lpstr>
      <vt:lpstr>Quick Assessment on Fascism</vt:lpstr>
      <vt:lpstr>Quick Assessment on Fascism</vt:lpstr>
      <vt:lpstr>Propaganda</vt:lpstr>
      <vt:lpstr>Worksheet</vt:lpstr>
      <vt:lpstr>Video</vt:lpstr>
      <vt:lpstr>Exit Ticket</vt:lpstr>
    </vt:vector>
  </TitlesOfParts>
  <Company>Germantown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Dictatorial Regimes</dc:title>
  <dc:creator>teacher Brooks</dc:creator>
  <cp:lastModifiedBy>teacher Brooks</cp:lastModifiedBy>
  <cp:revision>43</cp:revision>
  <dcterms:created xsi:type="dcterms:W3CDTF">2015-11-11T15:06:35Z</dcterms:created>
  <dcterms:modified xsi:type="dcterms:W3CDTF">2015-11-13T03:38:51Z</dcterms:modified>
</cp:coreProperties>
</file>