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3" r:id="rId8"/>
    <p:sldId id="265" r:id="rId9"/>
    <p:sldId id="266" r:id="rId10"/>
    <p:sldId id="267" r:id="rId11"/>
    <p:sldId id="268" r:id="rId12"/>
    <p:sldId id="269" r:id="rId13"/>
    <p:sldId id="270" r:id="rId14"/>
    <p:sldId id="264" r:id="rId15"/>
    <p:sldId id="262"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50" autoAdjust="0"/>
  </p:normalViewPr>
  <p:slideViewPr>
    <p:cSldViewPr snapToGrid="0" snapToObjects="1">
      <p:cViewPr varScale="1">
        <p:scale>
          <a:sx n="77" d="100"/>
          <a:sy n="77" d="100"/>
        </p:scale>
        <p:origin x="-4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FAFDC-C30E-3644-B274-83F999028625}" type="datetimeFigureOut">
              <a:rPr lang="en-US" smtClean="0"/>
              <a:t>11/11/15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59A7EB-BBC5-BD48-8BBE-883FB7CDD30E}" type="slidenum">
              <a:rPr lang="en-US" smtClean="0"/>
              <a:t>‹#›</a:t>
            </a:fld>
            <a:endParaRPr lang="en-US"/>
          </a:p>
        </p:txBody>
      </p:sp>
    </p:spTree>
    <p:extLst>
      <p:ext uri="{BB962C8B-B14F-4D97-AF65-F5344CB8AC3E}">
        <p14:creationId xmlns:p14="http://schemas.microsoft.com/office/powerpoint/2010/main" val="20468753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me some adjectives describing the leader in this</a:t>
            </a:r>
            <a:r>
              <a:rPr lang="en-US" baseline="0" dirty="0" smtClean="0"/>
              <a:t> image?</a:t>
            </a:r>
          </a:p>
          <a:p>
            <a:r>
              <a:rPr lang="en-US" baseline="0" dirty="0" smtClean="0"/>
              <a:t>Can you identify him? The country he leads?</a:t>
            </a:r>
            <a:endParaRPr lang="en-US" dirty="0"/>
          </a:p>
        </p:txBody>
      </p:sp>
      <p:sp>
        <p:nvSpPr>
          <p:cNvPr id="4" name="Slide Number Placeholder 3"/>
          <p:cNvSpPr>
            <a:spLocks noGrp="1"/>
          </p:cNvSpPr>
          <p:nvPr>
            <p:ph type="sldNum" sz="quarter" idx="10"/>
          </p:nvPr>
        </p:nvSpPr>
        <p:spPr/>
        <p:txBody>
          <a:bodyPr/>
          <a:lstStyle/>
          <a:p>
            <a:fld id="{6759A7EB-BBC5-BD48-8BBE-883FB7CDD30E}" type="slidenum">
              <a:rPr lang="en-US" smtClean="0"/>
              <a:t>2</a:t>
            </a:fld>
            <a:endParaRPr lang="en-US"/>
          </a:p>
        </p:txBody>
      </p:sp>
    </p:spTree>
    <p:extLst>
      <p:ext uri="{BB962C8B-B14F-4D97-AF65-F5344CB8AC3E}">
        <p14:creationId xmlns:p14="http://schemas.microsoft.com/office/powerpoint/2010/main" val="32621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9A7EB-BBC5-BD48-8BBE-883FB7CDD30E}" type="slidenum">
              <a:rPr lang="en-US" smtClean="0"/>
              <a:t>4</a:t>
            </a:fld>
            <a:endParaRPr lang="en-US"/>
          </a:p>
        </p:txBody>
      </p:sp>
    </p:spTree>
    <p:extLst>
      <p:ext uri="{BB962C8B-B14F-4D97-AF65-F5344CB8AC3E}">
        <p14:creationId xmlns:p14="http://schemas.microsoft.com/office/powerpoint/2010/main" val="35396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Peasants lying</a:t>
            </a:r>
            <a:r>
              <a:rPr lang="en-US" baseline="0" dirty="0" smtClean="0"/>
              <a:t> off the street.</a:t>
            </a:r>
            <a:endParaRPr lang="en-US" dirty="0"/>
          </a:p>
        </p:txBody>
      </p:sp>
      <p:sp>
        <p:nvSpPr>
          <p:cNvPr id="4" name="Slide Number Placeholder 3"/>
          <p:cNvSpPr>
            <a:spLocks noGrp="1"/>
          </p:cNvSpPr>
          <p:nvPr>
            <p:ph type="sldNum" sz="quarter" idx="10"/>
          </p:nvPr>
        </p:nvSpPr>
        <p:spPr/>
        <p:txBody>
          <a:bodyPr/>
          <a:lstStyle/>
          <a:p>
            <a:fld id="{6759A7EB-BBC5-BD48-8BBE-883FB7CDD30E}" type="slidenum">
              <a:rPr lang="en-US" smtClean="0"/>
              <a:t>9</a:t>
            </a:fld>
            <a:endParaRPr lang="en-US"/>
          </a:p>
        </p:txBody>
      </p:sp>
    </p:spTree>
    <p:extLst>
      <p:ext uri="{BB962C8B-B14F-4D97-AF65-F5344CB8AC3E}">
        <p14:creationId xmlns:p14="http://schemas.microsoft.com/office/powerpoint/2010/main" val="416568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9A7EB-BBC5-BD48-8BBE-883FB7CDD30E}" type="slidenum">
              <a:rPr lang="en-US" smtClean="0"/>
              <a:t>10</a:t>
            </a:fld>
            <a:endParaRPr lang="en-US"/>
          </a:p>
        </p:txBody>
      </p:sp>
    </p:spTree>
    <p:extLst>
      <p:ext uri="{BB962C8B-B14F-4D97-AF65-F5344CB8AC3E}">
        <p14:creationId xmlns:p14="http://schemas.microsoft.com/office/powerpoint/2010/main" val="119933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9A7EB-BBC5-BD48-8BBE-883FB7CDD30E}" type="slidenum">
              <a:rPr lang="en-US" smtClean="0"/>
              <a:t>11</a:t>
            </a:fld>
            <a:endParaRPr lang="en-US"/>
          </a:p>
        </p:txBody>
      </p:sp>
    </p:spTree>
    <p:extLst>
      <p:ext uri="{BB962C8B-B14F-4D97-AF65-F5344CB8AC3E}">
        <p14:creationId xmlns:p14="http://schemas.microsoft.com/office/powerpoint/2010/main" val="190298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9A7EB-BBC5-BD48-8BBE-883FB7CDD30E}" type="slidenum">
              <a:rPr lang="en-US" smtClean="0"/>
              <a:t>14</a:t>
            </a:fld>
            <a:endParaRPr lang="en-US"/>
          </a:p>
        </p:txBody>
      </p:sp>
    </p:spTree>
    <p:extLst>
      <p:ext uri="{BB962C8B-B14F-4D97-AF65-F5344CB8AC3E}">
        <p14:creationId xmlns:p14="http://schemas.microsoft.com/office/powerpoint/2010/main" val="47248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(Joseph Stalin was a powerful but fearsome dictator. He used fear and repression to eliminate rivals and maintain his power).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a:t>
            </a:r>
            <a:r>
              <a:rPr lang="en-US" dirty="0" smtClean="0"/>
              <a:t>(He enacted destructive policies and ordered secret executions).</a:t>
            </a:r>
          </a:p>
          <a:p>
            <a:endParaRPr lang="en-US" dirty="0"/>
          </a:p>
        </p:txBody>
      </p:sp>
      <p:sp>
        <p:nvSpPr>
          <p:cNvPr id="4" name="Slide Number Placeholder 3"/>
          <p:cNvSpPr>
            <a:spLocks noGrp="1"/>
          </p:cNvSpPr>
          <p:nvPr>
            <p:ph type="sldNum" sz="quarter" idx="10"/>
          </p:nvPr>
        </p:nvSpPr>
        <p:spPr/>
        <p:txBody>
          <a:bodyPr/>
          <a:lstStyle/>
          <a:p>
            <a:fld id="{6759A7EB-BBC5-BD48-8BBE-883FB7CDD30E}" type="slidenum">
              <a:rPr lang="en-US" smtClean="0"/>
              <a:t>15</a:t>
            </a:fld>
            <a:endParaRPr lang="en-US"/>
          </a:p>
        </p:txBody>
      </p:sp>
    </p:spTree>
    <p:extLst>
      <p:ext uri="{BB962C8B-B14F-4D97-AF65-F5344CB8AC3E}">
        <p14:creationId xmlns:p14="http://schemas.microsoft.com/office/powerpoint/2010/main" val="186593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11/11/15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11/11/15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11/11/15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istory.com/topics/joseph-stalin/videos/stalins-purg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15</a:t>
            </a:r>
          </a:p>
          <a:p>
            <a:r>
              <a:rPr lang="en-US" dirty="0" smtClean="0"/>
              <a:t>Lesson 2 (day 2)</a:t>
            </a:r>
            <a:endParaRPr lang="en-US" dirty="0"/>
          </a:p>
        </p:txBody>
      </p:sp>
      <p:sp>
        <p:nvSpPr>
          <p:cNvPr id="3" name="Title 2"/>
          <p:cNvSpPr>
            <a:spLocks noGrp="1"/>
          </p:cNvSpPr>
          <p:nvPr>
            <p:ph type="ctrTitle"/>
          </p:nvPr>
        </p:nvSpPr>
        <p:spPr/>
        <p:txBody>
          <a:bodyPr/>
          <a:lstStyle/>
          <a:p>
            <a:r>
              <a:rPr lang="en-US" dirty="0" smtClean="0"/>
              <a:t>The Rise of Dictatorial Regimes</a:t>
            </a:r>
            <a:endParaRPr lang="en-US" dirty="0"/>
          </a:p>
        </p:txBody>
      </p:sp>
    </p:spTree>
    <p:extLst>
      <p:ext uri="{BB962C8B-B14F-4D97-AF65-F5344CB8AC3E}">
        <p14:creationId xmlns:p14="http://schemas.microsoft.com/office/powerpoint/2010/main" val="366505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3"/>
          <a:srcRect t="152" b="-2993"/>
          <a:stretch/>
        </p:blipFill>
        <p:spPr>
          <a:xfrm>
            <a:off x="301625" y="423333"/>
            <a:ext cx="8504238" cy="6434667"/>
          </a:xfrm>
        </p:spPr>
      </p:pic>
    </p:spTree>
    <p:extLst>
      <p:ext uri="{BB962C8B-B14F-4D97-AF65-F5344CB8AC3E}">
        <p14:creationId xmlns:p14="http://schemas.microsoft.com/office/powerpoint/2010/main" val="111030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3"/>
          <a:srcRect t="1032" b="1032"/>
          <a:stretch>
            <a:fillRect/>
          </a:stretch>
        </p:blipFill>
        <p:spPr/>
      </p:pic>
    </p:spTree>
    <p:extLst>
      <p:ext uri="{BB962C8B-B14F-4D97-AF65-F5344CB8AC3E}">
        <p14:creationId xmlns:p14="http://schemas.microsoft.com/office/powerpoint/2010/main" val="409679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u="sng" dirty="0" smtClean="0"/>
              <a:t>Stalin used </a:t>
            </a:r>
            <a:r>
              <a:rPr lang="en-US" u="sng" dirty="0"/>
              <a:t>secret police, torture, </a:t>
            </a:r>
            <a:r>
              <a:rPr lang="en-US" u="sng" dirty="0" smtClean="0"/>
              <a:t>and bloody </a:t>
            </a:r>
            <a:r>
              <a:rPr lang="en-US" u="sng" dirty="0"/>
              <a:t>purges to force people to obey</a:t>
            </a:r>
            <a:r>
              <a:rPr lang="en-US" dirty="0"/>
              <a:t>. Those who opposed </a:t>
            </a:r>
            <a:r>
              <a:rPr lang="en-US" dirty="0" smtClean="0"/>
              <a:t>Stalin were </a:t>
            </a:r>
            <a:r>
              <a:rPr lang="en-US" dirty="0"/>
              <a:t>rounded up and sent to the </a:t>
            </a:r>
            <a:r>
              <a:rPr lang="en-US" b="1" dirty="0"/>
              <a:t>Gulag</a:t>
            </a:r>
            <a:r>
              <a:rPr lang="en-US" dirty="0"/>
              <a:t>, </a:t>
            </a:r>
            <a:r>
              <a:rPr lang="en-US" u="sng" dirty="0"/>
              <a:t>a system of brutal </a:t>
            </a:r>
            <a:r>
              <a:rPr lang="en-US" u="sng" dirty="0" smtClean="0"/>
              <a:t>labor camps</a:t>
            </a:r>
            <a:r>
              <a:rPr lang="en-US" dirty="0" smtClean="0"/>
              <a:t>, in Siberia. </a:t>
            </a:r>
          </a:p>
          <a:p>
            <a:endParaRPr lang="en-US" dirty="0"/>
          </a:p>
          <a:p>
            <a:r>
              <a:rPr lang="en-US" dirty="0" smtClean="0"/>
              <a:t>Fearing </a:t>
            </a:r>
            <a:r>
              <a:rPr lang="en-US" dirty="0"/>
              <a:t>that rival party leaders were plotting against him</a:t>
            </a:r>
            <a:r>
              <a:rPr lang="en-US" dirty="0" smtClean="0"/>
              <a:t>, Stalin </a:t>
            </a:r>
            <a:r>
              <a:rPr lang="en-US" dirty="0"/>
              <a:t>launched the </a:t>
            </a:r>
            <a:r>
              <a:rPr lang="en-US" b="1" dirty="0"/>
              <a:t>Great Purge </a:t>
            </a:r>
            <a:r>
              <a:rPr lang="en-US" dirty="0"/>
              <a:t>in 1934. Among the victims of </a:t>
            </a:r>
            <a:r>
              <a:rPr lang="en-US" dirty="0" smtClean="0"/>
              <a:t>this and </a:t>
            </a:r>
            <a:r>
              <a:rPr lang="en-US" dirty="0"/>
              <a:t>other purges were some of the brightest and most talented </a:t>
            </a:r>
            <a:r>
              <a:rPr lang="en-US" dirty="0" smtClean="0"/>
              <a:t>people in </a:t>
            </a:r>
            <a:r>
              <a:rPr lang="en-US" dirty="0"/>
              <a:t>the country</a:t>
            </a:r>
            <a:r>
              <a:rPr lang="en-US" dirty="0" smtClean="0"/>
              <a:t>.</a:t>
            </a:r>
          </a:p>
          <a:p>
            <a:endParaRPr lang="en-US" dirty="0"/>
          </a:p>
          <a:p>
            <a:r>
              <a:rPr lang="en-US" dirty="0" smtClean="0"/>
              <a:t>About </a:t>
            </a:r>
            <a:r>
              <a:rPr lang="en-US" dirty="0"/>
              <a:t>8 million people were arrested. Millions were sent to forced labor camps in Siberia and never returned. Many others were executed</a:t>
            </a:r>
            <a:r>
              <a:rPr lang="en-US" dirty="0" smtClean="0"/>
              <a:t>.</a:t>
            </a:r>
          </a:p>
        </p:txBody>
      </p:sp>
    </p:spTree>
    <p:extLst>
      <p:ext uri="{BB962C8B-B14F-4D97-AF65-F5344CB8AC3E}">
        <p14:creationId xmlns:p14="http://schemas.microsoft.com/office/powerpoint/2010/main" val="245571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2"/>
          <a:srcRect t="1" b="-4057"/>
          <a:stretch/>
        </p:blipFill>
        <p:spPr>
          <a:xfrm>
            <a:off x="301752" y="0"/>
            <a:ext cx="8503920" cy="7196667"/>
          </a:xfrm>
        </p:spPr>
      </p:pic>
    </p:spTree>
    <p:extLst>
      <p:ext uri="{BB962C8B-B14F-4D97-AF65-F5344CB8AC3E}">
        <p14:creationId xmlns:p14="http://schemas.microsoft.com/office/powerpoint/2010/main" val="321152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t>
            </a:r>
            <a:endParaRPr lang="en-US" dirty="0"/>
          </a:p>
        </p:txBody>
      </p:sp>
      <p:pic>
        <p:nvPicPr>
          <p:cNvPr id="4" name="Content Placeholder 3" descr="Screen shot 2015-11-11 at 1.10.47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241"/>
          <a:stretch/>
        </p:blipFill>
        <p:spPr>
          <a:xfrm>
            <a:off x="0" y="1237776"/>
            <a:ext cx="9292715" cy="5620224"/>
          </a:xfrm>
        </p:spPr>
      </p:pic>
    </p:spTree>
    <p:extLst>
      <p:ext uri="{BB962C8B-B14F-4D97-AF65-F5344CB8AC3E}">
        <p14:creationId xmlns:p14="http://schemas.microsoft.com/office/powerpoint/2010/main" val="3210835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Stalin</a:t>
            </a:r>
            <a:endParaRPr lang="en-US" dirty="0"/>
          </a:p>
        </p:txBody>
      </p:sp>
      <p:sp>
        <p:nvSpPr>
          <p:cNvPr id="3" name="Content Placeholder 2"/>
          <p:cNvSpPr>
            <a:spLocks noGrp="1"/>
          </p:cNvSpPr>
          <p:nvPr>
            <p:ph sz="quarter" idx="1"/>
          </p:nvPr>
        </p:nvSpPr>
        <p:spPr/>
        <p:txBody>
          <a:bodyPr/>
          <a:lstStyle/>
          <a:p>
            <a:r>
              <a:rPr lang="en-US" dirty="0" smtClean="0"/>
              <a:t>Questions:</a:t>
            </a:r>
          </a:p>
          <a:p>
            <a:pPr marL="0" indent="0">
              <a:buNone/>
            </a:pPr>
            <a:endParaRPr lang="en-US" dirty="0"/>
          </a:p>
          <a:p>
            <a:pPr marL="228600" indent="-228600" defTabSz="457200">
              <a:spcBef>
                <a:spcPts val="0"/>
              </a:spcBef>
              <a:buClrTx/>
              <a:buSzTx/>
              <a:buFontTx/>
              <a:buAutoNum type="arabicParenR"/>
              <a:defRPr/>
            </a:pPr>
            <a:r>
              <a:rPr lang="en-US" dirty="0" smtClean="0"/>
              <a:t>Describe Stalin’s leadership style? </a:t>
            </a:r>
          </a:p>
          <a:p>
            <a:pPr marL="228600" indent="-228600" defTabSz="457200">
              <a:spcBef>
                <a:spcPts val="0"/>
              </a:spcBef>
              <a:buClrTx/>
              <a:buSzTx/>
              <a:buFontTx/>
              <a:buAutoNum type="arabicParenR"/>
              <a:defRPr/>
            </a:pPr>
            <a:endParaRPr lang="en-US" dirty="0"/>
          </a:p>
          <a:p>
            <a:pPr marL="228600" indent="-228600" defTabSz="457200">
              <a:spcBef>
                <a:spcPts val="0"/>
              </a:spcBef>
              <a:buClrTx/>
              <a:buSzTx/>
              <a:buFontTx/>
              <a:buAutoNum type="arabicParenR"/>
              <a:defRPr/>
            </a:pPr>
            <a:r>
              <a:rPr lang="en-US" dirty="0" smtClean="0"/>
              <a:t>How </a:t>
            </a:r>
            <a:r>
              <a:rPr lang="en-US" dirty="0"/>
              <a:t>did Stalin cause millions of deaths during his time as dictator? </a:t>
            </a:r>
            <a:endParaRPr lang="en-US" dirty="0"/>
          </a:p>
        </p:txBody>
      </p:sp>
    </p:spTree>
    <p:extLst>
      <p:ext uri="{BB962C8B-B14F-4D97-AF65-F5344CB8AC3E}">
        <p14:creationId xmlns:p14="http://schemas.microsoft.com/office/powerpoint/2010/main" val="1031092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sz="quarter" idx="1"/>
          </p:nvPr>
        </p:nvSpPr>
        <p:spPr/>
        <p:txBody>
          <a:bodyPr/>
          <a:lstStyle/>
          <a:p>
            <a:r>
              <a:rPr lang="en-US" dirty="0" smtClean="0">
                <a:hlinkClick r:id="rId2"/>
              </a:rPr>
              <a:t>Stalin Purges</a:t>
            </a:r>
            <a:endParaRPr lang="en-US" dirty="0" smtClean="0"/>
          </a:p>
          <a:p>
            <a:endParaRPr lang="en-US" dirty="0"/>
          </a:p>
          <a:p>
            <a:r>
              <a:rPr lang="en-US" dirty="0" smtClean="0"/>
              <a:t>Second Video (mini-bio on Stalin)</a:t>
            </a:r>
            <a:endParaRPr lang="en-US" dirty="0"/>
          </a:p>
        </p:txBody>
      </p:sp>
    </p:spTree>
    <p:extLst>
      <p:ext uri="{BB962C8B-B14F-4D97-AF65-F5344CB8AC3E}">
        <p14:creationId xmlns:p14="http://schemas.microsoft.com/office/powerpoint/2010/main" val="2403854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lstStyle/>
          <a:p>
            <a:r>
              <a:rPr lang="en-US" dirty="0" smtClean="0"/>
              <a:t>Describe in one sentence who came to power in Russia after Lenin died and how did he rule his country.</a:t>
            </a:r>
            <a:endParaRPr lang="en-US" dirty="0"/>
          </a:p>
        </p:txBody>
      </p:sp>
    </p:spTree>
    <p:extLst>
      <p:ext uri="{BB962C8B-B14F-4D97-AF65-F5344CB8AC3E}">
        <p14:creationId xmlns:p14="http://schemas.microsoft.com/office/powerpoint/2010/main" val="244470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pic>
        <p:nvPicPr>
          <p:cNvPr id="4" name="Content Placeholder 3"/>
          <p:cNvPicPr>
            <a:picLocks noGrp="1" noChangeAspect="1"/>
          </p:cNvPicPr>
          <p:nvPr>
            <p:ph sz="quarter" idx="1"/>
          </p:nvPr>
        </p:nvPicPr>
        <p:blipFill>
          <a:blip r:embed="rId3"/>
          <a:srcRect l="-43000" r="-43000"/>
          <a:stretch>
            <a:fillRect/>
          </a:stretch>
        </p:blipFill>
        <p:spPr/>
      </p:pic>
    </p:spTree>
    <p:extLst>
      <p:ext uri="{BB962C8B-B14F-4D97-AF65-F5344CB8AC3E}">
        <p14:creationId xmlns:p14="http://schemas.microsoft.com/office/powerpoint/2010/main" val="386526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bjective</a:t>
            </a:r>
            <a:endParaRPr lang="en-US" dirty="0"/>
          </a:p>
        </p:txBody>
      </p:sp>
      <p:sp>
        <p:nvSpPr>
          <p:cNvPr id="3" name="Content Placeholder 2"/>
          <p:cNvSpPr>
            <a:spLocks noGrp="1"/>
          </p:cNvSpPr>
          <p:nvPr>
            <p:ph sz="quarter" idx="1"/>
          </p:nvPr>
        </p:nvSpPr>
        <p:spPr/>
        <p:txBody>
          <a:bodyPr/>
          <a:lstStyle/>
          <a:p>
            <a:r>
              <a:rPr lang="en-US" dirty="0" smtClean="0"/>
              <a:t>Students will be able to explain how the Soviet Union was created and how Stalin gained power and maintained power there.</a:t>
            </a:r>
            <a:endParaRPr lang="en-US" dirty="0"/>
          </a:p>
        </p:txBody>
      </p:sp>
    </p:spTree>
    <p:extLst>
      <p:ext uri="{BB962C8B-B14F-4D97-AF65-F5344CB8AC3E}">
        <p14:creationId xmlns:p14="http://schemas.microsoft.com/office/powerpoint/2010/main" val="375314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Russia to the USSR</a:t>
            </a:r>
            <a:endParaRPr lang="en-US" dirty="0"/>
          </a:p>
        </p:txBody>
      </p:sp>
      <p:sp>
        <p:nvSpPr>
          <p:cNvPr id="3" name="Content Placeholder 2"/>
          <p:cNvSpPr>
            <a:spLocks noGrp="1"/>
          </p:cNvSpPr>
          <p:nvPr>
            <p:ph sz="quarter" idx="1"/>
          </p:nvPr>
        </p:nvSpPr>
        <p:spPr/>
        <p:txBody>
          <a:bodyPr>
            <a:normAutofit fontScale="92500"/>
          </a:bodyPr>
          <a:lstStyle/>
          <a:p>
            <a:r>
              <a:rPr lang="en-US" dirty="0" smtClean="0"/>
              <a:t>Beginning </a:t>
            </a:r>
            <a:r>
              <a:rPr lang="en-US" dirty="0"/>
              <a:t>in 1920, a drought in Russia led to </a:t>
            </a:r>
            <a:r>
              <a:rPr lang="en-US" dirty="0" smtClean="0"/>
              <a:t>famine and agricultural collapse, which led to </a:t>
            </a:r>
            <a:r>
              <a:rPr lang="en-US" dirty="0"/>
              <a:t>industrial collapse. Hoarding of food added to the crisis. </a:t>
            </a:r>
            <a:r>
              <a:rPr lang="en-US" dirty="0" smtClean="0"/>
              <a:t>Peasants would chant, “Down with Lenin and horse flesh, bring back the czar and pork”</a:t>
            </a:r>
          </a:p>
          <a:p>
            <a:endParaRPr lang="en-US" dirty="0" smtClean="0"/>
          </a:p>
          <a:p>
            <a:r>
              <a:rPr lang="en-US" dirty="0" smtClean="0"/>
              <a:t>Vladimir Lenin </a:t>
            </a:r>
            <a:r>
              <a:rPr lang="en-US" dirty="0"/>
              <a:t>was forced </a:t>
            </a:r>
            <a:r>
              <a:rPr lang="en-US" dirty="0" smtClean="0"/>
              <a:t>to move away from war communism and </a:t>
            </a:r>
            <a:r>
              <a:rPr lang="en-US" dirty="0"/>
              <a:t>adopt the capitalist New Economic Policy (NEP) to avert a complete economic disaster. Peasants were allowed to sell their crops, and some people were allowed to own their own small businesses.</a:t>
            </a:r>
          </a:p>
        </p:txBody>
      </p:sp>
    </p:spTree>
    <p:extLst>
      <p:ext uri="{BB962C8B-B14F-4D97-AF65-F5344CB8AC3E}">
        <p14:creationId xmlns:p14="http://schemas.microsoft.com/office/powerpoint/2010/main" val="25110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Soviet Union</a:t>
            </a:r>
            <a:endParaRPr lang="en-US" dirty="0"/>
          </a:p>
        </p:txBody>
      </p:sp>
      <p:sp>
        <p:nvSpPr>
          <p:cNvPr id="3" name="Content Placeholder 2"/>
          <p:cNvSpPr>
            <a:spLocks noGrp="1"/>
          </p:cNvSpPr>
          <p:nvPr>
            <p:ph sz="quarter" idx="1"/>
          </p:nvPr>
        </p:nvSpPr>
        <p:spPr/>
        <p:txBody>
          <a:bodyPr/>
          <a:lstStyle/>
          <a:p>
            <a:r>
              <a:rPr lang="en-US" dirty="0"/>
              <a:t>Along with the NEP, the end of the drought brought economic recovery. Harvests improved. In 1922, Lenin renamed Russia the Union of Soviet Socialist Republics (USSR), or Soviet Union</a:t>
            </a:r>
            <a:r>
              <a:rPr lang="en-US" dirty="0" smtClean="0"/>
              <a:t>.</a:t>
            </a:r>
          </a:p>
          <a:p>
            <a:endParaRPr lang="en-US" dirty="0"/>
          </a:p>
          <a:p>
            <a:r>
              <a:rPr lang="en-US" dirty="0" smtClean="0"/>
              <a:t>Lenin died in 1924, and a struggle for power in the Soviet Union began.</a:t>
            </a:r>
            <a:endParaRPr lang="en-US" dirty="0"/>
          </a:p>
        </p:txBody>
      </p:sp>
    </p:spTree>
    <p:extLst>
      <p:ext uri="{BB962C8B-B14F-4D97-AF65-F5344CB8AC3E}">
        <p14:creationId xmlns:p14="http://schemas.microsoft.com/office/powerpoint/2010/main" val="10791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a:t>
            </a:r>
            <a:endParaRPr lang="en-US" dirty="0"/>
          </a:p>
        </p:txBody>
      </p:sp>
      <p:sp>
        <p:nvSpPr>
          <p:cNvPr id="3" name="Content Placeholder 2"/>
          <p:cNvSpPr>
            <a:spLocks noGrp="1"/>
          </p:cNvSpPr>
          <p:nvPr>
            <p:ph sz="quarter" idx="1"/>
          </p:nvPr>
        </p:nvSpPr>
        <p:spPr/>
        <p:txBody>
          <a:bodyPr/>
          <a:lstStyle/>
          <a:p>
            <a:pPr marL="0" indent="0">
              <a:buNone/>
            </a:pPr>
            <a:r>
              <a:rPr lang="en-US" dirty="0" smtClean="0"/>
              <a:t>Worksheet: Lenin’s New Economic Policy</a:t>
            </a:r>
          </a:p>
          <a:p>
            <a:pPr marL="0" indent="0">
              <a:buNone/>
            </a:pPr>
            <a:r>
              <a:rPr lang="en-US" dirty="0" smtClean="0"/>
              <a:t>Write down the economic terms/definition.</a:t>
            </a:r>
          </a:p>
          <a:p>
            <a:pPr marL="0" indent="0">
              <a:buNone/>
            </a:pPr>
            <a:endParaRPr lang="en-US" dirty="0"/>
          </a:p>
          <a:p>
            <a:pPr marL="0" indent="0">
              <a:buNone/>
            </a:pPr>
            <a:r>
              <a:rPr lang="en-US" dirty="0" smtClean="0"/>
              <a:t>Questions</a:t>
            </a:r>
            <a:r>
              <a:rPr lang="en-US" dirty="0"/>
              <a:t>: </a:t>
            </a:r>
          </a:p>
          <a:p>
            <a:pPr marL="0" indent="0">
              <a:buNone/>
            </a:pPr>
            <a:r>
              <a:rPr lang="en-US" dirty="0"/>
              <a:t>1</a:t>
            </a:r>
            <a:r>
              <a:rPr lang="en-US" dirty="0" smtClean="0"/>
              <a:t>) Why </a:t>
            </a:r>
            <a:r>
              <a:rPr lang="en-US" dirty="0"/>
              <a:t>did Lenin implement the New Economic Policy</a:t>
            </a:r>
          </a:p>
          <a:p>
            <a:pPr marL="0" indent="0">
              <a:buNone/>
            </a:pPr>
            <a:r>
              <a:rPr lang="en-US" dirty="0"/>
              <a:t>(NEP)?</a:t>
            </a:r>
          </a:p>
          <a:p>
            <a:pPr marL="0" indent="0">
              <a:buNone/>
            </a:pPr>
            <a:r>
              <a:rPr lang="en-US" dirty="0"/>
              <a:t>2</a:t>
            </a:r>
            <a:r>
              <a:rPr lang="en-US" dirty="0" smtClean="0"/>
              <a:t>) Why </a:t>
            </a:r>
            <a:r>
              <a:rPr lang="en-US" dirty="0"/>
              <a:t>were so many Communist Party members against the NEP? </a:t>
            </a:r>
          </a:p>
          <a:p>
            <a:pPr marL="0" indent="0">
              <a:buNone/>
            </a:pPr>
            <a:endParaRPr lang="en-US" dirty="0"/>
          </a:p>
        </p:txBody>
      </p:sp>
    </p:spTree>
    <p:extLst>
      <p:ext uri="{BB962C8B-B14F-4D97-AF65-F5344CB8AC3E}">
        <p14:creationId xmlns:p14="http://schemas.microsoft.com/office/powerpoint/2010/main" val="280781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Lenin's death in 1924 led to a power struggle between Joseph Stalin and War Commissar Leon Trotsky. Trotsky wanted to end the NEP and focus on industrialization as well as worldwide communist revolution. Stalin used his post as general secretary of the Communist Party to gain complete control of the party, appointing officials who supported him, and removing or killing those who disagreed with him.</a:t>
            </a:r>
          </a:p>
          <a:p>
            <a:endParaRPr lang="en-US" dirty="0" smtClean="0"/>
          </a:p>
          <a:p>
            <a:r>
              <a:rPr lang="en-US" dirty="0" smtClean="0"/>
              <a:t>Stalin </a:t>
            </a:r>
            <a:r>
              <a:rPr lang="en-US" dirty="0"/>
              <a:t>removed from government the Bolsheviks of the revolutionary era and created a rigid dictatorship. He shifted economic policy in 1928, ending the NEP and launching the first of several </a:t>
            </a:r>
            <a:r>
              <a:rPr lang="en-US" b="1" dirty="0"/>
              <a:t>Five-Year Plans to promote industrialization.</a:t>
            </a:r>
          </a:p>
        </p:txBody>
      </p:sp>
    </p:spTree>
    <p:extLst>
      <p:ext uri="{BB962C8B-B14F-4D97-AF65-F5344CB8AC3E}">
        <p14:creationId xmlns:p14="http://schemas.microsoft.com/office/powerpoint/2010/main" val="400516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Stalin’s Programs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Stalin focused on rapid industrialization. With that came horrible living conditions for millions of workers and families.</a:t>
            </a:r>
          </a:p>
          <a:p>
            <a:endParaRPr lang="en-US" dirty="0"/>
          </a:p>
          <a:p>
            <a:r>
              <a:rPr lang="en-US" dirty="0" smtClean="0"/>
              <a:t>He also focused on rapid </a:t>
            </a:r>
            <a:r>
              <a:rPr lang="en-US" b="1" dirty="0" smtClean="0"/>
              <a:t>collectivization</a:t>
            </a:r>
            <a:r>
              <a:rPr lang="en-US" dirty="0" smtClean="0"/>
              <a:t> of agriculture (a system in which private farms were eliminated). Government owned the land and the peasants had to work it.</a:t>
            </a:r>
          </a:p>
          <a:p>
            <a:endParaRPr lang="en-US" dirty="0"/>
          </a:p>
          <a:p>
            <a:r>
              <a:rPr lang="en-US" dirty="0" smtClean="0"/>
              <a:t>Famine occurred in 1932, resulting in around 10 million peasants dying.</a:t>
            </a:r>
            <a:endParaRPr lang="en-US" dirty="0"/>
          </a:p>
        </p:txBody>
      </p:sp>
    </p:spTree>
    <p:extLst>
      <p:ext uri="{BB962C8B-B14F-4D97-AF65-F5344CB8AC3E}">
        <p14:creationId xmlns:p14="http://schemas.microsoft.com/office/powerpoint/2010/main" val="154281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3"/>
          <a:srcRect b="545"/>
          <a:stretch/>
        </p:blipFill>
        <p:spPr>
          <a:xfrm>
            <a:off x="301625" y="228600"/>
            <a:ext cx="8504238" cy="6629400"/>
          </a:xfrm>
        </p:spPr>
      </p:pic>
    </p:spTree>
    <p:extLst>
      <p:ext uri="{BB962C8B-B14F-4D97-AF65-F5344CB8AC3E}">
        <p14:creationId xmlns:p14="http://schemas.microsoft.com/office/powerpoint/2010/main" val="3350374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153</TotalTime>
  <Words>649</Words>
  <Application>Microsoft Macintosh PowerPoint</Application>
  <PresentationFormat>On-screen Show (4:3)</PresentationFormat>
  <Paragraphs>63</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The Rise of Dictatorial Regimes</vt:lpstr>
      <vt:lpstr>Starter</vt:lpstr>
      <vt:lpstr>Objective</vt:lpstr>
      <vt:lpstr>From Russia to the USSR</vt:lpstr>
      <vt:lpstr>The Soviet Union</vt:lpstr>
      <vt:lpstr>Worksheet</vt:lpstr>
      <vt:lpstr>Background</vt:lpstr>
      <vt:lpstr>Costs of Stalin’s Programs</vt:lpstr>
      <vt:lpstr>PowerPoint Presentation</vt:lpstr>
      <vt:lpstr>PowerPoint Presentation</vt:lpstr>
      <vt:lpstr>PowerPoint Presentation</vt:lpstr>
      <vt:lpstr>Purges</vt:lpstr>
      <vt:lpstr>PowerPoint Presentation</vt:lpstr>
      <vt:lpstr>Bio</vt:lpstr>
      <vt:lpstr>Stalin</vt:lpstr>
      <vt:lpstr>Video</vt:lpstr>
      <vt:lpstr>Exit Ticket</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Dictatorial Regimes</dc:title>
  <dc:creator>teacher Brooks</dc:creator>
  <cp:lastModifiedBy>teacher Brooks</cp:lastModifiedBy>
  <cp:revision>31</cp:revision>
  <dcterms:created xsi:type="dcterms:W3CDTF">2015-11-11T17:10:19Z</dcterms:created>
  <dcterms:modified xsi:type="dcterms:W3CDTF">2015-11-11T20:06:33Z</dcterms:modified>
</cp:coreProperties>
</file>