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67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22" autoAdjust="0"/>
  </p:normalViewPr>
  <p:slideViewPr>
    <p:cSldViewPr snapToGrid="0" snapToObjects="1">
      <p:cViewPr varScale="1">
        <p:scale>
          <a:sx n="71" d="100"/>
          <a:sy n="71" d="100"/>
        </p:scale>
        <p:origin x="-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DF97D-924E-BF40-A2B7-348DC95D0546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A7DBA-78E9-D040-9B07-D03BD1B2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9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</a:t>
            </a:r>
            <a:r>
              <a:rPr lang="en-US" baseline="0" dirty="0" smtClean="0"/>
              <a:t> Answer: to conquer the minds and hearts of the people; to to create a new society shaped by the ideas of a single leader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7DBA-78E9-D040-9B07-D03BD1B2D4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2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Hitler and Germany aided the fascist Franco; Stalin sent</a:t>
            </a:r>
            <a:r>
              <a:rPr lang="en-US" baseline="0" dirty="0" smtClean="0"/>
              <a:t> soldiers to Spain fight fascism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7DBA-78E9-D040-9B07-D03BD1B2D4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9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1) How did Franco’s rule of Spain differ from Mussolini’s</a:t>
            </a:r>
            <a:r>
              <a:rPr lang="en-US" baseline="0" dirty="0" smtClean="0"/>
              <a:t> </a:t>
            </a:r>
            <a:r>
              <a:rPr lang="en-US" dirty="0" smtClean="0"/>
              <a:t>rule of Italy? (Franco’s dictatorship was an example of an authoritarian regime rather than</a:t>
            </a:r>
            <a:r>
              <a:rPr lang="en-US" baseline="0" dirty="0" smtClean="0"/>
              <a:t> </a:t>
            </a:r>
            <a:r>
              <a:rPr lang="en-US" dirty="0" smtClean="0"/>
              <a:t>a totalitarian regime).</a:t>
            </a:r>
          </a:p>
          <a:p>
            <a:endParaRPr lang="en-US" dirty="0" smtClean="0"/>
          </a:p>
          <a:p>
            <a:r>
              <a:rPr lang="en-US" dirty="0" smtClean="0"/>
              <a:t>2) What do you think happened after Franco spoke out against Communism in 1943? (Made enemies with Soviet Union)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7DBA-78E9-D040-9B07-D03BD1B2D4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3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did the Spanish Civil War involve combatants(soldier/fighter) from other countries?</a:t>
            </a:r>
            <a:r>
              <a:rPr lang="en-US" baseline="0" dirty="0" smtClean="0"/>
              <a:t> Answer: Hitler and Mussolini sent forces to fight for fascism; Stalin sent forces to to fight against fascism.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7DBA-78E9-D040-9B07-D03BD1B2D4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one word best describes your response to </a:t>
            </a:r>
            <a:r>
              <a:rPr lang="en-US" i="1" dirty="0" smtClean="0"/>
              <a:t>Guernica</a:t>
            </a:r>
            <a:r>
              <a:rPr lang="en-US" i="0" dirty="0" smtClean="0"/>
              <a:t>? Use</a:t>
            </a:r>
            <a:r>
              <a:rPr lang="en-US" i="0" baseline="0" dirty="0" smtClean="0"/>
              <a:t> detailing from the painting to explain how to artists creates this feeling.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Students may say horror and or death. The artist uses exaggerated gestures and a jumble of people and animals caught in the same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7DBA-78E9-D040-9B07-D03BD1B2D4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6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7DBA-78E9-D040-9B07-D03BD1B2D4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72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aseline="0" dirty="0" smtClean="0"/>
              <a:t>Franco; dictatorship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Authoritarian; totalitarian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7DBA-78E9-D040-9B07-D03BD1B2D4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9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0D1-3987-DC45-A0A1-00FBADDA39E2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807DE1-5D66-A548-BCD4-49B1B80C8D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0D1-3987-DC45-A0A1-00FBADDA39E2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7DE1-5D66-A548-BCD4-49B1B80C8D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5807DE1-5D66-A548-BCD4-49B1B80C8D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0D1-3987-DC45-A0A1-00FBADDA39E2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0D1-3987-DC45-A0A1-00FBADDA39E2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5807DE1-5D66-A548-BCD4-49B1B80C8D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0D1-3987-DC45-A0A1-00FBADDA39E2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807DE1-5D66-A548-BCD4-49B1B80C8D8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8ECD0D1-3987-DC45-A0A1-00FBADDA39E2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7DE1-5D66-A548-BCD4-49B1B80C8D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0D1-3987-DC45-A0A1-00FBADDA39E2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5807DE1-5D66-A548-BCD4-49B1B80C8D8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0D1-3987-DC45-A0A1-00FBADDA39E2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5807DE1-5D66-A548-BCD4-49B1B80C8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0D1-3987-DC45-A0A1-00FBADDA39E2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807DE1-5D66-A548-BCD4-49B1B80C8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807DE1-5D66-A548-BCD4-49B1B80C8D8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0D1-3987-DC45-A0A1-00FBADDA39E2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5807DE1-5D66-A548-BCD4-49B1B80C8D8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8ECD0D1-3987-DC45-A0A1-00FBADDA39E2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8ECD0D1-3987-DC45-A0A1-00FBADDA39E2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807DE1-5D66-A548-BCD4-49B1B80C8D8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</a:p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Rise of Dictatorial Regimes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4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9349" b="9349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341144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9646" b="9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708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Guernica</a:t>
            </a:r>
            <a:r>
              <a:rPr lang="en-US" dirty="0" smtClean="0"/>
              <a:t> painting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-9938" b="-9938"/>
          <a:stretch>
            <a:fillRect/>
          </a:stretch>
        </p:blipFill>
        <p:spPr>
          <a:xfrm>
            <a:off x="301752" y="1171179"/>
            <a:ext cx="8503920" cy="5410521"/>
          </a:xfrm>
        </p:spPr>
      </p:pic>
    </p:spTree>
    <p:extLst>
      <p:ext uri="{BB962C8B-B14F-4D97-AF65-F5344CB8AC3E}">
        <p14:creationId xmlns:p14="http://schemas.microsoft.com/office/powerpoint/2010/main" val="395030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5-11-11 at 2.51.28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2447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Picasso’s </a:t>
            </a:r>
            <a:r>
              <a:rPr lang="en-US" i="1" dirty="0" smtClean="0"/>
              <a:t>Guernica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1-11 at 2.3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" y="1527048"/>
            <a:ext cx="8890401" cy="36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8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**In </a:t>
            </a:r>
            <a:r>
              <a:rPr lang="en-US" dirty="0"/>
              <a:t>Spain, </a:t>
            </a:r>
            <a:r>
              <a:rPr lang="en-US" dirty="0" smtClean="0"/>
              <a:t>_____ </a:t>
            </a:r>
            <a:r>
              <a:rPr lang="en-US" dirty="0"/>
              <a:t>led a revolt against the democratic </a:t>
            </a:r>
            <a:r>
              <a:rPr lang="en-US" dirty="0" smtClean="0"/>
              <a:t>government and </a:t>
            </a:r>
            <a:r>
              <a:rPr lang="en-US" dirty="0"/>
              <a:t>created a military </a:t>
            </a:r>
            <a:r>
              <a:rPr lang="en-US" dirty="0" smtClean="0"/>
              <a:t>_____ </a:t>
            </a:r>
            <a:r>
              <a:rPr lang="en-US" dirty="0"/>
              <a:t>that favored large landowners</a:t>
            </a:r>
            <a:r>
              <a:rPr lang="en-US" dirty="0" smtClean="0"/>
              <a:t>, businesspeople</a:t>
            </a:r>
            <a:r>
              <a:rPr lang="en-US" dirty="0"/>
              <a:t>, and the Catholic clergy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**Franco's </a:t>
            </a:r>
            <a:r>
              <a:rPr lang="en-US" dirty="0"/>
              <a:t>regime is an example of </a:t>
            </a:r>
            <a:r>
              <a:rPr lang="en-US" dirty="0" smtClean="0"/>
              <a:t>_____ </a:t>
            </a:r>
            <a:r>
              <a:rPr lang="en-US" dirty="0"/>
              <a:t>rule rather </a:t>
            </a:r>
            <a:r>
              <a:rPr lang="en-US" dirty="0" smtClean="0"/>
              <a:t>than _____ </a:t>
            </a:r>
            <a:r>
              <a:rPr lang="en-US" dirty="0"/>
              <a:t>, because it did not attempt to control the </a:t>
            </a:r>
            <a:r>
              <a:rPr lang="en-US" dirty="0" smtClean="0"/>
              <a:t>everyday lives </a:t>
            </a:r>
            <a:r>
              <a:rPr lang="en-US" dirty="0"/>
              <a:t>of its people.</a:t>
            </a:r>
          </a:p>
        </p:txBody>
      </p:sp>
    </p:spTree>
    <p:extLst>
      <p:ext uri="{BB962C8B-B14F-4D97-AF65-F5344CB8AC3E}">
        <p14:creationId xmlns:p14="http://schemas.microsoft.com/office/powerpoint/2010/main" val="231662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sson 2 Summary screenshot 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913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7761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goal of a totalitarian government? </a:t>
            </a:r>
          </a:p>
          <a:p>
            <a:r>
              <a:rPr lang="en-US" dirty="0" smtClean="0"/>
              <a:t>How does it differ from a democratic government?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2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will be able to</a:t>
            </a:r>
          </a:p>
          <a:p>
            <a:pPr marL="514350" indent="-514350">
              <a:buAutoNum type="arabicParenR"/>
            </a:pPr>
            <a:r>
              <a:rPr lang="en-US" dirty="0" smtClean="0"/>
              <a:t>Differentiate between authoritarian and totalitarian regimes; and</a:t>
            </a:r>
          </a:p>
          <a:p>
            <a:pPr marL="514350" indent="-514350">
              <a:buAutoNum type="arabicParenR"/>
            </a:pPr>
            <a:r>
              <a:rPr lang="en-US" dirty="0" smtClean="0"/>
              <a:t>Identify the regime that came to power in Spain.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6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Authoritarianism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number of governments in Europe did not turn to totalitarianism, but to authoritarianism. </a:t>
            </a:r>
          </a:p>
          <a:p>
            <a:endParaRPr lang="en-US" dirty="0"/>
          </a:p>
          <a:p>
            <a:r>
              <a:rPr lang="en-US" b="1" dirty="0" smtClean="0"/>
              <a:t>Authoritarianism </a:t>
            </a:r>
            <a:r>
              <a:rPr lang="en-US" dirty="0" smtClean="0"/>
              <a:t>still used police and/or the military to maintain control; however, unlike totalitarian, </a:t>
            </a:r>
            <a:r>
              <a:rPr lang="en-US" u="sng" dirty="0" smtClean="0"/>
              <a:t>authoritarian </a:t>
            </a:r>
            <a:r>
              <a:rPr lang="en-US" u="sng" dirty="0" err="1" smtClean="0"/>
              <a:t>gov.</a:t>
            </a:r>
            <a:r>
              <a:rPr lang="en-US" u="sng" dirty="0" smtClean="0"/>
              <a:t> wanted to preserve the existing social order </a:t>
            </a:r>
            <a:r>
              <a:rPr lang="en-US" dirty="0" smtClean="0"/>
              <a:t>and did not take control of land, businesses, or property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9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Most of the new parliamentary systems set up in eastern Europe following World War I failed.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Most </a:t>
            </a:r>
            <a:r>
              <a:rPr lang="en-US" dirty="0"/>
              <a:t>eastern European countries were rural, with large landowners maintaining a grip on power. Many people feared communism and ethnic conflicts.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Authoritarian </a:t>
            </a:r>
            <a:r>
              <a:rPr lang="en-US" dirty="0"/>
              <a:t>systems soon replaced the struggling democracies. </a:t>
            </a:r>
            <a:r>
              <a:rPr lang="en-US" u="sng" dirty="0"/>
              <a:t>These governments worked to preserve the old order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14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1936, </a:t>
            </a:r>
            <a:r>
              <a:rPr lang="en-US" b="1" dirty="0"/>
              <a:t>General Francisco Franco </a:t>
            </a:r>
            <a:r>
              <a:rPr lang="en-US" dirty="0"/>
              <a:t>led Spain's military in a revolt against the country's republican government. The result was a brutal civil war.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Foreign </a:t>
            </a:r>
            <a:r>
              <a:rPr lang="en-US" dirty="0"/>
              <a:t>countries aided both sides. Germany used its revived air force to aid </a:t>
            </a:r>
            <a:r>
              <a:rPr lang="en-US" dirty="0" smtClean="0"/>
              <a:t>Franco by </a:t>
            </a:r>
            <a:r>
              <a:rPr lang="en-US" dirty="0"/>
              <a:t>bombing </a:t>
            </a:r>
            <a:r>
              <a:rPr lang="en-US" dirty="0" smtClean="0"/>
              <a:t>cities. </a:t>
            </a:r>
            <a:r>
              <a:rPr lang="en-US" dirty="0"/>
              <a:t>One example was the city of Guernica, which was completely destroyed.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Franco's </a:t>
            </a:r>
            <a:r>
              <a:rPr lang="en-US" dirty="0"/>
              <a:t>forces prevailed, and Franco established a </a:t>
            </a:r>
            <a:r>
              <a:rPr lang="en-US" dirty="0" smtClean="0"/>
              <a:t>fascist military </a:t>
            </a:r>
            <a:r>
              <a:rPr lang="en-US" dirty="0"/>
              <a:t>dictatorship. </a:t>
            </a:r>
            <a:r>
              <a:rPr lang="en-US" u="sng" dirty="0"/>
              <a:t>His government was considered authoritarian rather than totalitarian because he did not seek to control every aspect of people's lives</a:t>
            </a:r>
            <a:r>
              <a:rPr lang="en-US" dirty="0"/>
              <a:t>, though he did rely on secret police.</a:t>
            </a:r>
          </a:p>
        </p:txBody>
      </p:sp>
    </p:spTree>
    <p:extLst>
      <p:ext uri="{BB962C8B-B14F-4D97-AF65-F5344CB8AC3E}">
        <p14:creationId xmlns:p14="http://schemas.microsoft.com/office/powerpoint/2010/main" val="219961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Franco</a:t>
            </a:r>
            <a:endParaRPr lang="en-US" dirty="0"/>
          </a:p>
        </p:txBody>
      </p:sp>
      <p:pic>
        <p:nvPicPr>
          <p:cNvPr id="6" name="Content Placeholder 5" descr="Screen shot 2015-11-11 at 2.37.41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7" r="-2819"/>
          <a:stretch/>
        </p:blipFill>
        <p:spPr>
          <a:xfrm>
            <a:off x="-296897" y="0"/>
            <a:ext cx="9698620" cy="6857999"/>
          </a:xfrm>
        </p:spPr>
      </p:pic>
    </p:spTree>
    <p:extLst>
      <p:ext uri="{BB962C8B-B14F-4D97-AF65-F5344CB8AC3E}">
        <p14:creationId xmlns:p14="http://schemas.microsoft.com/office/powerpoint/2010/main" val="269297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Guernica</a:t>
            </a:r>
            <a:endParaRPr lang="en-US" dirty="0"/>
          </a:p>
        </p:txBody>
      </p:sp>
      <p:pic>
        <p:nvPicPr>
          <p:cNvPr id="4" name="Content Placeholder 3" descr="Screen shot 2015-11-11 at 2.30.21 PM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52" b="-15152"/>
          <a:stretch>
            <a:fillRect/>
          </a:stretch>
        </p:blipFill>
        <p:spPr>
          <a:xfrm>
            <a:off x="301752" y="1105199"/>
            <a:ext cx="8503920" cy="5525988"/>
          </a:xfrm>
        </p:spPr>
      </p:pic>
    </p:spTree>
    <p:extLst>
      <p:ext uri="{BB962C8B-B14F-4D97-AF65-F5344CB8AC3E}">
        <p14:creationId xmlns:p14="http://schemas.microsoft.com/office/powerpoint/2010/main" val="280241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8936" r="-189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781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58</TotalTime>
  <Words>538</Words>
  <Application>Microsoft Macintosh PowerPoint</Application>
  <PresentationFormat>On-screen Show (4:3)</PresentationFormat>
  <Paragraphs>52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The Rise of Dictatorial Regimes</vt:lpstr>
      <vt:lpstr>Starter</vt:lpstr>
      <vt:lpstr>Objective</vt:lpstr>
      <vt:lpstr>Authoritarianism</vt:lpstr>
      <vt:lpstr>Eastern Europe</vt:lpstr>
      <vt:lpstr>Spanish Civil War</vt:lpstr>
      <vt:lpstr>Franco</vt:lpstr>
      <vt:lpstr>Guernica</vt:lpstr>
      <vt:lpstr>PowerPoint Presentation</vt:lpstr>
      <vt:lpstr>PowerPoint Presentation</vt:lpstr>
      <vt:lpstr>PowerPoint Presentation</vt:lpstr>
      <vt:lpstr>Guernica painting</vt:lpstr>
      <vt:lpstr>PowerPoint Presentation</vt:lpstr>
      <vt:lpstr>Picasso’s Guernica</vt:lpstr>
      <vt:lpstr>Partner Questions</vt:lpstr>
      <vt:lpstr>PowerPoint Presentation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Dictatorial Regimes</dc:title>
  <dc:creator>teacher Brooks</dc:creator>
  <cp:lastModifiedBy>teacher Brooks</cp:lastModifiedBy>
  <cp:revision>32</cp:revision>
  <dcterms:created xsi:type="dcterms:W3CDTF">2015-11-11T20:06:39Z</dcterms:created>
  <dcterms:modified xsi:type="dcterms:W3CDTF">2015-11-18T02:24:57Z</dcterms:modified>
</cp:coreProperties>
</file>