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2"/>
  </p:notesMasterIdLst>
  <p:sldIdLst>
    <p:sldId id="256" r:id="rId2"/>
    <p:sldId id="259" r:id="rId3"/>
    <p:sldId id="258" r:id="rId4"/>
    <p:sldId id="257" r:id="rId5"/>
    <p:sldId id="260" r:id="rId6"/>
    <p:sldId id="261" r:id="rId7"/>
    <p:sldId id="262" r:id="rId8"/>
    <p:sldId id="271" r:id="rId9"/>
    <p:sldId id="276" r:id="rId10"/>
    <p:sldId id="272" r:id="rId11"/>
    <p:sldId id="264" r:id="rId12"/>
    <p:sldId id="265" r:id="rId13"/>
    <p:sldId id="270" r:id="rId14"/>
    <p:sldId id="263" r:id="rId15"/>
    <p:sldId id="266" r:id="rId16"/>
    <p:sldId id="267" r:id="rId17"/>
    <p:sldId id="269" r:id="rId18"/>
    <p:sldId id="268" r:id="rId19"/>
    <p:sldId id="274" r:id="rId20"/>
    <p:sldId id="27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644" autoAdjust="0"/>
  </p:normalViewPr>
  <p:slideViewPr>
    <p:cSldViewPr snapToGrid="0" snapToObjects="1">
      <p:cViewPr varScale="1">
        <p:scale>
          <a:sx n="68" d="100"/>
          <a:sy n="68" d="100"/>
        </p:scale>
        <p:origin x="-568"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notesMaster" Target="notesMasters/notesMaster1.xml"/><Relationship Id="rId23" Type="http://schemas.openxmlformats.org/officeDocument/2006/relationships/printerSettings" Target="printerSettings/printerSettings1.bin"/><Relationship Id="rId24" Type="http://schemas.openxmlformats.org/officeDocument/2006/relationships/presProps" Target="presProps.xml"/><Relationship Id="rId25" Type="http://schemas.openxmlformats.org/officeDocument/2006/relationships/viewProps" Target="viewProps.xml"/><Relationship Id="rId26" Type="http://schemas.openxmlformats.org/officeDocument/2006/relationships/theme" Target="theme/theme1.xml"/><Relationship Id="rId27"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2B1C32-4AD2-774C-8C44-7D46E5817548}" type="datetimeFigureOut">
              <a:rPr lang="en-US" smtClean="0"/>
              <a:t>11/17/15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8CA366A-9F17-8E48-9EDD-06148A8F0368}" type="slidenum">
              <a:rPr lang="en-US" smtClean="0"/>
              <a:t>‹#›</a:t>
            </a:fld>
            <a:endParaRPr lang="en-US"/>
          </a:p>
        </p:txBody>
      </p:sp>
    </p:spTree>
    <p:extLst>
      <p:ext uri="{BB962C8B-B14F-4D97-AF65-F5344CB8AC3E}">
        <p14:creationId xmlns:p14="http://schemas.microsoft.com/office/powerpoint/2010/main" val="212328437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 non-German (Owens) defeats a German.</a:t>
            </a:r>
            <a:endParaRPr lang="en-US" dirty="0"/>
          </a:p>
        </p:txBody>
      </p:sp>
      <p:sp>
        <p:nvSpPr>
          <p:cNvPr id="4" name="Slide Number Placeholder 3"/>
          <p:cNvSpPr>
            <a:spLocks noGrp="1"/>
          </p:cNvSpPr>
          <p:nvPr>
            <p:ph type="sldNum" sz="quarter" idx="10"/>
          </p:nvPr>
        </p:nvSpPr>
        <p:spPr/>
        <p:txBody>
          <a:bodyPr/>
          <a:lstStyle/>
          <a:p>
            <a:fld id="{98CA366A-9F17-8E48-9EDD-06148A8F0368}" type="slidenum">
              <a:rPr lang="en-US" smtClean="0"/>
              <a:t>3</a:t>
            </a:fld>
            <a:endParaRPr lang="en-US"/>
          </a:p>
        </p:txBody>
      </p:sp>
    </p:spTree>
    <p:extLst>
      <p:ext uri="{BB962C8B-B14F-4D97-AF65-F5344CB8AC3E}">
        <p14:creationId xmlns:p14="http://schemas.microsoft.com/office/powerpoint/2010/main" val="405359159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in the Answer Key p. </a:t>
            </a:r>
            <a:endParaRPr lang="en-US" dirty="0"/>
          </a:p>
        </p:txBody>
      </p:sp>
      <p:sp>
        <p:nvSpPr>
          <p:cNvPr id="4" name="Slide Number Placeholder 3"/>
          <p:cNvSpPr>
            <a:spLocks noGrp="1"/>
          </p:cNvSpPr>
          <p:nvPr>
            <p:ph type="sldNum" sz="quarter" idx="10"/>
          </p:nvPr>
        </p:nvSpPr>
        <p:spPr/>
        <p:txBody>
          <a:bodyPr/>
          <a:lstStyle/>
          <a:p>
            <a:fld id="{98CA366A-9F17-8E48-9EDD-06148A8F0368}" type="slidenum">
              <a:rPr lang="en-US" smtClean="0"/>
              <a:t>8</a:t>
            </a:fld>
            <a:endParaRPr lang="en-US"/>
          </a:p>
        </p:txBody>
      </p:sp>
    </p:spTree>
    <p:extLst>
      <p:ext uri="{BB962C8B-B14F-4D97-AF65-F5344CB8AC3E}">
        <p14:creationId xmlns:p14="http://schemas.microsoft.com/office/powerpoint/2010/main" val="252843738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CA366A-9F17-8E48-9EDD-06148A8F0368}" type="slidenum">
              <a:rPr lang="en-US" smtClean="0"/>
              <a:t>9</a:t>
            </a:fld>
            <a:endParaRPr lang="en-US"/>
          </a:p>
        </p:txBody>
      </p:sp>
    </p:spTree>
    <p:extLst>
      <p:ext uri="{BB962C8B-B14F-4D97-AF65-F5344CB8AC3E}">
        <p14:creationId xmlns:p14="http://schemas.microsoft.com/office/powerpoint/2010/main" val="281000045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1. The German government paid idle workers in rapidly inflating currency, which</a:t>
            </a:r>
            <a:r>
              <a:rPr lang="en-US" baseline="0" dirty="0" smtClean="0"/>
              <a:t> </a:t>
            </a:r>
            <a:r>
              <a:rPr lang="en-US" dirty="0" smtClean="0"/>
              <a:t>caused the workers’ real earnings to plummet to nothing. Germany already</a:t>
            </a:r>
            <a:r>
              <a:rPr lang="en-US" baseline="0" dirty="0" smtClean="0"/>
              <a:t> </a:t>
            </a:r>
            <a:r>
              <a:rPr lang="en-US" dirty="0" smtClean="0"/>
              <a:t>was financially ruined by war debt and war reparations; hyperinflation added</a:t>
            </a:r>
            <a:r>
              <a:rPr lang="en-US" baseline="0" dirty="0" smtClean="0"/>
              <a:t> </a:t>
            </a:r>
            <a:r>
              <a:rPr lang="en-US" dirty="0" smtClean="0"/>
              <a:t>yet another economic difficulty to the struggling nation.</a:t>
            </a:r>
          </a:p>
          <a:p>
            <a:r>
              <a:rPr lang="en-US" dirty="0" smtClean="0"/>
              <a:t>2. Hitler appealed to the natural tendency of people to blame others for their</a:t>
            </a:r>
            <a:r>
              <a:rPr lang="en-US" baseline="0" dirty="0" smtClean="0"/>
              <a:t> </a:t>
            </a:r>
            <a:r>
              <a:rPr lang="en-US" dirty="0" smtClean="0"/>
              <a:t>economic troubles. By blaming the Jews, the Germans were able to feel superior,</a:t>
            </a:r>
            <a:r>
              <a:rPr lang="en-US" baseline="0" dirty="0" smtClean="0"/>
              <a:t> </a:t>
            </a:r>
            <a:r>
              <a:rPr lang="en-US" dirty="0" smtClean="0"/>
              <a:t>thus fueling racism and nationalism and allowing the Nazi state to gain</a:t>
            </a:r>
            <a:r>
              <a:rPr lang="en-US" baseline="0" dirty="0" smtClean="0"/>
              <a:t> </a:t>
            </a:r>
            <a:r>
              <a:rPr lang="en-US" dirty="0" smtClean="0"/>
              <a:t>power.</a:t>
            </a:r>
            <a:endParaRPr lang="en-US" dirty="0"/>
          </a:p>
        </p:txBody>
      </p:sp>
      <p:sp>
        <p:nvSpPr>
          <p:cNvPr id="4" name="Slide Number Placeholder 3"/>
          <p:cNvSpPr>
            <a:spLocks noGrp="1"/>
          </p:cNvSpPr>
          <p:nvPr>
            <p:ph type="sldNum" sz="quarter" idx="10"/>
          </p:nvPr>
        </p:nvSpPr>
        <p:spPr/>
        <p:txBody>
          <a:bodyPr/>
          <a:lstStyle/>
          <a:p>
            <a:fld id="{98CA366A-9F17-8E48-9EDD-06148A8F0368}" type="slidenum">
              <a:rPr lang="en-US" smtClean="0"/>
              <a:t>10</a:t>
            </a:fld>
            <a:endParaRPr lang="en-US"/>
          </a:p>
        </p:txBody>
      </p:sp>
    </p:spTree>
    <p:extLst>
      <p:ext uri="{BB962C8B-B14F-4D97-AF65-F5344CB8AC3E}">
        <p14:creationId xmlns:p14="http://schemas.microsoft.com/office/powerpoint/2010/main" val="284395857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 Gave</a:t>
            </a:r>
            <a:r>
              <a:rPr lang="en-US" baseline="0" dirty="0" smtClean="0"/>
              <a:t> the government the power to ignore the Constitution and </a:t>
            </a:r>
            <a:r>
              <a:rPr lang="en-US" baseline="0" dirty="0" err="1" smtClean="0"/>
              <a:t>HItler</a:t>
            </a:r>
            <a:r>
              <a:rPr lang="en-US" baseline="0" dirty="0" smtClean="0"/>
              <a:t> a legal basis for his later actions.</a:t>
            </a:r>
            <a:endParaRPr lang="en-US" dirty="0"/>
          </a:p>
        </p:txBody>
      </p:sp>
      <p:sp>
        <p:nvSpPr>
          <p:cNvPr id="4" name="Slide Number Placeholder 3"/>
          <p:cNvSpPr>
            <a:spLocks noGrp="1"/>
          </p:cNvSpPr>
          <p:nvPr>
            <p:ph type="sldNum" sz="quarter" idx="10"/>
          </p:nvPr>
        </p:nvSpPr>
        <p:spPr/>
        <p:txBody>
          <a:bodyPr/>
          <a:lstStyle/>
          <a:p>
            <a:fld id="{98CA366A-9F17-8E48-9EDD-06148A8F0368}" type="slidenum">
              <a:rPr lang="en-US" smtClean="0"/>
              <a:t>17</a:t>
            </a:fld>
            <a:endParaRPr lang="en-US"/>
          </a:p>
        </p:txBody>
      </p:sp>
    </p:spTree>
    <p:extLst>
      <p:ext uri="{BB962C8B-B14F-4D97-AF65-F5344CB8AC3E}">
        <p14:creationId xmlns:p14="http://schemas.microsoft.com/office/powerpoint/2010/main" val="374106575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Germany needed to unite all Germans under one government – the Reich. This should be accomplished by force – the “sword.”</a:t>
            </a:r>
            <a:endParaRPr lang="en-US" dirty="0"/>
          </a:p>
        </p:txBody>
      </p:sp>
      <p:sp>
        <p:nvSpPr>
          <p:cNvPr id="4" name="Slide Number Placeholder 3"/>
          <p:cNvSpPr>
            <a:spLocks noGrp="1"/>
          </p:cNvSpPr>
          <p:nvPr>
            <p:ph type="sldNum" sz="quarter" idx="10"/>
          </p:nvPr>
        </p:nvSpPr>
        <p:spPr/>
        <p:txBody>
          <a:bodyPr/>
          <a:lstStyle/>
          <a:p>
            <a:fld id="{98CA366A-9F17-8E48-9EDD-06148A8F0368}" type="slidenum">
              <a:rPr lang="en-US" smtClean="0"/>
              <a:t>18</a:t>
            </a:fld>
            <a:endParaRPr lang="en-US"/>
          </a:p>
        </p:txBody>
      </p:sp>
    </p:spTree>
    <p:extLst>
      <p:ext uri="{BB962C8B-B14F-4D97-AF65-F5344CB8AC3E}">
        <p14:creationId xmlns:p14="http://schemas.microsoft.com/office/powerpoint/2010/main" val="333518024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Answer</a:t>
            </a:r>
            <a:r>
              <a:rPr lang="en-US" baseline="0" dirty="0" smtClean="0"/>
              <a:t>: A</a:t>
            </a:r>
            <a:endParaRPr lang="en-US" dirty="0"/>
          </a:p>
        </p:txBody>
      </p:sp>
      <p:sp>
        <p:nvSpPr>
          <p:cNvPr id="4" name="Slide Number Placeholder 3"/>
          <p:cNvSpPr>
            <a:spLocks noGrp="1"/>
          </p:cNvSpPr>
          <p:nvPr>
            <p:ph type="sldNum" sz="quarter" idx="10"/>
          </p:nvPr>
        </p:nvSpPr>
        <p:spPr/>
        <p:txBody>
          <a:bodyPr/>
          <a:lstStyle/>
          <a:p>
            <a:fld id="{98CA366A-9F17-8E48-9EDD-06148A8F0368}" type="slidenum">
              <a:rPr lang="en-US" smtClean="0"/>
              <a:t>19</a:t>
            </a:fld>
            <a:endParaRPr lang="en-US"/>
          </a:p>
        </p:txBody>
      </p:sp>
    </p:spTree>
    <p:extLst>
      <p:ext uri="{BB962C8B-B14F-4D97-AF65-F5344CB8AC3E}">
        <p14:creationId xmlns:p14="http://schemas.microsoft.com/office/powerpoint/2010/main" val="3400274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8CA366A-9F17-8E48-9EDD-06148A8F0368}" type="slidenum">
              <a:rPr lang="en-US" smtClean="0"/>
              <a:t>20</a:t>
            </a:fld>
            <a:endParaRPr lang="en-US"/>
          </a:p>
        </p:txBody>
      </p:sp>
    </p:spTree>
    <p:extLst>
      <p:ext uri="{BB962C8B-B14F-4D97-AF65-F5344CB8AC3E}">
        <p14:creationId xmlns:p14="http://schemas.microsoft.com/office/powerpoint/2010/main" val="19352674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11/17/15</a:t>
            </a:fld>
            <a:endParaRPr lang="en-US"/>
          </a:p>
        </p:txBody>
      </p:sp>
      <p:sp>
        <p:nvSpPr>
          <p:cNvPr id="17" name="Footer Placeholder 16"/>
          <p:cNvSpPr>
            <a:spLocks noGrp="1"/>
          </p:cNvSpPr>
          <p:nvPr>
            <p:ph type="ftr" sz="quarter" idx="11"/>
          </p:nvPr>
        </p:nvSpPr>
        <p:spPr/>
        <p:txBody>
          <a:bodyPr/>
          <a:lstStyle/>
          <a:p>
            <a:endParaRPr kumimoji="0"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11/17/15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2C6B1FF6-39B9-40F5-8B67-33C6354A3D4F}" type="slidenum">
              <a:rPr kumimoji="0" lang="en-US" smtClean="0"/>
              <a:pPr eaLnBrk="1" latinLnBrk="0" hangingPunct="1"/>
              <a:t>‹#›</a:t>
            </a:fld>
            <a:endParaRPr kumimoji="0" lang="en-US" dirty="0"/>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11/17/15</a:t>
            </a:fld>
            <a:endParaRPr lang="en-US"/>
          </a:p>
        </p:txBody>
      </p:sp>
      <p:sp>
        <p:nvSpPr>
          <p:cNvPr id="5" name="Footer Placeholder 4"/>
          <p:cNvSpPr>
            <a:spLocks noGrp="1"/>
          </p:cNvSpPr>
          <p:nvPr>
            <p:ph type="ftr" sz="quarter" idx="11"/>
          </p:nvPr>
        </p:nvSpPr>
        <p:spPr/>
        <p:txBody>
          <a:bodyPr/>
          <a:lstStyle/>
          <a:p>
            <a:endParaRPr kumimoji="0"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11/17/15</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a:xfrm>
            <a:off x="4361688" y="1026372"/>
            <a:ext cx="457200" cy="441325"/>
          </a:xfrm>
        </p:spPr>
        <p:txBody>
          <a:bodyPr/>
          <a:lstStyle/>
          <a:p>
            <a:fld id="{2C6B1FF6-39B9-40F5-8B67-33C6354A3D4F}" type="slidenum">
              <a:rPr kumimoji="0" lang="en-US" smtClean="0"/>
              <a:pPr eaLnBrk="1" latinLnBrk="0" hangingPunct="1"/>
              <a:t>‹#›</a:t>
            </a:fld>
            <a:endParaRPr kumimoji="0" lang="en-US" dirty="0"/>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endParaRPr kumimoji="0" lang="en-US"/>
          </a:p>
        </p:txBody>
      </p:sp>
      <p:sp>
        <p:nvSpPr>
          <p:cNvPr id="4" name="Date Placeholder 3"/>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11/17/15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pPr eaLnBrk="1" latinLnBrk="0" hangingPunct="1"/>
            <a:fld id="{9D21D778-B565-4D7E-94D7-64010A445B68}" type="datetimeFigureOut">
              <a:rPr lang="en-US" smtClean="0"/>
              <a:pPr eaLnBrk="1" latinLnBrk="0" hangingPunct="1"/>
              <a:t>11/17/15</a:t>
            </a:fld>
            <a:endParaRPr lang="en-US"/>
          </a:p>
        </p:txBody>
      </p:sp>
      <p:sp>
        <p:nvSpPr>
          <p:cNvPr id="6" name="Footer Placeholder 5"/>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2C6B1FF6-39B9-40F5-8B67-33C6354A3D4F}" type="slidenum">
              <a:rPr kumimoji="0" lang="en-US" smtClean="0"/>
              <a:pPr eaLnBrk="1" latinLnBrk="0" hangingPunct="1"/>
              <a:t>‹#›</a:t>
            </a:fld>
            <a:endParaRPr kumimoji="0"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11/17/15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kumimoji="0"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pPr algn="ctr" eaLnBrk="1" latinLnBrk="0" hangingPunct="1"/>
            <a:fld id="{2C6B1FF6-39B9-40F5-8B67-33C6354A3D4F}" type="slidenum">
              <a:rPr kumimoji="0" lang="en-US" smtClean="0"/>
              <a:pPr algn="ctr" eaLnBrk="1" latinLnBrk="0" hangingPunct="1"/>
              <a:t>‹#›</a:t>
            </a:fld>
            <a:endParaRPr kumimoji="0" lang="en-US" dirty="0"/>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11/17/15</a:t>
            </a:fld>
            <a:endParaRPr lang="en-US"/>
          </a:p>
        </p:txBody>
      </p:sp>
      <p:sp>
        <p:nvSpPr>
          <p:cNvPr id="4" name="Footer Placeholder 3"/>
          <p:cNvSpPr>
            <a:spLocks noGrp="1"/>
          </p:cNvSpPr>
          <p:nvPr>
            <p:ph type="ftr" sz="quarter" idx="11"/>
          </p:nvPr>
        </p:nvSpPr>
        <p:spPr/>
        <p:txBody>
          <a:bodyPr/>
          <a:lstStyle/>
          <a:p>
            <a:endParaRPr kumimoji="0" lang="en-US" dirty="0"/>
          </a:p>
        </p:txBody>
      </p:sp>
      <p:sp>
        <p:nvSpPr>
          <p:cNvPr id="5" name="Slide Number Placeholder 4"/>
          <p:cNvSpPr>
            <a:spLocks noGrp="1"/>
          </p:cNvSpPr>
          <p:nvPr>
            <p:ph type="sldNum" sz="quarter" idx="12"/>
          </p:nvPr>
        </p:nvSpPr>
        <p:spPr>
          <a:xfrm>
            <a:off x="4343400" y="1036020"/>
            <a:ext cx="457200" cy="441325"/>
          </a:xfrm>
        </p:spPr>
        <p:txBody>
          <a:bodyPr/>
          <a:lstStyle/>
          <a:p>
            <a:fld id="{2C6B1FF6-39B9-40F5-8B67-33C6354A3D4F}" type="slidenum">
              <a:rPr kumimoji="0" lang="en-US" smtClean="0"/>
              <a:pPr eaLnBrk="1" latinLnBrk="0" hangingPunct="1"/>
              <a:t>‹#›</a:t>
            </a:fld>
            <a:endParaRPr kumimoji="0"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11/17/15</a:t>
            </a:fld>
            <a:endParaRPr lang="en-US"/>
          </a:p>
        </p:txBody>
      </p:sp>
      <p:sp>
        <p:nvSpPr>
          <p:cNvPr id="3" name="Footer Placeholder 2"/>
          <p:cNvSpPr>
            <a:spLocks noGrp="1"/>
          </p:cNvSpPr>
          <p:nvPr>
            <p:ph type="ftr" sz="quarter" idx="11"/>
          </p:nvPr>
        </p:nvSpPr>
        <p:spPr/>
        <p:txBody>
          <a:bodyPr/>
          <a:lstStyle/>
          <a:p>
            <a:endParaRPr kumimoji="0"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2C6B1FF6-39B9-40F5-8B67-33C6354A3D4F}" type="slidenum">
              <a:rPr kumimoji="0" lang="en-US" smtClean="0"/>
              <a:pPr eaLnBrk="1" latinLnBrk="0" hangingPunct="1"/>
              <a:t>‹#›</a:t>
            </a:fld>
            <a:endParaRPr kumimoji="0" lang="en-US" dirty="0">
              <a:solidFill>
                <a:srgbClr val="FFFFFF"/>
              </a:solidFil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2C6B1FF6-39B9-40F5-8B67-33C6354A3D4F}" type="slidenum">
              <a:rPr kumimoji="0" lang="en-US" smtClean="0"/>
              <a:pPr eaLnBrk="1" latinLnBrk="0" hangingPunct="1"/>
              <a:t>‹#›</a:t>
            </a:fld>
            <a:endParaRPr kumimoji="0" lang="en-US" dirty="0">
              <a:solidFill>
                <a:schemeClr val="accent3">
                  <a:shade val="75000"/>
                </a:schemeClr>
              </a:solidFill>
            </a:endParaRPr>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pPr eaLnBrk="1" latinLnBrk="0" hangingPunct="1"/>
            <a:fld id="{9D21D778-B565-4D7E-94D7-64010A445B68}" type="datetimeFigureOut">
              <a:rPr lang="en-US" smtClean="0"/>
              <a:pPr eaLnBrk="1" latinLnBrk="0" hangingPunct="1"/>
              <a:t>11/17/15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2C6B1FF6-39B9-40F5-8B67-33C6354A3D4F}" type="slidenum">
              <a:rPr kumimoji="0" lang="en-US" smtClean="0"/>
              <a:pPr eaLnBrk="1" latinLnBrk="0" hangingPunct="1"/>
              <a:t>‹#›</a:t>
            </a:fld>
            <a:endParaRPr kumimoji="0" lang="en-US" dirty="0"/>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Drag picture to placeholder or click icon to add</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pPr eaLnBrk="1" latinLnBrk="0" hangingPunct="1"/>
            <a:fld id="{9D21D778-B565-4D7E-94D7-64010A445B68}" type="datetimeFigureOut">
              <a:rPr lang="en-US" smtClean="0"/>
              <a:pPr eaLnBrk="1" latinLnBrk="0" hangingPunct="1"/>
              <a:t>11/17/15</a:t>
            </a:fld>
            <a:endParaRPr lang="en-US" dirty="0"/>
          </a:p>
        </p:txBody>
      </p:sp>
      <p:sp>
        <p:nvSpPr>
          <p:cNvPr id="6" name="Footer Placeholder 5"/>
          <p:cNvSpPr>
            <a:spLocks noGrp="1"/>
          </p:cNvSpPr>
          <p:nvPr>
            <p:ph type="ftr" sz="quarter" idx="11"/>
          </p:nvPr>
        </p:nvSpPr>
        <p:spPr>
          <a:xfrm>
            <a:off x="301752" y="6410848"/>
            <a:ext cx="3584448" cy="365760"/>
          </a:xfrm>
        </p:spPr>
        <p:txBody>
          <a:bodyPr/>
          <a:lstStyle/>
          <a:p>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pPr algn="r" eaLnBrk="1" latinLnBrk="0" hangingPunct="1"/>
            <a:fld id="{9D21D778-B565-4D7E-94D7-64010A445B68}" type="datetimeFigureOut">
              <a:rPr lang="en-US" smtClean="0"/>
              <a:pPr algn="r" eaLnBrk="1" latinLnBrk="0" hangingPunct="1"/>
              <a:t>11/17/15</a:t>
            </a:fld>
            <a:endParaRPr lang="en-US" sz="1400" dirty="0">
              <a:solidFill>
                <a:srgbClr val="FFFFFF"/>
              </a:solidFill>
            </a:endParaRPr>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pPr algn="l" eaLnBrk="1" latinLnBrk="0" hangingPunct="1"/>
            <a:endParaRPr kumimoji="0" lang="en-US" dirty="0">
              <a:solidFill>
                <a:srgbClr val="FFFFFF"/>
              </a:solidFill>
            </a:endParaRPr>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algn="ctr" eaLnBrk="1" latinLnBrk="0" hangingPunct="1"/>
            <a:fld id="{2C6B1FF6-39B9-40F5-8B67-33C6354A3D4F}" type="slidenum">
              <a:rPr kumimoji="0" lang="en-US" smtClean="0"/>
              <a:pPr algn="ctr" eaLnBrk="1" latinLnBrk="0" hangingPunct="1"/>
              <a:t>‹#›</a:t>
            </a:fld>
            <a:endParaRPr kumimoji="0" lang="en-US" sz="1600" dirty="0">
              <a:solidFill>
                <a:schemeClr val="accent3">
                  <a:shade val="75000"/>
                </a:scheme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hyperlink" Target="file://localhost/Users/teacher/Desktop/World%20History%202015-2016/Chapter%2015%20Interwar%20Years/Lesson%203/Day%201/Worksheet%20-%20Economic%20Conditions%20leading%20to%20Hitler's%20Rise.pdf"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 Id="rId3" Type="http://schemas.openxmlformats.org/officeDocument/2006/relationships/image" Target="../media/image6.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png"/><Relationship Id="rId3" Type="http://schemas.openxmlformats.org/officeDocument/2006/relationships/image" Target="../media/image7.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 Id="rId3" Type="http://schemas.openxmlformats.org/officeDocument/2006/relationships/image" Target="../media/image8.png"/></Relationships>
</file>

<file path=ppt/slides/_rels/slide19.xml.rels><?xml version="1.0" encoding="UTF-8" standalone="yes"?>
<Relationships xmlns="http://schemas.openxmlformats.org/package/2006/relationships"><Relationship Id="rId3" Type="http://schemas.openxmlformats.org/officeDocument/2006/relationships/image" Target="../media/image9.png"/><Relationship Id="rId4" Type="http://schemas.openxmlformats.org/officeDocument/2006/relationships/image" Target="../media/image10.png"/><Relationship Id="rId1" Type="http://schemas.openxmlformats.org/officeDocument/2006/relationships/slideLayout" Target="../slideLayouts/slideLayout4.xml"/><Relationship Id="rId2" Type="http://schemas.openxmlformats.org/officeDocument/2006/relationships/notesSlide" Target="../notesSlides/notesSlide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 Id="rId3" Type="http://schemas.openxmlformats.org/officeDocument/2006/relationships/image" Target="../media/image1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 Id="rId3" Type="http://schemas.openxmlformats.org/officeDocument/2006/relationships/image" Target="../media/image4.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file://localhost/Users/teacher/Desktop/World%20History%202015-2016/Chapter%2015%20Interwar%20Years/Lesson%203/Day%201/Mini%20BIO%20-%20Adolf%20Hitler.mp4" TargetMode="Externa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smtClean="0"/>
              <a:t>Chapter 15</a:t>
            </a:r>
          </a:p>
          <a:p>
            <a:r>
              <a:rPr lang="en-US" dirty="0" smtClean="0"/>
              <a:t>Lesson 3</a:t>
            </a:r>
          </a:p>
          <a:p>
            <a:r>
              <a:rPr lang="en-US" smtClean="0"/>
              <a:t>Day 1</a:t>
            </a:r>
            <a:endParaRPr lang="en-US" dirty="0"/>
          </a:p>
        </p:txBody>
      </p:sp>
      <p:sp>
        <p:nvSpPr>
          <p:cNvPr id="3" name="Title 2"/>
          <p:cNvSpPr>
            <a:spLocks noGrp="1"/>
          </p:cNvSpPr>
          <p:nvPr>
            <p:ph type="ctrTitle"/>
          </p:nvPr>
        </p:nvSpPr>
        <p:spPr/>
        <p:txBody>
          <a:bodyPr/>
          <a:lstStyle/>
          <a:p>
            <a:r>
              <a:rPr lang="en-US" dirty="0" smtClean="0"/>
              <a:t>Hitler and Nazi Germany</a:t>
            </a:r>
            <a:endParaRPr lang="en-US" dirty="0"/>
          </a:p>
        </p:txBody>
      </p:sp>
    </p:spTree>
    <p:extLst>
      <p:ext uri="{BB962C8B-B14F-4D97-AF65-F5344CB8AC3E}">
        <p14:creationId xmlns:p14="http://schemas.microsoft.com/office/powerpoint/2010/main" val="14645364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Worksheet Questions</a:t>
            </a:r>
            <a:endParaRPr lang="en-US" dirty="0"/>
          </a:p>
        </p:txBody>
      </p:sp>
      <p:sp>
        <p:nvSpPr>
          <p:cNvPr id="3" name="Content Placeholder 2"/>
          <p:cNvSpPr>
            <a:spLocks noGrp="1"/>
          </p:cNvSpPr>
          <p:nvPr>
            <p:ph sz="quarter" idx="1"/>
          </p:nvPr>
        </p:nvSpPr>
        <p:spPr/>
        <p:txBody>
          <a:bodyPr>
            <a:normAutofit/>
          </a:bodyPr>
          <a:lstStyle/>
          <a:p>
            <a:r>
              <a:rPr lang="en-US" dirty="0" smtClean="0"/>
              <a:t>1. What </a:t>
            </a:r>
            <a:r>
              <a:rPr lang="en-US" dirty="0"/>
              <a:t>happened to most workers’ real earnings </a:t>
            </a:r>
            <a:r>
              <a:rPr lang="en-US" dirty="0" smtClean="0"/>
              <a:t>after factories </a:t>
            </a:r>
            <a:r>
              <a:rPr lang="en-US" dirty="0"/>
              <a:t>were closed? How did hyperinflation affect </a:t>
            </a:r>
            <a:r>
              <a:rPr lang="en-US" dirty="0" smtClean="0"/>
              <a:t>Germany’s economy </a:t>
            </a:r>
            <a:r>
              <a:rPr lang="en-US" dirty="0"/>
              <a:t>after World War I</a:t>
            </a:r>
            <a:r>
              <a:rPr lang="en-US" dirty="0" smtClean="0"/>
              <a:t>?</a:t>
            </a:r>
          </a:p>
          <a:p>
            <a:pPr marL="0" indent="0">
              <a:buNone/>
            </a:pPr>
            <a:endParaRPr lang="en-US" dirty="0" smtClean="0"/>
          </a:p>
          <a:p>
            <a:r>
              <a:rPr lang="en-US" dirty="0" smtClean="0"/>
              <a:t>2</a:t>
            </a:r>
            <a:r>
              <a:rPr lang="en-US" dirty="0"/>
              <a:t>. </a:t>
            </a:r>
            <a:r>
              <a:rPr lang="en-US" dirty="0" smtClean="0"/>
              <a:t>How </a:t>
            </a:r>
            <a:r>
              <a:rPr lang="en-US" dirty="0"/>
              <a:t>did Hitler use the economic climate to fuel racism</a:t>
            </a:r>
            <a:r>
              <a:rPr lang="en-US" dirty="0" smtClean="0"/>
              <a:t>, nationalism</a:t>
            </a:r>
            <a:r>
              <a:rPr lang="en-US" dirty="0"/>
              <a:t>, and the rise of the Nazi state</a:t>
            </a:r>
            <a:r>
              <a:rPr lang="en-US" dirty="0" smtClean="0"/>
              <a:t>?</a:t>
            </a:r>
          </a:p>
          <a:p>
            <a:endParaRPr lang="en-US" dirty="0"/>
          </a:p>
          <a:p>
            <a:r>
              <a:rPr lang="en-US" dirty="0" smtClean="0">
                <a:hlinkClick r:id="rId3" action="ppaction://hlinkfile"/>
              </a:rPr>
              <a:t>Economic Worksheet</a:t>
            </a:r>
            <a:endParaRPr lang="en-US" dirty="0"/>
          </a:p>
        </p:txBody>
      </p:sp>
    </p:spTree>
    <p:extLst>
      <p:ext uri="{BB962C8B-B14F-4D97-AF65-F5344CB8AC3E}">
        <p14:creationId xmlns:p14="http://schemas.microsoft.com/office/powerpoint/2010/main" val="14790415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5" descr="C:\Users\rakesh.jawale\Desktop\HSGEO15_TC_C07_L1_ls04\Image.png">
            <a:hlinkClick r:id="" action="ppaction://hlinkshowjump?jump=nextslide"/>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35" y="-12864"/>
            <a:ext cx="9165435" cy="687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Text Box 3">
            <a:hlinkClick r:id="" action="ppaction://hlinkshowjump?jump=nextslide"/>
          </p:cNvPr>
          <p:cNvSpPr txBox="1">
            <a:spLocks noChangeArrowheads="1"/>
          </p:cNvSpPr>
          <p:nvPr/>
        </p:nvSpPr>
        <p:spPr bwMode="auto">
          <a:xfrm>
            <a:off x="110032" y="1430"/>
            <a:ext cx="7622143" cy="4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314" tIns="41157" rIns="82314" bIns="41157">
            <a:spAutoFit/>
          </a:bodyPr>
          <a:lstStyle>
            <a:lvl1pPr>
              <a:defRPr sz="2400">
                <a:solidFill>
                  <a:schemeClr val="tx1"/>
                </a:solidFill>
                <a:latin typeface="Myriad Pro" charset="0"/>
                <a:ea typeface="ＭＳ Ｐゴシック" charset="0"/>
                <a:cs typeface="Geneva" charset="0"/>
              </a:defRPr>
            </a:lvl1pPr>
            <a:lvl2pPr marL="742950" indent="-285750">
              <a:defRPr sz="2400">
                <a:solidFill>
                  <a:schemeClr val="tx1"/>
                </a:solidFill>
                <a:latin typeface="Myriad Pro" charset="0"/>
                <a:ea typeface="Geneva" charset="0"/>
                <a:cs typeface="Geneva" charset="0"/>
              </a:defRPr>
            </a:lvl2pPr>
            <a:lvl3pPr marL="1143000" indent="-228600">
              <a:defRPr sz="2400">
                <a:solidFill>
                  <a:schemeClr val="tx1"/>
                </a:solidFill>
                <a:latin typeface="Myriad Pro" charset="0"/>
                <a:ea typeface="Geneva" charset="0"/>
                <a:cs typeface="Geneva" charset="0"/>
              </a:defRPr>
            </a:lvl3pPr>
            <a:lvl4pPr marL="1600200" indent="-228600">
              <a:defRPr sz="2400">
                <a:solidFill>
                  <a:schemeClr val="tx1"/>
                </a:solidFill>
                <a:latin typeface="Myriad Pro" charset="0"/>
                <a:ea typeface="Geneva" charset="0"/>
                <a:cs typeface="Geneva" charset="0"/>
              </a:defRPr>
            </a:lvl4pPr>
            <a:lvl5pPr marL="2057400" indent="-228600">
              <a:defRPr sz="2400">
                <a:solidFill>
                  <a:schemeClr val="tx1"/>
                </a:solidFill>
                <a:latin typeface="Myriad Pro" charset="0"/>
                <a:ea typeface="Geneva" charset="0"/>
                <a:cs typeface="Geneva" charset="0"/>
              </a:defRPr>
            </a:lvl5pPr>
            <a:lvl6pPr marL="2514600" indent="-228600" eaLnBrk="0" fontAlgn="base" hangingPunct="0">
              <a:spcBef>
                <a:spcPct val="0"/>
              </a:spcBef>
              <a:spcAft>
                <a:spcPct val="0"/>
              </a:spcAft>
              <a:buFont typeface="Arial" charset="0"/>
              <a:defRPr sz="2400">
                <a:solidFill>
                  <a:schemeClr val="tx1"/>
                </a:solidFill>
                <a:latin typeface="Myriad Pro" charset="0"/>
                <a:ea typeface="Geneva" charset="0"/>
                <a:cs typeface="Geneva" charset="0"/>
              </a:defRPr>
            </a:lvl6pPr>
            <a:lvl7pPr marL="2971800" indent="-228600" eaLnBrk="0" fontAlgn="base" hangingPunct="0">
              <a:spcBef>
                <a:spcPct val="0"/>
              </a:spcBef>
              <a:spcAft>
                <a:spcPct val="0"/>
              </a:spcAft>
              <a:buFont typeface="Arial" charset="0"/>
              <a:defRPr sz="2400">
                <a:solidFill>
                  <a:schemeClr val="tx1"/>
                </a:solidFill>
                <a:latin typeface="Myriad Pro" charset="0"/>
                <a:ea typeface="Geneva" charset="0"/>
                <a:cs typeface="Geneva" charset="0"/>
              </a:defRPr>
            </a:lvl7pPr>
            <a:lvl8pPr marL="3429000" indent="-228600" eaLnBrk="0" fontAlgn="base" hangingPunct="0">
              <a:spcBef>
                <a:spcPct val="0"/>
              </a:spcBef>
              <a:spcAft>
                <a:spcPct val="0"/>
              </a:spcAft>
              <a:buFont typeface="Arial" charset="0"/>
              <a:defRPr sz="2400">
                <a:solidFill>
                  <a:schemeClr val="tx1"/>
                </a:solidFill>
                <a:latin typeface="Myriad Pro" charset="0"/>
                <a:ea typeface="Geneva" charset="0"/>
                <a:cs typeface="Geneva" charset="0"/>
              </a:defRPr>
            </a:lvl8pPr>
            <a:lvl9pPr marL="3886200" indent="-228600" eaLnBrk="0" fontAlgn="base" hangingPunct="0">
              <a:spcBef>
                <a:spcPct val="0"/>
              </a:spcBef>
              <a:spcAft>
                <a:spcPct val="0"/>
              </a:spcAft>
              <a:buFont typeface="Arial" charset="0"/>
              <a:defRPr sz="2400">
                <a:solidFill>
                  <a:schemeClr val="tx1"/>
                </a:solidFill>
                <a:latin typeface="Myriad Pro" charset="0"/>
                <a:ea typeface="Geneva" charset="0"/>
                <a:cs typeface="Geneva" charset="0"/>
              </a:defRPr>
            </a:lvl9pPr>
          </a:lstStyle>
          <a:p>
            <a:r>
              <a:rPr lang="en-US" b="1">
                <a:solidFill>
                  <a:schemeClr val="bg1"/>
                </a:solidFill>
                <a:latin typeface="Verdana" charset="0"/>
              </a:rPr>
              <a:t>The Rise of Adolf Hitler</a:t>
            </a:r>
          </a:p>
        </p:txBody>
      </p:sp>
      <p:pic>
        <p:nvPicPr>
          <p:cNvPr id="1028" name="Picture 12" descr="left">
            <a:hlinkClick r:id="" action="ppaction://hlinkshowjump?jump=nextslide"/>
          </p:cNvPr>
          <p:cNvPicPr>
            <a:picLocks noChangeAspect="1" noChangeArrowheads="1"/>
          </p:cNvPicPr>
          <p:nvPr/>
        </p:nvPicPr>
        <p:blipFill>
          <a:blip r:embed="rId3">
            <a:lum bright="30000"/>
            <a:extLst>
              <a:ext uri="{28A0092B-C50C-407E-A947-70E740481C1C}">
                <a14:useLocalDpi xmlns:a14="http://schemas.microsoft.com/office/drawing/2010/main" val="0"/>
              </a:ext>
            </a:extLst>
          </a:blip>
          <a:srcRect/>
          <a:stretch>
            <a:fillRect/>
          </a:stretch>
        </p:blipFill>
        <p:spPr bwMode="auto">
          <a:xfrm>
            <a:off x="570161" y="6350583"/>
            <a:ext cx="241496" cy="3273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9" name="Text Box 14">
            <a:hlinkClick r:id="" action="ppaction://hlinkshowjump?jump=nextslide"/>
          </p:cNvPr>
          <p:cNvSpPr txBox="1">
            <a:spLocks noChangeArrowheads="1"/>
          </p:cNvSpPr>
          <p:nvPr/>
        </p:nvSpPr>
        <p:spPr bwMode="auto">
          <a:xfrm>
            <a:off x="1330374" y="1187787"/>
            <a:ext cx="6841924" cy="55307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314" tIns="41157" rIns="82314" bIns="41157">
            <a:spAutoFit/>
          </a:bodyPr>
          <a:lstStyle>
            <a:lvl1pPr marL="457200" indent="-457200">
              <a:defRPr sz="2400">
                <a:solidFill>
                  <a:schemeClr val="tx1"/>
                </a:solidFill>
                <a:latin typeface="Myriad Pro" charset="0"/>
                <a:ea typeface="ＭＳ Ｐゴシック" charset="0"/>
                <a:cs typeface="Geneva" charset="0"/>
              </a:defRPr>
            </a:lvl1pPr>
            <a:lvl2pPr marL="742950" indent="-285750">
              <a:defRPr sz="2400">
                <a:solidFill>
                  <a:schemeClr val="tx1"/>
                </a:solidFill>
                <a:latin typeface="Myriad Pro" charset="0"/>
                <a:ea typeface="Geneva" charset="0"/>
                <a:cs typeface="Geneva" charset="0"/>
              </a:defRPr>
            </a:lvl2pPr>
            <a:lvl3pPr marL="1371600" indent="-457200">
              <a:defRPr sz="2400">
                <a:solidFill>
                  <a:schemeClr val="tx1"/>
                </a:solidFill>
                <a:latin typeface="Myriad Pro" charset="0"/>
                <a:ea typeface="Geneva" charset="0"/>
                <a:cs typeface="Geneva" charset="0"/>
              </a:defRPr>
            </a:lvl3pPr>
            <a:lvl4pPr marL="1600200" indent="-228600">
              <a:defRPr sz="2400">
                <a:solidFill>
                  <a:schemeClr val="tx1"/>
                </a:solidFill>
                <a:latin typeface="Myriad Pro" charset="0"/>
                <a:ea typeface="Geneva" charset="0"/>
                <a:cs typeface="Geneva" charset="0"/>
              </a:defRPr>
            </a:lvl4pPr>
            <a:lvl5pPr marL="2057400" indent="-228600">
              <a:defRPr sz="2400">
                <a:solidFill>
                  <a:schemeClr val="tx1"/>
                </a:solidFill>
                <a:latin typeface="Myriad Pro" charset="0"/>
                <a:ea typeface="Geneva" charset="0"/>
                <a:cs typeface="Geneva" charset="0"/>
              </a:defRPr>
            </a:lvl5pPr>
            <a:lvl6pPr marL="2514600" indent="-228600" eaLnBrk="0" fontAlgn="base" hangingPunct="0">
              <a:spcBef>
                <a:spcPct val="0"/>
              </a:spcBef>
              <a:spcAft>
                <a:spcPct val="0"/>
              </a:spcAft>
              <a:buFont typeface="Arial" charset="0"/>
              <a:defRPr sz="2400">
                <a:solidFill>
                  <a:schemeClr val="tx1"/>
                </a:solidFill>
                <a:latin typeface="Myriad Pro" charset="0"/>
                <a:ea typeface="Geneva" charset="0"/>
                <a:cs typeface="Geneva" charset="0"/>
              </a:defRPr>
            </a:lvl6pPr>
            <a:lvl7pPr marL="2971800" indent="-228600" eaLnBrk="0" fontAlgn="base" hangingPunct="0">
              <a:spcBef>
                <a:spcPct val="0"/>
              </a:spcBef>
              <a:spcAft>
                <a:spcPct val="0"/>
              </a:spcAft>
              <a:buFont typeface="Arial" charset="0"/>
              <a:defRPr sz="2400">
                <a:solidFill>
                  <a:schemeClr val="tx1"/>
                </a:solidFill>
                <a:latin typeface="Myriad Pro" charset="0"/>
                <a:ea typeface="Geneva" charset="0"/>
                <a:cs typeface="Geneva" charset="0"/>
              </a:defRPr>
            </a:lvl7pPr>
            <a:lvl8pPr marL="3429000" indent="-228600" eaLnBrk="0" fontAlgn="base" hangingPunct="0">
              <a:spcBef>
                <a:spcPct val="0"/>
              </a:spcBef>
              <a:spcAft>
                <a:spcPct val="0"/>
              </a:spcAft>
              <a:buFont typeface="Arial" charset="0"/>
              <a:defRPr sz="2400">
                <a:solidFill>
                  <a:schemeClr val="tx1"/>
                </a:solidFill>
                <a:latin typeface="Myriad Pro" charset="0"/>
                <a:ea typeface="Geneva" charset="0"/>
                <a:cs typeface="Geneva" charset="0"/>
              </a:defRPr>
            </a:lvl8pPr>
            <a:lvl9pPr marL="3886200" indent="-228600" eaLnBrk="0" fontAlgn="base" hangingPunct="0">
              <a:spcBef>
                <a:spcPct val="0"/>
              </a:spcBef>
              <a:spcAft>
                <a:spcPct val="0"/>
              </a:spcAft>
              <a:buFont typeface="Arial" charset="0"/>
              <a:defRPr sz="2400">
                <a:solidFill>
                  <a:schemeClr val="tx1"/>
                </a:solidFill>
                <a:latin typeface="Myriad Pro" charset="0"/>
                <a:ea typeface="Geneva" charset="0"/>
                <a:cs typeface="Geneva" charset="0"/>
              </a:defRPr>
            </a:lvl9pPr>
          </a:lstStyle>
          <a:p>
            <a:pPr>
              <a:spcBef>
                <a:spcPts val="1080"/>
              </a:spcBef>
              <a:spcAft>
                <a:spcPts val="540"/>
              </a:spcAft>
            </a:pPr>
            <a:r>
              <a:rPr lang="en-US" sz="2100" dirty="0">
                <a:latin typeface="Verdana" charset="0"/>
                <a:cs typeface="Verdana" charset="0"/>
              </a:rPr>
              <a:t>•   Born in Austria in 1889 </a:t>
            </a:r>
          </a:p>
          <a:p>
            <a:pPr>
              <a:spcBef>
                <a:spcPts val="1080"/>
              </a:spcBef>
              <a:spcAft>
                <a:spcPts val="540"/>
              </a:spcAft>
            </a:pPr>
            <a:r>
              <a:rPr lang="en-US" sz="2100" dirty="0">
                <a:latin typeface="Verdana" charset="0"/>
                <a:cs typeface="Verdana" charset="0"/>
              </a:rPr>
              <a:t>•   In 1919, joined German Workers’ Party, later renamed National Socialist German Workers’ (Nazi) Party </a:t>
            </a:r>
          </a:p>
          <a:p>
            <a:pPr>
              <a:spcBef>
                <a:spcPts val="1080"/>
              </a:spcBef>
              <a:spcAft>
                <a:spcPts val="540"/>
              </a:spcAft>
            </a:pPr>
            <a:r>
              <a:rPr lang="en-US" sz="2100" dirty="0">
                <a:latin typeface="Verdana" charset="0"/>
                <a:cs typeface="Verdana" charset="0"/>
              </a:rPr>
              <a:t>•   </a:t>
            </a:r>
            <a:r>
              <a:rPr lang="en-US" sz="2100" dirty="0" smtClean="0">
                <a:latin typeface="Verdana" charset="0"/>
                <a:cs typeface="Verdana" charset="0"/>
              </a:rPr>
              <a:t>He was an extreme </a:t>
            </a:r>
            <a:r>
              <a:rPr lang="en-US" sz="2100" dirty="0">
                <a:latin typeface="Verdana" charset="0"/>
                <a:cs typeface="Verdana" charset="0"/>
              </a:rPr>
              <a:t>nationalist </a:t>
            </a:r>
          </a:p>
          <a:p>
            <a:pPr>
              <a:spcBef>
                <a:spcPts val="1080"/>
              </a:spcBef>
              <a:spcAft>
                <a:spcPts val="540"/>
              </a:spcAft>
            </a:pPr>
            <a:r>
              <a:rPr lang="en-US" sz="2100" dirty="0">
                <a:latin typeface="Verdana" charset="0"/>
                <a:cs typeface="Verdana" charset="0"/>
              </a:rPr>
              <a:t>•   </a:t>
            </a:r>
            <a:r>
              <a:rPr lang="en-US" sz="2100" dirty="0" smtClean="0">
                <a:latin typeface="Verdana" charset="0"/>
                <a:cs typeface="Verdana" charset="0"/>
              </a:rPr>
              <a:t>He promoted </a:t>
            </a:r>
            <a:r>
              <a:rPr lang="en-US" sz="2100" dirty="0">
                <a:latin typeface="Verdana" charset="0"/>
                <a:cs typeface="Verdana" charset="0"/>
              </a:rPr>
              <a:t>racism and bigotry </a:t>
            </a:r>
          </a:p>
          <a:p>
            <a:pPr lvl="2">
              <a:spcBef>
                <a:spcPts val="1080"/>
              </a:spcBef>
              <a:spcAft>
                <a:spcPts val="540"/>
              </a:spcAft>
            </a:pPr>
            <a:r>
              <a:rPr lang="en-US" sz="2100" dirty="0">
                <a:latin typeface="Verdana" charset="0"/>
                <a:ea typeface="ＭＳ Ｐゴシック" charset="0"/>
                <a:cs typeface="Verdana" charset="0"/>
              </a:rPr>
              <a:t>o   Blamed Jews for Germany's defeat in World War I and its economic troubles </a:t>
            </a:r>
          </a:p>
          <a:p>
            <a:pPr>
              <a:spcBef>
                <a:spcPts val="1080"/>
              </a:spcBef>
              <a:spcAft>
                <a:spcPts val="540"/>
              </a:spcAft>
            </a:pPr>
            <a:r>
              <a:rPr lang="en-US" sz="2100" dirty="0">
                <a:latin typeface="Verdana" charset="0"/>
                <a:cs typeface="Verdana" charset="0"/>
              </a:rPr>
              <a:t>•   In November 1923 staged armed uprising (Beer Hall Putsch) and was sentenced to prison; wrote </a:t>
            </a:r>
            <a:r>
              <a:rPr lang="en-US" sz="2100" b="1" i="1" dirty="0">
                <a:latin typeface="Verdana" charset="0"/>
                <a:cs typeface="Verdana" charset="0"/>
              </a:rPr>
              <a:t>Mein </a:t>
            </a:r>
            <a:r>
              <a:rPr lang="en-US" sz="2100" b="1" i="1" dirty="0" err="1">
                <a:latin typeface="Verdana" charset="0"/>
                <a:cs typeface="Verdana" charset="0"/>
              </a:rPr>
              <a:t>Kampf</a:t>
            </a:r>
            <a:r>
              <a:rPr lang="en-US" sz="2100" b="1" dirty="0">
                <a:latin typeface="Verdana" charset="0"/>
                <a:cs typeface="Verdana" charset="0"/>
              </a:rPr>
              <a:t> </a:t>
            </a:r>
            <a:r>
              <a:rPr lang="en-US" sz="2100" dirty="0" smtClean="0">
                <a:latin typeface="Verdana" charset="0"/>
                <a:cs typeface="Verdana" charset="0"/>
              </a:rPr>
              <a:t>there which outlined his basic philosophy and ideas.</a:t>
            </a:r>
          </a:p>
          <a:p>
            <a:pPr>
              <a:spcBef>
                <a:spcPts val="1080"/>
              </a:spcBef>
              <a:spcAft>
                <a:spcPts val="540"/>
              </a:spcAft>
            </a:pPr>
            <a:endParaRPr lang="en-US" sz="2100" dirty="0">
              <a:latin typeface="Verdana" charset="0"/>
              <a:cs typeface="Verdana" charset="0"/>
            </a:endParaRPr>
          </a:p>
        </p:txBody>
      </p:sp>
    </p:spTree>
    <p:extLst>
      <p:ext uri="{BB962C8B-B14F-4D97-AF65-F5344CB8AC3E}">
        <p14:creationId xmlns:p14="http://schemas.microsoft.com/office/powerpoint/2010/main" val="352353726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5" descr="C:\Users\rakesh.jawale\Desktop\HSGEO15_TC_C07_L1_ls04\Image.png">
            <a:hlinkClick r:id="" action="ppaction://hlinkshowjump?jump=previousslide"/>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435" y="-12864"/>
            <a:ext cx="9165435" cy="6878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 Box 3">
            <a:hlinkClick r:id="" action="ppaction://hlinkshowjump?jump=previousslide"/>
          </p:cNvPr>
          <p:cNvSpPr txBox="1">
            <a:spLocks noChangeArrowheads="1"/>
          </p:cNvSpPr>
          <p:nvPr/>
        </p:nvSpPr>
        <p:spPr bwMode="auto">
          <a:xfrm>
            <a:off x="110032" y="1430"/>
            <a:ext cx="7662154" cy="4524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314" tIns="41157" rIns="82314" bIns="41157">
            <a:spAutoFit/>
          </a:bodyPr>
          <a:lstStyle>
            <a:lvl1pPr>
              <a:defRPr sz="2400">
                <a:solidFill>
                  <a:schemeClr val="tx1"/>
                </a:solidFill>
                <a:latin typeface="Myriad Pro" charset="0"/>
                <a:ea typeface="ＭＳ Ｐゴシック" charset="0"/>
                <a:cs typeface="Geneva" charset="0"/>
              </a:defRPr>
            </a:lvl1pPr>
            <a:lvl2pPr marL="742950" indent="-285750">
              <a:defRPr sz="2400">
                <a:solidFill>
                  <a:schemeClr val="tx1"/>
                </a:solidFill>
                <a:latin typeface="Myriad Pro" charset="0"/>
                <a:ea typeface="Geneva" charset="0"/>
                <a:cs typeface="Geneva" charset="0"/>
              </a:defRPr>
            </a:lvl2pPr>
            <a:lvl3pPr marL="1143000" indent="-228600">
              <a:defRPr sz="2400">
                <a:solidFill>
                  <a:schemeClr val="tx1"/>
                </a:solidFill>
                <a:latin typeface="Myriad Pro" charset="0"/>
                <a:ea typeface="Geneva" charset="0"/>
                <a:cs typeface="Geneva" charset="0"/>
              </a:defRPr>
            </a:lvl3pPr>
            <a:lvl4pPr marL="1600200" indent="-228600">
              <a:defRPr sz="2400">
                <a:solidFill>
                  <a:schemeClr val="tx1"/>
                </a:solidFill>
                <a:latin typeface="Myriad Pro" charset="0"/>
                <a:ea typeface="Geneva" charset="0"/>
                <a:cs typeface="Geneva" charset="0"/>
              </a:defRPr>
            </a:lvl4pPr>
            <a:lvl5pPr marL="2057400" indent="-228600">
              <a:defRPr sz="2400">
                <a:solidFill>
                  <a:schemeClr val="tx1"/>
                </a:solidFill>
                <a:latin typeface="Myriad Pro" charset="0"/>
                <a:ea typeface="Geneva" charset="0"/>
                <a:cs typeface="Geneva" charset="0"/>
              </a:defRPr>
            </a:lvl5pPr>
            <a:lvl6pPr marL="2514600" indent="-228600" eaLnBrk="0" fontAlgn="base" hangingPunct="0">
              <a:spcBef>
                <a:spcPct val="0"/>
              </a:spcBef>
              <a:spcAft>
                <a:spcPct val="0"/>
              </a:spcAft>
              <a:buFont typeface="Arial" charset="0"/>
              <a:defRPr sz="2400">
                <a:solidFill>
                  <a:schemeClr val="tx1"/>
                </a:solidFill>
                <a:latin typeface="Myriad Pro" charset="0"/>
                <a:ea typeface="Geneva" charset="0"/>
                <a:cs typeface="Geneva" charset="0"/>
              </a:defRPr>
            </a:lvl6pPr>
            <a:lvl7pPr marL="2971800" indent="-228600" eaLnBrk="0" fontAlgn="base" hangingPunct="0">
              <a:spcBef>
                <a:spcPct val="0"/>
              </a:spcBef>
              <a:spcAft>
                <a:spcPct val="0"/>
              </a:spcAft>
              <a:buFont typeface="Arial" charset="0"/>
              <a:defRPr sz="2400">
                <a:solidFill>
                  <a:schemeClr val="tx1"/>
                </a:solidFill>
                <a:latin typeface="Myriad Pro" charset="0"/>
                <a:ea typeface="Geneva" charset="0"/>
                <a:cs typeface="Geneva" charset="0"/>
              </a:defRPr>
            </a:lvl7pPr>
            <a:lvl8pPr marL="3429000" indent="-228600" eaLnBrk="0" fontAlgn="base" hangingPunct="0">
              <a:spcBef>
                <a:spcPct val="0"/>
              </a:spcBef>
              <a:spcAft>
                <a:spcPct val="0"/>
              </a:spcAft>
              <a:buFont typeface="Arial" charset="0"/>
              <a:defRPr sz="2400">
                <a:solidFill>
                  <a:schemeClr val="tx1"/>
                </a:solidFill>
                <a:latin typeface="Myriad Pro" charset="0"/>
                <a:ea typeface="Geneva" charset="0"/>
                <a:cs typeface="Geneva" charset="0"/>
              </a:defRPr>
            </a:lvl8pPr>
            <a:lvl9pPr marL="3886200" indent="-228600" eaLnBrk="0" fontAlgn="base" hangingPunct="0">
              <a:spcBef>
                <a:spcPct val="0"/>
              </a:spcBef>
              <a:spcAft>
                <a:spcPct val="0"/>
              </a:spcAft>
              <a:buFont typeface="Arial" charset="0"/>
              <a:defRPr sz="2400">
                <a:solidFill>
                  <a:schemeClr val="tx1"/>
                </a:solidFill>
                <a:latin typeface="Myriad Pro" charset="0"/>
                <a:ea typeface="Geneva" charset="0"/>
                <a:cs typeface="Geneva" charset="0"/>
              </a:defRPr>
            </a:lvl9pPr>
          </a:lstStyle>
          <a:p>
            <a:r>
              <a:rPr lang="en-US" b="1">
                <a:solidFill>
                  <a:schemeClr val="bg1"/>
                </a:solidFill>
                <a:latin typeface="Verdana" charset="0"/>
              </a:rPr>
              <a:t>The Rise of Adolf Hitler</a:t>
            </a:r>
          </a:p>
        </p:txBody>
      </p:sp>
      <p:pic>
        <p:nvPicPr>
          <p:cNvPr id="2052" name="Picture 12" descr="left">
            <a:hlinkClick r:id="" action="ppaction://hlinkshowjump?jump=previousslide"/>
          </p:cNvPr>
          <p:cNvPicPr>
            <a:picLocks noChangeAspect="1" noChangeArrowheads="1"/>
          </p:cNvPicPr>
          <p:nvPr/>
        </p:nvPicPr>
        <p:blipFill>
          <a:blip r:embed="rId3">
            <a:lum bright="30000"/>
            <a:extLst>
              <a:ext uri="{28A0092B-C50C-407E-A947-70E740481C1C}">
                <a14:useLocalDpi xmlns:a14="http://schemas.microsoft.com/office/drawing/2010/main" val="0"/>
              </a:ext>
            </a:extLst>
          </a:blip>
          <a:srcRect/>
          <a:stretch>
            <a:fillRect/>
          </a:stretch>
        </p:blipFill>
        <p:spPr bwMode="auto">
          <a:xfrm>
            <a:off x="251500" y="6353442"/>
            <a:ext cx="238639" cy="323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3" name="Text Box 14">
            <a:hlinkClick r:id="" action="ppaction://hlinkshowjump?jump=previousslide"/>
          </p:cNvPr>
          <p:cNvSpPr txBox="1">
            <a:spLocks noChangeArrowheads="1"/>
          </p:cNvSpPr>
          <p:nvPr/>
        </p:nvSpPr>
        <p:spPr bwMode="auto">
          <a:xfrm>
            <a:off x="1330374" y="1187787"/>
            <a:ext cx="6681879" cy="340710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314" tIns="41157" rIns="82314" bIns="41157">
            <a:spAutoFit/>
          </a:bodyPr>
          <a:lstStyle>
            <a:lvl1pPr marL="457200" indent="-457200">
              <a:defRPr sz="2400">
                <a:solidFill>
                  <a:schemeClr val="tx1"/>
                </a:solidFill>
                <a:latin typeface="Myriad Pro" charset="0"/>
                <a:ea typeface="ＭＳ Ｐゴシック" charset="0"/>
                <a:cs typeface="Geneva" charset="0"/>
              </a:defRPr>
            </a:lvl1pPr>
            <a:lvl2pPr marL="742950" indent="-285750">
              <a:defRPr sz="2400">
                <a:solidFill>
                  <a:schemeClr val="tx1"/>
                </a:solidFill>
                <a:latin typeface="Myriad Pro" charset="0"/>
                <a:ea typeface="Geneva" charset="0"/>
                <a:cs typeface="Geneva" charset="0"/>
              </a:defRPr>
            </a:lvl2pPr>
            <a:lvl3pPr marL="1143000" indent="-228600">
              <a:defRPr sz="2400">
                <a:solidFill>
                  <a:schemeClr val="tx1"/>
                </a:solidFill>
                <a:latin typeface="Myriad Pro" charset="0"/>
                <a:ea typeface="Geneva" charset="0"/>
                <a:cs typeface="Geneva" charset="0"/>
              </a:defRPr>
            </a:lvl3pPr>
            <a:lvl4pPr marL="1600200" indent="-228600">
              <a:defRPr sz="2400">
                <a:solidFill>
                  <a:schemeClr val="tx1"/>
                </a:solidFill>
                <a:latin typeface="Myriad Pro" charset="0"/>
                <a:ea typeface="Geneva" charset="0"/>
                <a:cs typeface="Geneva" charset="0"/>
              </a:defRPr>
            </a:lvl4pPr>
            <a:lvl5pPr marL="2057400" indent="-228600">
              <a:defRPr sz="2400">
                <a:solidFill>
                  <a:schemeClr val="tx1"/>
                </a:solidFill>
                <a:latin typeface="Myriad Pro" charset="0"/>
                <a:ea typeface="Geneva" charset="0"/>
                <a:cs typeface="Geneva" charset="0"/>
              </a:defRPr>
            </a:lvl5pPr>
            <a:lvl6pPr marL="2514600" indent="-228600" eaLnBrk="0" fontAlgn="base" hangingPunct="0">
              <a:spcBef>
                <a:spcPct val="0"/>
              </a:spcBef>
              <a:spcAft>
                <a:spcPct val="0"/>
              </a:spcAft>
              <a:buFont typeface="Arial" charset="0"/>
              <a:defRPr sz="2400">
                <a:solidFill>
                  <a:schemeClr val="tx1"/>
                </a:solidFill>
                <a:latin typeface="Myriad Pro" charset="0"/>
                <a:ea typeface="Geneva" charset="0"/>
                <a:cs typeface="Geneva" charset="0"/>
              </a:defRPr>
            </a:lvl6pPr>
            <a:lvl7pPr marL="2971800" indent="-228600" eaLnBrk="0" fontAlgn="base" hangingPunct="0">
              <a:spcBef>
                <a:spcPct val="0"/>
              </a:spcBef>
              <a:spcAft>
                <a:spcPct val="0"/>
              </a:spcAft>
              <a:buFont typeface="Arial" charset="0"/>
              <a:defRPr sz="2400">
                <a:solidFill>
                  <a:schemeClr val="tx1"/>
                </a:solidFill>
                <a:latin typeface="Myriad Pro" charset="0"/>
                <a:ea typeface="Geneva" charset="0"/>
                <a:cs typeface="Geneva" charset="0"/>
              </a:defRPr>
            </a:lvl7pPr>
            <a:lvl8pPr marL="3429000" indent="-228600" eaLnBrk="0" fontAlgn="base" hangingPunct="0">
              <a:spcBef>
                <a:spcPct val="0"/>
              </a:spcBef>
              <a:spcAft>
                <a:spcPct val="0"/>
              </a:spcAft>
              <a:buFont typeface="Arial" charset="0"/>
              <a:defRPr sz="2400">
                <a:solidFill>
                  <a:schemeClr val="tx1"/>
                </a:solidFill>
                <a:latin typeface="Myriad Pro" charset="0"/>
                <a:ea typeface="Geneva" charset="0"/>
                <a:cs typeface="Geneva" charset="0"/>
              </a:defRPr>
            </a:lvl8pPr>
            <a:lvl9pPr marL="3886200" indent="-228600" eaLnBrk="0" fontAlgn="base" hangingPunct="0">
              <a:spcBef>
                <a:spcPct val="0"/>
              </a:spcBef>
              <a:spcAft>
                <a:spcPct val="0"/>
              </a:spcAft>
              <a:buFont typeface="Arial" charset="0"/>
              <a:defRPr sz="2400">
                <a:solidFill>
                  <a:schemeClr val="tx1"/>
                </a:solidFill>
                <a:latin typeface="Myriad Pro" charset="0"/>
                <a:ea typeface="Geneva" charset="0"/>
                <a:cs typeface="Geneva" charset="0"/>
              </a:defRPr>
            </a:lvl9pPr>
          </a:lstStyle>
          <a:p>
            <a:pPr>
              <a:spcBef>
                <a:spcPts val="1080"/>
              </a:spcBef>
              <a:spcAft>
                <a:spcPts val="540"/>
              </a:spcAft>
            </a:pPr>
            <a:r>
              <a:rPr lang="en-US" sz="2100" dirty="0">
                <a:latin typeface="Verdana" charset="0"/>
                <a:cs typeface="Verdana" charset="0"/>
              </a:rPr>
              <a:t>•   After release from prison, expanded Nazi Party so that it could compete for votes </a:t>
            </a:r>
          </a:p>
          <a:p>
            <a:pPr>
              <a:spcBef>
                <a:spcPts val="1080"/>
              </a:spcBef>
              <a:spcAft>
                <a:spcPts val="540"/>
              </a:spcAft>
            </a:pPr>
            <a:r>
              <a:rPr lang="en-US" sz="2100" dirty="0">
                <a:latin typeface="Verdana" charset="0"/>
                <a:cs typeface="Verdana" charset="0"/>
              </a:rPr>
              <a:t>•   Decline of German government leaders’ popularity in late 1920s and early 1930s </a:t>
            </a:r>
            <a:r>
              <a:rPr lang="en-US" sz="2100" b="1" dirty="0">
                <a:latin typeface="Verdana" charset="0"/>
                <a:cs typeface="Verdana" charset="0"/>
              </a:rPr>
              <a:t>due to economic </a:t>
            </a:r>
            <a:r>
              <a:rPr lang="en-US" sz="2100" b="1" dirty="0" smtClean="0">
                <a:latin typeface="Verdana" charset="0"/>
                <a:cs typeface="Verdana" charset="0"/>
              </a:rPr>
              <a:t>problems (unemployment) </a:t>
            </a:r>
            <a:endParaRPr lang="en-US" sz="2100" b="1" dirty="0">
              <a:latin typeface="Verdana" charset="0"/>
              <a:cs typeface="Verdana" charset="0"/>
            </a:endParaRPr>
          </a:p>
          <a:p>
            <a:pPr>
              <a:spcBef>
                <a:spcPts val="1080"/>
              </a:spcBef>
              <a:spcAft>
                <a:spcPts val="540"/>
              </a:spcAft>
            </a:pPr>
            <a:r>
              <a:rPr lang="en-US" sz="2100" dirty="0">
                <a:latin typeface="Verdana" charset="0"/>
                <a:cs typeface="Verdana" charset="0"/>
              </a:rPr>
              <a:t>•   Popularity of Hitler’s nationalist appeals, leading to Nazis’ becoming largest party in German parliament in 1932 </a:t>
            </a:r>
          </a:p>
        </p:txBody>
      </p:sp>
    </p:spTree>
    <p:extLst>
      <p:ext uri="{BB962C8B-B14F-4D97-AF65-F5344CB8AC3E}">
        <p14:creationId xmlns:p14="http://schemas.microsoft.com/office/powerpoint/2010/main" val="3082894780"/>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Hitler’s Ideas</a:t>
            </a:r>
            <a:endParaRPr lang="en-US" dirty="0"/>
          </a:p>
        </p:txBody>
      </p:sp>
      <p:sp>
        <p:nvSpPr>
          <p:cNvPr id="3" name="Content Placeholder 2"/>
          <p:cNvSpPr>
            <a:spLocks noGrp="1"/>
          </p:cNvSpPr>
          <p:nvPr>
            <p:ph sz="quarter" idx="1"/>
          </p:nvPr>
        </p:nvSpPr>
        <p:spPr/>
        <p:txBody>
          <a:bodyPr/>
          <a:lstStyle/>
          <a:p>
            <a:r>
              <a:rPr lang="en-US" u="sng" dirty="0"/>
              <a:t>Racism, especially anti-Semitism, coupled with extreme nationalism, </a:t>
            </a:r>
            <a:r>
              <a:rPr lang="en-US" u="sng" dirty="0" smtClean="0"/>
              <a:t>supported by </a:t>
            </a:r>
            <a:r>
              <a:rPr lang="en-US" u="sng" dirty="0"/>
              <a:t>anticommunism and Social </a:t>
            </a:r>
            <a:r>
              <a:rPr lang="en-US" u="sng" dirty="0" smtClean="0"/>
              <a:t>Darwinism were at the core of Hitler’s ideas</a:t>
            </a:r>
            <a:r>
              <a:rPr lang="en-US" dirty="0" smtClean="0"/>
              <a:t>.</a:t>
            </a:r>
          </a:p>
          <a:p>
            <a:endParaRPr lang="en-US" dirty="0"/>
          </a:p>
          <a:p>
            <a:r>
              <a:rPr lang="en-US" dirty="0"/>
              <a:t>He </a:t>
            </a:r>
            <a:r>
              <a:rPr lang="en-US" dirty="0" smtClean="0"/>
              <a:t>also believed in the </a:t>
            </a:r>
            <a:r>
              <a:rPr lang="en-US" dirty="0"/>
              <a:t>right of superior nations to overtake lesser ones and the right of </a:t>
            </a:r>
            <a:r>
              <a:rPr lang="en-US" dirty="0" smtClean="0"/>
              <a:t>superior individuals </a:t>
            </a:r>
            <a:r>
              <a:rPr lang="en-US" dirty="0"/>
              <a:t>to gain authoritarian leadership over masses.</a:t>
            </a:r>
          </a:p>
        </p:txBody>
      </p:sp>
    </p:spTree>
    <p:extLst>
      <p:ext uri="{BB962C8B-B14F-4D97-AF65-F5344CB8AC3E}">
        <p14:creationId xmlns:p14="http://schemas.microsoft.com/office/powerpoint/2010/main" val="149023350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Rise of Nazism</a:t>
            </a:r>
            <a:endParaRPr lang="en-US" dirty="0"/>
          </a:p>
        </p:txBody>
      </p:sp>
      <p:sp>
        <p:nvSpPr>
          <p:cNvPr id="3" name="Content Placeholder 2"/>
          <p:cNvSpPr>
            <a:spLocks noGrp="1"/>
          </p:cNvSpPr>
          <p:nvPr>
            <p:ph sz="quarter" idx="1"/>
          </p:nvPr>
        </p:nvSpPr>
        <p:spPr/>
        <p:txBody>
          <a:bodyPr/>
          <a:lstStyle/>
          <a:p>
            <a:r>
              <a:rPr lang="en-US" dirty="0"/>
              <a:t>Realizing that the Nazi Party would have to gain power by legal means, Hitler expanded it into a mass national party, attracting Germans who were disaffected by Germany's economic problems and were attracted by the Nazis' nationalism and militarism</a:t>
            </a:r>
            <a:r>
              <a:rPr lang="en-US" dirty="0" smtClean="0"/>
              <a:t>.</a:t>
            </a:r>
          </a:p>
          <a:p>
            <a:endParaRPr lang="en-US" dirty="0"/>
          </a:p>
          <a:p>
            <a:r>
              <a:rPr lang="en-US" dirty="0" smtClean="0"/>
              <a:t>Hitler then gets appointed chancellor of Germany in 1933</a:t>
            </a:r>
          </a:p>
          <a:p>
            <a:pPr marL="0" indent="0">
              <a:buNone/>
            </a:pPr>
            <a:endParaRPr lang="en-US" dirty="0"/>
          </a:p>
        </p:txBody>
      </p:sp>
    </p:spTree>
    <p:extLst>
      <p:ext uri="{BB962C8B-B14F-4D97-AF65-F5344CB8AC3E}">
        <p14:creationId xmlns:p14="http://schemas.microsoft.com/office/powerpoint/2010/main" val="42833330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Nazis Take Control</a:t>
            </a:r>
            <a:endParaRPr lang="en-US" dirty="0"/>
          </a:p>
        </p:txBody>
      </p:sp>
      <p:sp>
        <p:nvSpPr>
          <p:cNvPr id="3" name="Content Placeholder 2"/>
          <p:cNvSpPr>
            <a:spLocks noGrp="1"/>
          </p:cNvSpPr>
          <p:nvPr>
            <p:ph sz="quarter" idx="1"/>
          </p:nvPr>
        </p:nvSpPr>
        <p:spPr/>
        <p:txBody>
          <a:bodyPr>
            <a:normAutofit/>
          </a:bodyPr>
          <a:lstStyle/>
          <a:p>
            <a:r>
              <a:rPr lang="en-US" dirty="0"/>
              <a:t>After President Hindenburg allowed Hitler to become chancellor, the Nazi-dominated Reichstag </a:t>
            </a:r>
            <a:r>
              <a:rPr lang="en-US" dirty="0" smtClean="0"/>
              <a:t>passed the </a:t>
            </a:r>
            <a:r>
              <a:rPr lang="en-US" b="1" dirty="0" smtClean="0"/>
              <a:t>Enabling Act</a:t>
            </a:r>
            <a:r>
              <a:rPr lang="en-US" dirty="0" smtClean="0"/>
              <a:t>, legally allowing </a:t>
            </a:r>
            <a:r>
              <a:rPr lang="en-US" dirty="0"/>
              <a:t>Hitler the power to ignore the German </a:t>
            </a:r>
            <a:r>
              <a:rPr lang="en-US" dirty="0" smtClean="0"/>
              <a:t>constitution for four years while he passed laws to deal with the country’s problems. </a:t>
            </a:r>
          </a:p>
        </p:txBody>
      </p:sp>
    </p:spTree>
    <p:extLst>
      <p:ext uri="{BB962C8B-B14F-4D97-AF65-F5344CB8AC3E}">
        <p14:creationId xmlns:p14="http://schemas.microsoft.com/office/powerpoint/2010/main" val="205828586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Nazis Take Control</a:t>
            </a:r>
          </a:p>
        </p:txBody>
      </p:sp>
      <p:sp>
        <p:nvSpPr>
          <p:cNvPr id="3" name="Content Placeholder 2"/>
          <p:cNvSpPr>
            <a:spLocks noGrp="1"/>
          </p:cNvSpPr>
          <p:nvPr>
            <p:ph sz="quarter" idx="1"/>
          </p:nvPr>
        </p:nvSpPr>
        <p:spPr/>
        <p:txBody>
          <a:bodyPr/>
          <a:lstStyle/>
          <a:p>
            <a:r>
              <a:rPr lang="en-US" dirty="0" smtClean="0"/>
              <a:t>The Enabling Act made </a:t>
            </a:r>
            <a:r>
              <a:rPr lang="en-US" dirty="0"/>
              <a:t>Hitler a dictator, and the Nazis quickly took control of all German institutions</a:t>
            </a:r>
            <a:r>
              <a:rPr lang="en-US" dirty="0" smtClean="0"/>
              <a:t>. Hitler purged the civil service of democratic elements and of Jews. He also abolished all political parties excepts the Nazi party and set up concentration camps for people who opposed him. </a:t>
            </a:r>
          </a:p>
          <a:p>
            <a:endParaRPr lang="en-US" dirty="0"/>
          </a:p>
          <a:p>
            <a:r>
              <a:rPr lang="en-US" dirty="0" smtClean="0"/>
              <a:t>When </a:t>
            </a:r>
            <a:r>
              <a:rPr lang="en-US" dirty="0"/>
              <a:t>Hindenburg died, Hitler became the sole ruler of Germany—the </a:t>
            </a:r>
            <a:r>
              <a:rPr lang="en-US" b="1" dirty="0"/>
              <a:t>Führer</a:t>
            </a:r>
            <a:r>
              <a:rPr lang="en-US" dirty="0"/>
              <a:t>.</a:t>
            </a:r>
          </a:p>
          <a:p>
            <a:endParaRPr lang="en-US" dirty="0"/>
          </a:p>
        </p:txBody>
      </p:sp>
    </p:spTree>
    <p:extLst>
      <p:ext uri="{BB962C8B-B14F-4D97-AF65-F5344CB8AC3E}">
        <p14:creationId xmlns:p14="http://schemas.microsoft.com/office/powerpoint/2010/main" val="13947720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sz="quarter" idx="1"/>
          </p:nvPr>
        </p:nvSpPr>
        <p:spPr/>
        <p:txBody>
          <a:bodyPr/>
          <a:lstStyle/>
          <a:p>
            <a:r>
              <a:rPr lang="en-US" dirty="0" smtClean="0"/>
              <a:t>How did the Enabling Act contribute to Hitler’s rise to power?</a:t>
            </a:r>
            <a:endParaRPr lang="en-US" dirty="0"/>
          </a:p>
        </p:txBody>
      </p:sp>
    </p:spTree>
    <p:extLst>
      <p:ext uri="{BB962C8B-B14F-4D97-AF65-F5344CB8AC3E}">
        <p14:creationId xmlns:p14="http://schemas.microsoft.com/office/powerpoint/2010/main" val="24272017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Hitler</a:t>
            </a:r>
            <a:endParaRPr lang="en-US" dirty="0"/>
          </a:p>
        </p:txBody>
      </p:sp>
      <p:pic>
        <p:nvPicPr>
          <p:cNvPr id="4" name="Content Placeholder 3" descr="Screen shot 2015-11-11 at 3.57.23 PM.png"/>
          <p:cNvPicPr>
            <a:picLocks noGrp="1" noChangeAspect="1"/>
          </p:cNvPicPr>
          <p:nvPr>
            <p:ph sz="quarter" idx="1"/>
          </p:nvPr>
        </p:nvPicPr>
        <p:blipFill rotWithShape="1">
          <a:blip r:embed="rId3">
            <a:extLst>
              <a:ext uri="{28A0092B-C50C-407E-A947-70E740481C1C}">
                <a14:useLocalDpi xmlns:a14="http://schemas.microsoft.com/office/drawing/2010/main" val="0"/>
              </a:ext>
            </a:extLst>
          </a:blip>
          <a:srcRect l="-11930" t="-355" r="-1"/>
          <a:stretch/>
        </p:blipFill>
        <p:spPr>
          <a:xfrm>
            <a:off x="-1090850" y="1320800"/>
            <a:ext cx="10234849" cy="4778375"/>
          </a:xfrm>
        </p:spPr>
      </p:pic>
    </p:spTree>
    <p:extLst>
      <p:ext uri="{BB962C8B-B14F-4D97-AF65-F5344CB8AC3E}">
        <p14:creationId xmlns:p14="http://schemas.microsoft.com/office/powerpoint/2010/main" val="13145696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Assessment</a:t>
            </a:r>
            <a:endParaRPr lang="en-US" dirty="0"/>
          </a:p>
        </p:txBody>
      </p:sp>
      <p:pic>
        <p:nvPicPr>
          <p:cNvPr id="5" name="Content Placeholder 4" descr="Screen shot 2015-11-11 at 4.15.31 PM.png"/>
          <p:cNvPicPr>
            <a:picLocks noGrp="1" noChangeAspect="1"/>
          </p:cNvPicPr>
          <p:nvPr>
            <p:ph sz="half" idx="1"/>
          </p:nvPr>
        </p:nvPicPr>
        <p:blipFill>
          <a:blip r:embed="rId3">
            <a:extLst>
              <a:ext uri="{28A0092B-C50C-407E-A947-70E740481C1C}">
                <a14:useLocalDpi xmlns:a14="http://schemas.microsoft.com/office/drawing/2010/main" val="0"/>
              </a:ext>
            </a:extLst>
          </a:blip>
          <a:srcRect l="5881" r="5881"/>
          <a:stretch>
            <a:fillRect/>
          </a:stretch>
        </p:blipFill>
        <p:spPr/>
      </p:pic>
      <p:pic>
        <p:nvPicPr>
          <p:cNvPr id="6" name="Content Placeholder 5" descr="Screen shot 2015-11-11 at 4.16.10 PM.png"/>
          <p:cNvPicPr>
            <a:picLocks noGrp="1" noChangeAspect="1"/>
          </p:cNvPicPr>
          <p:nvPr>
            <p:ph sz="half" idx="2"/>
          </p:nvPr>
        </p:nvPicPr>
        <p:blipFill rotWithShape="1">
          <a:blip r:embed="rId4">
            <a:extLst>
              <a:ext uri="{28A0092B-C50C-407E-A947-70E740481C1C}">
                <a14:useLocalDpi xmlns:a14="http://schemas.microsoft.com/office/drawing/2010/main" val="0"/>
              </a:ext>
            </a:extLst>
          </a:blip>
          <a:srcRect t="-4433" b="-1420"/>
          <a:stretch/>
        </p:blipFill>
        <p:spPr>
          <a:xfrm>
            <a:off x="4800600" y="987552"/>
            <a:ext cx="4038600" cy="5616447"/>
          </a:xfrm>
        </p:spPr>
      </p:pic>
    </p:spTree>
    <p:extLst>
      <p:ext uri="{BB962C8B-B14F-4D97-AF65-F5344CB8AC3E}">
        <p14:creationId xmlns:p14="http://schemas.microsoft.com/office/powerpoint/2010/main" val="1773233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Starter</a:t>
            </a:r>
            <a:endParaRPr lang="en-US" dirty="0"/>
          </a:p>
        </p:txBody>
      </p:sp>
      <p:pic>
        <p:nvPicPr>
          <p:cNvPr id="4" name="Content Placeholder 3"/>
          <p:cNvPicPr>
            <a:picLocks noGrp="1" noChangeAspect="1"/>
          </p:cNvPicPr>
          <p:nvPr>
            <p:ph sz="quarter" idx="1"/>
          </p:nvPr>
        </p:nvPicPr>
        <p:blipFill>
          <a:blip r:embed="rId2"/>
          <a:srcRect t="2221" b="2221"/>
          <a:stretch>
            <a:fillRect/>
          </a:stretch>
        </p:blipFill>
        <p:spPr/>
      </p:pic>
    </p:spTree>
    <p:extLst>
      <p:ext uri="{BB962C8B-B14F-4D97-AF65-F5344CB8AC3E}">
        <p14:creationId xmlns:p14="http://schemas.microsoft.com/office/powerpoint/2010/main" val="1689249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Screen shot 2015-11-17 at 8.11.34 PM.png"/>
          <p:cNvPicPr>
            <a:picLocks noGrp="1" noChangeAspect="1"/>
          </p:cNvPicPr>
          <p:nvPr>
            <p:ph sz="quarter" idx="1"/>
          </p:nvPr>
        </p:nvPicPr>
        <p:blipFill rotWithShape="1">
          <a:blip r:embed="rId3">
            <a:extLst>
              <a:ext uri="{28A0092B-C50C-407E-A947-70E740481C1C}">
                <a14:useLocalDpi xmlns:a14="http://schemas.microsoft.com/office/drawing/2010/main" val="0"/>
              </a:ext>
            </a:extLst>
          </a:blip>
          <a:srcRect t="-1" b="1"/>
          <a:stretch/>
        </p:blipFill>
        <p:spPr>
          <a:xfrm>
            <a:off x="0" y="0"/>
            <a:ext cx="9144000" cy="6858000"/>
          </a:xfrm>
        </p:spPr>
      </p:pic>
    </p:spTree>
    <p:extLst>
      <p:ext uri="{BB962C8B-B14F-4D97-AF65-F5344CB8AC3E}">
        <p14:creationId xmlns:p14="http://schemas.microsoft.com/office/powerpoint/2010/main" val="2943432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Starter</a:t>
            </a:r>
            <a:endParaRPr lang="en-US" dirty="0"/>
          </a:p>
        </p:txBody>
      </p:sp>
      <p:pic>
        <p:nvPicPr>
          <p:cNvPr id="4" name="Content Placeholder 3" descr="Screen shot 2015-11-11 at 3.15.48 PM.png"/>
          <p:cNvPicPr>
            <a:picLocks noGrp="1" noChangeAspect="1"/>
          </p:cNvPicPr>
          <p:nvPr>
            <p:ph sz="quarter" idx="1"/>
          </p:nvPr>
        </p:nvPicPr>
        <p:blipFill rotWithShape="1">
          <a:blip r:embed="rId3">
            <a:extLst>
              <a:ext uri="{28A0092B-C50C-407E-A947-70E740481C1C}">
                <a14:useLocalDpi xmlns:a14="http://schemas.microsoft.com/office/drawing/2010/main" val="0"/>
              </a:ext>
            </a:extLst>
          </a:blip>
          <a:srcRect/>
          <a:stretch/>
        </p:blipFill>
        <p:spPr>
          <a:xfrm>
            <a:off x="0" y="1177205"/>
            <a:ext cx="9144000" cy="5680795"/>
          </a:xfrm>
        </p:spPr>
      </p:pic>
    </p:spTree>
    <p:extLst>
      <p:ext uri="{BB962C8B-B14F-4D97-AF65-F5344CB8AC3E}">
        <p14:creationId xmlns:p14="http://schemas.microsoft.com/office/powerpoint/2010/main" val="272100428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sz="quarter" idx="1"/>
          </p:nvPr>
        </p:nvSpPr>
        <p:spPr/>
        <p:txBody>
          <a:bodyPr/>
          <a:lstStyle/>
          <a:p>
            <a:r>
              <a:rPr lang="en-US" dirty="0" smtClean="0"/>
              <a:t>Students will be able to</a:t>
            </a:r>
          </a:p>
          <a:p>
            <a:pPr marL="514350" indent="-514350">
              <a:buAutoNum type="arabicParenR"/>
            </a:pPr>
            <a:r>
              <a:rPr lang="en-US" dirty="0" smtClean="0"/>
              <a:t>Explain how Hitler came to power in Germany; and</a:t>
            </a:r>
          </a:p>
          <a:p>
            <a:pPr marL="514350" indent="-514350">
              <a:buAutoNum type="arabicParenR"/>
            </a:pPr>
            <a:r>
              <a:rPr lang="en-US" dirty="0" smtClean="0"/>
              <a:t>Explain how he was able to carry out his policies.</a:t>
            </a:r>
          </a:p>
          <a:p>
            <a:pPr marL="514350" indent="-514350">
              <a:buAutoNum type="arabicParenR"/>
            </a:pPr>
            <a:endParaRPr lang="en-US" dirty="0"/>
          </a:p>
        </p:txBody>
      </p:sp>
    </p:spTree>
    <p:extLst>
      <p:ext uri="{BB962C8B-B14F-4D97-AF65-F5344CB8AC3E}">
        <p14:creationId xmlns:p14="http://schemas.microsoft.com/office/powerpoint/2010/main" val="25603324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endParaRPr lang="en-US" dirty="0"/>
          </a:p>
        </p:txBody>
      </p:sp>
      <p:sp>
        <p:nvSpPr>
          <p:cNvPr id="3" name="Content Placeholder 2"/>
          <p:cNvSpPr>
            <a:spLocks noGrp="1"/>
          </p:cNvSpPr>
          <p:nvPr>
            <p:ph sz="quarter" idx="1"/>
          </p:nvPr>
        </p:nvSpPr>
        <p:spPr/>
        <p:txBody>
          <a:bodyPr/>
          <a:lstStyle/>
          <a:p>
            <a:r>
              <a:rPr lang="en-US" dirty="0" smtClean="0"/>
              <a:t>What impressions or words come to mind when you hear the name Adolf Hitler?</a:t>
            </a:r>
          </a:p>
        </p:txBody>
      </p:sp>
    </p:spTree>
    <p:extLst>
      <p:ext uri="{BB962C8B-B14F-4D97-AF65-F5344CB8AC3E}">
        <p14:creationId xmlns:p14="http://schemas.microsoft.com/office/powerpoint/2010/main" val="20697148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Mini Bio Hitler</a:t>
            </a:r>
            <a:endParaRPr lang="en-US" dirty="0"/>
          </a:p>
        </p:txBody>
      </p:sp>
      <p:sp>
        <p:nvSpPr>
          <p:cNvPr id="3" name="Content Placeholder 2"/>
          <p:cNvSpPr>
            <a:spLocks noGrp="1"/>
          </p:cNvSpPr>
          <p:nvPr>
            <p:ph sz="quarter" idx="1"/>
          </p:nvPr>
        </p:nvSpPr>
        <p:spPr/>
        <p:txBody>
          <a:bodyPr/>
          <a:lstStyle/>
          <a:p>
            <a:r>
              <a:rPr lang="en-US" dirty="0" smtClean="0">
                <a:hlinkClick r:id="rId2" action="ppaction://hlinkfile"/>
              </a:rPr>
              <a:t>Mini BIO Hitler</a:t>
            </a:r>
            <a:endParaRPr lang="en-US" dirty="0"/>
          </a:p>
        </p:txBody>
      </p:sp>
    </p:spTree>
    <p:extLst>
      <p:ext uri="{BB962C8B-B14F-4D97-AF65-F5344CB8AC3E}">
        <p14:creationId xmlns:p14="http://schemas.microsoft.com/office/powerpoint/2010/main" val="15012898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Vocab</a:t>
            </a:r>
            <a:endParaRPr lang="en-US" dirty="0"/>
          </a:p>
        </p:txBody>
      </p:sp>
      <p:sp>
        <p:nvSpPr>
          <p:cNvPr id="3" name="Content Placeholder 2"/>
          <p:cNvSpPr>
            <a:spLocks noGrp="1"/>
          </p:cNvSpPr>
          <p:nvPr>
            <p:ph sz="quarter" idx="1"/>
          </p:nvPr>
        </p:nvSpPr>
        <p:spPr/>
        <p:txBody>
          <a:bodyPr/>
          <a:lstStyle/>
          <a:p>
            <a:r>
              <a:rPr lang="en-US" b="1" dirty="0" smtClean="0"/>
              <a:t>Nazi</a:t>
            </a:r>
            <a:r>
              <a:rPr lang="en-US" dirty="0" smtClean="0"/>
              <a:t>: shortened form of the National Socialist German Workers’ Party; a member of such party</a:t>
            </a:r>
          </a:p>
          <a:p>
            <a:r>
              <a:rPr lang="en-US" b="1" dirty="0" smtClean="0"/>
              <a:t>Concentration Camp</a:t>
            </a:r>
            <a:r>
              <a:rPr lang="en-US" dirty="0" smtClean="0"/>
              <a:t>: a camp where prisoners of war, political prisoners, or members of minority groups are confined, typically under harsh conditions</a:t>
            </a:r>
          </a:p>
        </p:txBody>
      </p:sp>
    </p:spTree>
    <p:extLst>
      <p:ext uri="{BB962C8B-B14F-4D97-AF65-F5344CB8AC3E}">
        <p14:creationId xmlns:p14="http://schemas.microsoft.com/office/powerpoint/2010/main" val="1120780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Questions </a:t>
            </a:r>
            <a:r>
              <a:rPr lang="en-US" dirty="0" smtClean="0"/>
              <a:t>(305-306)</a:t>
            </a:r>
            <a:endParaRPr lang="en-US" dirty="0"/>
          </a:p>
        </p:txBody>
      </p:sp>
      <p:sp>
        <p:nvSpPr>
          <p:cNvPr id="3" name="Content Placeholder 2"/>
          <p:cNvSpPr>
            <a:spLocks noGrp="1"/>
          </p:cNvSpPr>
          <p:nvPr>
            <p:ph sz="quarter" idx="1"/>
          </p:nvPr>
        </p:nvSpPr>
        <p:spPr/>
        <p:txBody>
          <a:bodyPr>
            <a:normAutofit fontScale="92500" lnSpcReduction="10000"/>
          </a:bodyPr>
          <a:lstStyle/>
          <a:p>
            <a:pPr marL="0" indent="0">
              <a:buNone/>
            </a:pPr>
            <a:r>
              <a:rPr lang="en-US" dirty="0" smtClean="0"/>
              <a:t>1</a:t>
            </a:r>
            <a:r>
              <a:rPr lang="en-US" dirty="0"/>
              <a:t>. What was at the core of Hitler’s ideas?</a:t>
            </a:r>
          </a:p>
          <a:p>
            <a:pPr marL="0" indent="0">
              <a:buNone/>
            </a:pPr>
            <a:endParaRPr lang="en-US" dirty="0"/>
          </a:p>
          <a:p>
            <a:pPr marL="0" indent="0">
              <a:buNone/>
            </a:pPr>
            <a:r>
              <a:rPr lang="en-US" dirty="0" smtClean="0"/>
              <a:t>2</a:t>
            </a:r>
            <a:r>
              <a:rPr lang="en-US" dirty="0"/>
              <a:t>. What theory did Hitler emphasize in Mein </a:t>
            </a:r>
            <a:r>
              <a:rPr lang="en-US" dirty="0" err="1"/>
              <a:t>Kampf</a:t>
            </a:r>
            <a:r>
              <a:rPr lang="en-US" dirty="0" smtClean="0"/>
              <a:t>?</a:t>
            </a:r>
          </a:p>
          <a:p>
            <a:pPr marL="0" indent="0">
              <a:buNone/>
            </a:pPr>
            <a:endParaRPr lang="en-US" dirty="0"/>
          </a:p>
          <a:p>
            <a:pPr marL="0" indent="0">
              <a:buNone/>
            </a:pPr>
            <a:r>
              <a:rPr lang="en-US" dirty="0" smtClean="0"/>
              <a:t>3</a:t>
            </a:r>
            <a:r>
              <a:rPr lang="en-US" dirty="0"/>
              <a:t>. How did the economic climate in Germany help the Nazis rise to power? When </a:t>
            </a:r>
            <a:r>
              <a:rPr lang="en-US" dirty="0" smtClean="0"/>
              <a:t>did this </a:t>
            </a:r>
            <a:r>
              <a:rPr lang="en-US" dirty="0"/>
              <a:t>occur</a:t>
            </a:r>
            <a:r>
              <a:rPr lang="en-US" dirty="0" smtClean="0"/>
              <a:t>?</a:t>
            </a:r>
          </a:p>
          <a:p>
            <a:pPr marL="0" indent="0">
              <a:buNone/>
            </a:pPr>
            <a:endParaRPr lang="en-US" dirty="0"/>
          </a:p>
          <a:p>
            <a:pPr marL="0" indent="0">
              <a:buNone/>
            </a:pPr>
            <a:r>
              <a:rPr lang="en-US" dirty="0" smtClean="0"/>
              <a:t>4</a:t>
            </a:r>
            <a:r>
              <a:rPr lang="en-US" dirty="0"/>
              <a:t>. What year was the Enabling Act passed? How did it give Hitler control of Germany</a:t>
            </a:r>
            <a:r>
              <a:rPr lang="en-US" dirty="0" smtClean="0"/>
              <a:t>?</a:t>
            </a:r>
          </a:p>
          <a:p>
            <a:pPr marL="0" indent="0">
              <a:buNone/>
            </a:pPr>
            <a:endParaRPr lang="en-US" dirty="0"/>
          </a:p>
          <a:p>
            <a:pPr marL="0" indent="0">
              <a:buNone/>
            </a:pPr>
            <a:r>
              <a:rPr lang="en-US" dirty="0" smtClean="0"/>
              <a:t>5</a:t>
            </a:r>
            <a:r>
              <a:rPr lang="en-US" dirty="0"/>
              <a:t>. What did the Nazis do with their new power?</a:t>
            </a:r>
          </a:p>
        </p:txBody>
      </p:sp>
    </p:spTree>
    <p:extLst>
      <p:ext uri="{BB962C8B-B14F-4D97-AF65-F5344CB8AC3E}">
        <p14:creationId xmlns:p14="http://schemas.microsoft.com/office/powerpoint/2010/main" val="36723315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Answers</a:t>
            </a:r>
            <a:endParaRPr lang="en-US" dirty="0"/>
          </a:p>
        </p:txBody>
      </p:sp>
      <p:sp>
        <p:nvSpPr>
          <p:cNvPr id="3" name="Content Placeholder 2"/>
          <p:cNvSpPr>
            <a:spLocks noGrp="1"/>
          </p:cNvSpPr>
          <p:nvPr>
            <p:ph sz="quarter" idx="1"/>
          </p:nvPr>
        </p:nvSpPr>
        <p:spPr>
          <a:xfrm>
            <a:off x="301751" y="1527048"/>
            <a:ext cx="8699847" cy="4572000"/>
          </a:xfrm>
        </p:spPr>
        <p:txBody>
          <a:bodyPr>
            <a:noAutofit/>
          </a:bodyPr>
          <a:lstStyle/>
          <a:p>
            <a:pPr marL="514350" indent="-514350">
              <a:buAutoNum type="arabicPeriod"/>
            </a:pPr>
            <a:r>
              <a:rPr lang="en-US" sz="2150" dirty="0" smtClean="0"/>
              <a:t>Racism</a:t>
            </a:r>
            <a:r>
              <a:rPr lang="en-US" sz="2150" dirty="0"/>
              <a:t>, especially anti-Semitism, coupled with extreme nationalism, </a:t>
            </a:r>
            <a:r>
              <a:rPr lang="en-US" sz="2150" dirty="0" smtClean="0"/>
              <a:t>supported by </a:t>
            </a:r>
            <a:r>
              <a:rPr lang="en-US" sz="2150" dirty="0"/>
              <a:t>anticommunism and Social </a:t>
            </a:r>
            <a:r>
              <a:rPr lang="en-US" sz="2150" dirty="0" smtClean="0"/>
              <a:t>Darwinism.</a:t>
            </a:r>
          </a:p>
          <a:p>
            <a:pPr marL="514350" indent="-514350">
              <a:buAutoNum type="arabicPeriod"/>
            </a:pPr>
            <a:r>
              <a:rPr lang="en-US" sz="2150" dirty="0" smtClean="0"/>
              <a:t>The </a:t>
            </a:r>
            <a:r>
              <a:rPr lang="en-US" sz="2150" dirty="0"/>
              <a:t>right of superior nations to overtake lesser ones and the right of </a:t>
            </a:r>
            <a:r>
              <a:rPr lang="en-US" sz="2150" dirty="0" smtClean="0"/>
              <a:t>superior individuals </a:t>
            </a:r>
            <a:r>
              <a:rPr lang="en-US" sz="2150" dirty="0"/>
              <a:t>to gain authoritarian leadership over </a:t>
            </a:r>
            <a:r>
              <a:rPr lang="en-US" sz="2150" dirty="0" smtClean="0"/>
              <a:t>masses.</a:t>
            </a:r>
          </a:p>
          <a:p>
            <a:pPr marL="514350" indent="-514350">
              <a:buAutoNum type="arabicPeriod"/>
            </a:pPr>
            <a:r>
              <a:rPr lang="en-US" sz="2150" dirty="0" smtClean="0"/>
              <a:t>Unemployment </a:t>
            </a:r>
            <a:r>
              <a:rPr lang="en-US" sz="2150" dirty="0"/>
              <a:t>had increased dramatically between 1931 and 1932, </a:t>
            </a:r>
            <a:r>
              <a:rPr lang="en-US" sz="2150" dirty="0" smtClean="0"/>
              <a:t>increasing German </a:t>
            </a:r>
            <a:r>
              <a:rPr lang="en-US" sz="2150" dirty="0"/>
              <a:t>dissatisfaction with the Weimar Republic. This occurred </a:t>
            </a:r>
            <a:r>
              <a:rPr lang="en-US" sz="2150" dirty="0" smtClean="0"/>
              <a:t>in 1933.</a:t>
            </a:r>
          </a:p>
          <a:p>
            <a:pPr marL="514350" indent="-514350">
              <a:buAutoNum type="arabicPeriod"/>
            </a:pPr>
            <a:r>
              <a:rPr lang="en-US" sz="2150" dirty="0" smtClean="0"/>
              <a:t>1933</a:t>
            </a:r>
            <a:r>
              <a:rPr lang="en-US" sz="2150" dirty="0"/>
              <a:t>; It suspended the constitution so that Hitler no longer needed </a:t>
            </a:r>
            <a:r>
              <a:rPr lang="en-US" sz="2150" dirty="0" smtClean="0"/>
              <a:t>the Reichstag </a:t>
            </a:r>
            <a:r>
              <a:rPr lang="en-US" sz="2150" dirty="0"/>
              <a:t>or the president to approve his </a:t>
            </a:r>
            <a:r>
              <a:rPr lang="en-US" sz="2150" dirty="0" smtClean="0"/>
              <a:t>actions.</a:t>
            </a:r>
          </a:p>
          <a:p>
            <a:pPr marL="514350" indent="-514350">
              <a:buAutoNum type="arabicPeriod"/>
            </a:pPr>
            <a:r>
              <a:rPr lang="en-US" sz="2150" dirty="0" smtClean="0"/>
              <a:t>Political </a:t>
            </a:r>
            <a:r>
              <a:rPr lang="en-US" sz="2150" dirty="0"/>
              <a:t>parties other than the Nazi Party were abolished, and all Jews </a:t>
            </a:r>
            <a:r>
              <a:rPr lang="en-US" sz="2150" dirty="0" smtClean="0"/>
              <a:t>were removed </a:t>
            </a:r>
            <a:r>
              <a:rPr lang="en-US" sz="2150" dirty="0"/>
              <a:t>from civil service. The Nazis set up concentration camps for people </a:t>
            </a:r>
            <a:r>
              <a:rPr lang="en-US" sz="2150" dirty="0" smtClean="0"/>
              <a:t>who opposed </a:t>
            </a:r>
            <a:r>
              <a:rPr lang="en-US" sz="2150" dirty="0"/>
              <a:t>them. </a:t>
            </a:r>
          </a:p>
        </p:txBody>
      </p:sp>
    </p:spTree>
    <p:extLst>
      <p:ext uri="{BB962C8B-B14F-4D97-AF65-F5344CB8AC3E}">
        <p14:creationId xmlns:p14="http://schemas.microsoft.com/office/powerpoint/2010/main" val="142819667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华文新魏"/>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Civic.thmx</Template>
  <TotalTime>79</TotalTime>
  <Words>919</Words>
  <Application>Microsoft Macintosh PowerPoint</Application>
  <PresentationFormat>On-screen Show (4:3)</PresentationFormat>
  <Paragraphs>83</Paragraphs>
  <Slides>20</Slides>
  <Notes>8</Notes>
  <HiddenSlides>0</HiddenSlides>
  <MMClips>0</MMClips>
  <ScaleCrop>false</ScaleCrop>
  <HeadingPairs>
    <vt:vector size="4" baseType="variant">
      <vt:variant>
        <vt:lpstr>Theme</vt:lpstr>
      </vt:variant>
      <vt:variant>
        <vt:i4>1</vt:i4>
      </vt:variant>
      <vt:variant>
        <vt:lpstr>Slide Titles</vt:lpstr>
      </vt:variant>
      <vt:variant>
        <vt:i4>20</vt:i4>
      </vt:variant>
    </vt:vector>
  </HeadingPairs>
  <TitlesOfParts>
    <vt:vector size="21" baseType="lpstr">
      <vt:lpstr>Civic</vt:lpstr>
      <vt:lpstr>Hitler and Nazi Germany</vt:lpstr>
      <vt:lpstr>Starter</vt:lpstr>
      <vt:lpstr>Starter</vt:lpstr>
      <vt:lpstr>Objective</vt:lpstr>
      <vt:lpstr>Question</vt:lpstr>
      <vt:lpstr>Mini Bio Hitler</vt:lpstr>
      <vt:lpstr>Vocab</vt:lpstr>
      <vt:lpstr>Group Questions (305-306)</vt:lpstr>
      <vt:lpstr>Answers</vt:lpstr>
      <vt:lpstr>Group Worksheet Questions</vt:lpstr>
      <vt:lpstr>PowerPoint Presentation</vt:lpstr>
      <vt:lpstr>PowerPoint Presentation</vt:lpstr>
      <vt:lpstr>Hitler’s Ideas</vt:lpstr>
      <vt:lpstr>Rise of Nazism</vt:lpstr>
      <vt:lpstr>The Nazis Take Control</vt:lpstr>
      <vt:lpstr>The Nazis Take Control</vt:lpstr>
      <vt:lpstr>Question</vt:lpstr>
      <vt:lpstr>Hitler</vt:lpstr>
      <vt:lpstr>Quick Assessment</vt:lpstr>
      <vt:lpstr>PowerPoint Presentation</vt:lpstr>
    </vt:vector>
  </TitlesOfParts>
  <Company>Germantown High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Hitler and Nazi Germany</dc:title>
  <dc:creator>teacher Brooks</dc:creator>
  <cp:lastModifiedBy>teacher Brooks</cp:lastModifiedBy>
  <cp:revision>27</cp:revision>
  <dcterms:created xsi:type="dcterms:W3CDTF">2015-11-11T21:09:56Z</dcterms:created>
  <dcterms:modified xsi:type="dcterms:W3CDTF">2015-11-18T02:20:32Z</dcterms:modified>
</cp:coreProperties>
</file>