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4" r:id="rId6"/>
    <p:sldId id="265" r:id="rId7"/>
    <p:sldId id="272" r:id="rId8"/>
    <p:sldId id="261" r:id="rId9"/>
    <p:sldId id="266" r:id="rId10"/>
    <p:sldId id="267" r:id="rId11"/>
    <p:sldId id="268" r:id="rId12"/>
    <p:sldId id="271" r:id="rId13"/>
    <p:sldId id="263" r:id="rId14"/>
    <p:sldId id="26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3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63264-B575-ED4C-90C3-B7DFE2C0DC2A}" type="datetimeFigureOut">
              <a:rPr lang="en-US" smtClean="0"/>
              <a:t>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7215D-5BD3-E64D-A547-996455637340}" type="slidenum">
              <a:rPr lang="en-US" smtClean="0"/>
              <a:t>‹#›</a:t>
            </a:fld>
            <a:endParaRPr lang="en-US"/>
          </a:p>
        </p:txBody>
      </p:sp>
    </p:spTree>
    <p:extLst>
      <p:ext uri="{BB962C8B-B14F-4D97-AF65-F5344CB8AC3E}">
        <p14:creationId xmlns:p14="http://schemas.microsoft.com/office/powerpoint/2010/main" val="1984318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4</a:t>
            </a:fld>
            <a:endParaRPr lang="en-US"/>
          </a:p>
        </p:txBody>
      </p:sp>
    </p:spTree>
    <p:extLst>
      <p:ext uri="{BB962C8B-B14F-4D97-AF65-F5344CB8AC3E}">
        <p14:creationId xmlns:p14="http://schemas.microsoft.com/office/powerpoint/2010/main" val="330374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 (abbreviation for </a:t>
            </a:r>
            <a:r>
              <a:rPr lang="en-US" dirty="0" err="1" smtClean="0"/>
              <a:t>Schutzstaffel</a:t>
            </a:r>
            <a:r>
              <a:rPr lang="en-US" dirty="0" smtClean="0"/>
              <a:t>, or Guard Squadron) was an elite security force in Nazi Germany. Originally a group of bodyguards for Adolf Hitler, the organization grew to 250,000 men by 1939. Divisions of the SS included military troops, secret police, and administrators of concentration camps. Heinrich Himmler was the leader of the SS and ran it with ruthless efficiency.</a:t>
            </a:r>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8</a:t>
            </a:fld>
            <a:endParaRPr lang="en-US"/>
          </a:p>
        </p:txBody>
      </p:sp>
    </p:spTree>
    <p:extLst>
      <p:ext uri="{BB962C8B-B14F-4D97-AF65-F5344CB8AC3E}">
        <p14:creationId xmlns:p14="http://schemas.microsoft.com/office/powerpoint/2010/main" val="125467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Yellow Stars of David symbolized what? (They were Jews)</a:t>
            </a:r>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11</a:t>
            </a:fld>
            <a:endParaRPr lang="en-US"/>
          </a:p>
        </p:txBody>
      </p:sp>
    </p:spTree>
    <p:extLst>
      <p:ext uri="{BB962C8B-B14F-4D97-AF65-F5344CB8AC3E}">
        <p14:creationId xmlns:p14="http://schemas.microsoft.com/office/powerpoint/2010/main" val="378821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What is being authorized here?</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Which Jews were to be arrested?</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Why would the Nazis want the richest Jews arrested first?</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sz="1200" kern="1200" dirty="0" smtClean="0">
              <a:solidFill>
                <a:schemeClr val="tx1"/>
              </a:solidFill>
              <a:effectLst/>
              <a:latin typeface="+mn-lt"/>
              <a:ea typeface="+mn-ea"/>
              <a:cs typeface="+mn-cs"/>
            </a:endParaRPr>
          </a:p>
          <a:p>
            <a:pPr marL="228600" indent="-228600">
              <a:buAutoNum type="arabicParen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12</a:t>
            </a:fld>
            <a:endParaRPr lang="en-US"/>
          </a:p>
        </p:txBody>
      </p:sp>
    </p:spTree>
    <p:extLst>
      <p:ext uri="{BB962C8B-B14F-4D97-AF65-F5344CB8AC3E}">
        <p14:creationId xmlns:p14="http://schemas.microsoft.com/office/powerpoint/2010/main" val="32999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Nazi medial control bombarded viewers and listeners with imagery and programs that pushed the Nazi ideology. Nothing</a:t>
            </a:r>
            <a:r>
              <a:rPr lang="en-US" baseline="0" dirty="0" smtClean="0"/>
              <a:t> presented alternative viewpoints.</a:t>
            </a:r>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13</a:t>
            </a:fld>
            <a:endParaRPr lang="en-US"/>
          </a:p>
        </p:txBody>
      </p:sp>
    </p:spTree>
    <p:extLst>
      <p:ext uri="{BB962C8B-B14F-4D97-AF65-F5344CB8AC3E}">
        <p14:creationId xmlns:p14="http://schemas.microsoft.com/office/powerpoint/2010/main" val="236592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used economic policy, mass spectacle, propaganda, and terror to build the Nazi state.</a:t>
            </a:r>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14</a:t>
            </a:fld>
            <a:endParaRPr lang="en-US"/>
          </a:p>
        </p:txBody>
      </p:sp>
    </p:spTree>
    <p:extLst>
      <p:ext uri="{BB962C8B-B14F-4D97-AF65-F5344CB8AC3E}">
        <p14:creationId xmlns:p14="http://schemas.microsoft.com/office/powerpoint/2010/main" val="135748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7215D-5BD3-E64D-A547-996455637340}" type="slidenum">
              <a:rPr lang="en-US" smtClean="0"/>
              <a:t>15</a:t>
            </a:fld>
            <a:endParaRPr lang="en-US"/>
          </a:p>
        </p:txBody>
      </p:sp>
    </p:spTree>
    <p:extLst>
      <p:ext uri="{BB962C8B-B14F-4D97-AF65-F5344CB8AC3E}">
        <p14:creationId xmlns:p14="http://schemas.microsoft.com/office/powerpoint/2010/main" val="394157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11/20/15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15</a:t>
            </a:r>
          </a:p>
          <a:p>
            <a:r>
              <a:rPr lang="en-US" dirty="0" smtClean="0"/>
              <a:t>Lesson 3</a:t>
            </a:r>
          </a:p>
          <a:p>
            <a:r>
              <a:rPr lang="en-US" dirty="0" smtClean="0"/>
              <a:t>Day 2</a:t>
            </a:r>
          </a:p>
          <a:p>
            <a:r>
              <a:rPr lang="en-US" dirty="0" smtClean="0"/>
              <a:t>The </a:t>
            </a:r>
            <a:r>
              <a:rPr lang="en-US" dirty="0" err="1" smtClean="0"/>
              <a:t>nazi</a:t>
            </a:r>
            <a:r>
              <a:rPr lang="en-US" dirty="0" smtClean="0"/>
              <a:t> state</a:t>
            </a:r>
            <a:endParaRPr lang="en-US" dirty="0"/>
          </a:p>
        </p:txBody>
      </p:sp>
      <p:sp>
        <p:nvSpPr>
          <p:cNvPr id="3" name="Title 2"/>
          <p:cNvSpPr>
            <a:spLocks noGrp="1"/>
          </p:cNvSpPr>
          <p:nvPr>
            <p:ph type="ctrTitle"/>
          </p:nvPr>
        </p:nvSpPr>
        <p:spPr/>
        <p:txBody>
          <a:bodyPr/>
          <a:lstStyle/>
          <a:p>
            <a:r>
              <a:rPr lang="en-US" dirty="0" smtClean="0"/>
              <a:t>Hitler and Nazi Germany</a:t>
            </a:r>
            <a:endParaRPr lang="en-US" dirty="0"/>
          </a:p>
        </p:txBody>
      </p:sp>
    </p:spTree>
    <p:extLst>
      <p:ext uri="{BB962C8B-B14F-4D97-AF65-F5344CB8AC3E}">
        <p14:creationId xmlns:p14="http://schemas.microsoft.com/office/powerpoint/2010/main" val="37123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rotWithShape="1">
          <a:blip r:embed="rId2"/>
          <a:srcRect l="-356" t="-1" r="356" b="-1591"/>
          <a:stretch/>
        </p:blipFill>
        <p:spPr>
          <a:xfrm>
            <a:off x="0" y="0"/>
            <a:ext cx="9144000" cy="7090833"/>
          </a:xfrm>
        </p:spPr>
      </p:pic>
    </p:spTree>
    <p:extLst>
      <p:ext uri="{BB962C8B-B14F-4D97-AF65-F5344CB8AC3E}">
        <p14:creationId xmlns:p14="http://schemas.microsoft.com/office/powerpoint/2010/main" val="103200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Star</a:t>
            </a:r>
            <a:endParaRPr lang="en-US" dirty="0"/>
          </a:p>
        </p:txBody>
      </p:sp>
      <p:pic>
        <p:nvPicPr>
          <p:cNvPr id="4" name="Content Placeholder 3"/>
          <p:cNvPicPr>
            <a:picLocks noGrp="1" noChangeAspect="1"/>
          </p:cNvPicPr>
          <p:nvPr>
            <p:ph sz="quarter" idx="1"/>
          </p:nvPr>
        </p:nvPicPr>
        <p:blipFill>
          <a:blip r:embed="rId3"/>
          <a:srcRect t="9338" b="9338"/>
          <a:stretch>
            <a:fillRect/>
          </a:stretch>
        </p:blipFill>
        <p:spPr/>
      </p:pic>
    </p:spTree>
    <p:extLst>
      <p:ext uri="{BB962C8B-B14F-4D97-AF65-F5344CB8AC3E}">
        <p14:creationId xmlns:p14="http://schemas.microsoft.com/office/powerpoint/2010/main" val="73618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Source (by </a:t>
            </a:r>
            <a:r>
              <a:rPr lang="en-US" dirty="0" err="1" smtClean="0"/>
              <a:t>Reinhard</a:t>
            </a:r>
            <a:r>
              <a:rPr lang="en-US" dirty="0" smtClean="0"/>
              <a:t> </a:t>
            </a:r>
            <a:r>
              <a:rPr lang="en-US" dirty="0" err="1" smtClean="0"/>
              <a:t>Heydrich</a:t>
            </a:r>
            <a:r>
              <a:rPr lang="en-US" dirty="0" smtClean="0"/>
              <a:t> to all State police offices)</a:t>
            </a:r>
            <a:endParaRPr lang="en-US" dirty="0"/>
          </a:p>
        </p:txBody>
      </p:sp>
      <p:sp>
        <p:nvSpPr>
          <p:cNvPr id="3" name="Content Placeholder 2"/>
          <p:cNvSpPr>
            <a:spLocks noGrp="1"/>
          </p:cNvSpPr>
          <p:nvPr>
            <p:ph sz="quarter" idx="1"/>
          </p:nvPr>
        </p:nvSpPr>
        <p:spPr/>
        <p:txBody>
          <a:bodyPr>
            <a:normAutofit lnSpcReduction="10000"/>
          </a:bodyPr>
          <a:lstStyle/>
          <a:p>
            <a:r>
              <a:rPr lang="en-US" dirty="0"/>
              <a:t>“Regards: Measures against Jews tonight. . . . Only such measures may be taken which do not jeopardize German life or property (for instance, burning of synagogues; only if there is no danger of fires for the neighborhoods)</a:t>
            </a:r>
            <a:r>
              <a:rPr lang="en-US" dirty="0" smtClean="0"/>
              <a:t>. Business </a:t>
            </a:r>
            <a:r>
              <a:rPr lang="en-US" dirty="0"/>
              <a:t>establishments and homes of Jews may be destroyed but not looted. . . </a:t>
            </a:r>
            <a:r>
              <a:rPr lang="en-US" dirty="0" smtClean="0"/>
              <a:t>.In </a:t>
            </a:r>
            <a:r>
              <a:rPr lang="en-US" dirty="0"/>
              <a:t>business streets special care is to be taken that non-Jewish establishments will be safeguarded at all cost against damage. . . </a:t>
            </a:r>
            <a:r>
              <a:rPr lang="en-US" dirty="0" smtClean="0"/>
              <a:t>.As </a:t>
            </a:r>
            <a:r>
              <a:rPr lang="en-US" dirty="0"/>
              <a:t>soon as the events of this night permit the use of the designated officers, as many Jews, particularly wealthy ones, as the local jails will hold, are to be arrested in all districts.”</a:t>
            </a:r>
          </a:p>
          <a:p>
            <a:endParaRPr lang="en-US" dirty="0"/>
          </a:p>
        </p:txBody>
      </p:sp>
    </p:spTree>
    <p:extLst>
      <p:ext uri="{BB962C8B-B14F-4D97-AF65-F5344CB8AC3E}">
        <p14:creationId xmlns:p14="http://schemas.microsoft.com/office/powerpoint/2010/main" val="63881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sp>
        <p:nvSpPr>
          <p:cNvPr id="3" name="Content Placeholder 2"/>
          <p:cNvSpPr>
            <a:spLocks noGrp="1"/>
          </p:cNvSpPr>
          <p:nvPr>
            <p:ph sz="quarter" idx="1"/>
          </p:nvPr>
        </p:nvSpPr>
        <p:spPr/>
        <p:txBody>
          <a:bodyPr/>
          <a:lstStyle/>
          <a:p>
            <a:r>
              <a:rPr lang="en-US" dirty="0" smtClean="0"/>
              <a:t>How do you think the Nazi control of media such as radio and film helped keep the regime in power?</a:t>
            </a:r>
            <a:endParaRPr lang="en-US" dirty="0"/>
          </a:p>
        </p:txBody>
      </p:sp>
    </p:spTree>
    <p:extLst>
      <p:ext uri="{BB962C8B-B14F-4D97-AF65-F5344CB8AC3E}">
        <p14:creationId xmlns:p14="http://schemas.microsoft.com/office/powerpoint/2010/main" val="21896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r>
              <a:rPr lang="en-US" smtClean="0"/>
              <a:t>Write o</a:t>
            </a:r>
            <a:r>
              <a:rPr lang="en-US" smtClean="0"/>
              <a:t>ne </a:t>
            </a:r>
            <a:r>
              <a:rPr lang="en-US" dirty="0" smtClean="0"/>
              <a:t>sentence </a:t>
            </a:r>
            <a:r>
              <a:rPr lang="en-US" dirty="0" smtClean="0"/>
              <a:t>answering the following: How did Hitler build a Nazi state?</a:t>
            </a:r>
            <a:endParaRPr lang="en-US" dirty="0"/>
          </a:p>
        </p:txBody>
      </p:sp>
    </p:spTree>
    <p:extLst>
      <p:ext uri="{BB962C8B-B14F-4D97-AF65-F5344CB8AC3E}">
        <p14:creationId xmlns:p14="http://schemas.microsoft.com/office/powerpoint/2010/main" val="403882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11-17 at 7.58.27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a:stretch/>
        </p:blipFill>
        <p:spPr>
          <a:xfrm>
            <a:off x="0" y="1"/>
            <a:ext cx="9144000" cy="6858000"/>
          </a:xfrm>
        </p:spPr>
      </p:pic>
    </p:spTree>
    <p:extLst>
      <p:ext uri="{BB962C8B-B14F-4D97-AF65-F5344CB8AC3E}">
        <p14:creationId xmlns:p14="http://schemas.microsoft.com/office/powerpoint/2010/main" val="426587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be able to describe the Nazi state that developed under Hitler’s rule</a:t>
            </a:r>
            <a:endParaRPr lang="en-US" dirty="0"/>
          </a:p>
        </p:txBody>
      </p:sp>
    </p:spTree>
    <p:extLst>
      <p:ext uri="{BB962C8B-B14F-4D97-AF65-F5344CB8AC3E}">
        <p14:creationId xmlns:p14="http://schemas.microsoft.com/office/powerpoint/2010/main" val="182323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3" name="Content Placeholder 2"/>
          <p:cNvSpPr>
            <a:spLocks noGrp="1"/>
          </p:cNvSpPr>
          <p:nvPr>
            <p:ph sz="quarter" idx="1"/>
          </p:nvPr>
        </p:nvSpPr>
        <p:spPr/>
        <p:txBody>
          <a:bodyPr/>
          <a:lstStyle/>
          <a:p>
            <a:r>
              <a:rPr lang="en-US" b="1" dirty="0" smtClean="0"/>
              <a:t>Aryan</a:t>
            </a:r>
            <a:r>
              <a:rPr lang="en-US" dirty="0" smtClean="0"/>
              <a:t>: term used to identify people speaking Indo-European languages; Nazis misused the term treating it as a racial designation and identifying the Aryans with the ancient Greeks and Romans and the 20</a:t>
            </a:r>
            <a:r>
              <a:rPr lang="en-US" baseline="30000" dirty="0" smtClean="0"/>
              <a:t>th</a:t>
            </a:r>
            <a:r>
              <a:rPr lang="en-US" dirty="0" smtClean="0"/>
              <a:t> century Germans.</a:t>
            </a:r>
            <a:endParaRPr lang="en-US" b="1" dirty="0"/>
          </a:p>
        </p:txBody>
      </p:sp>
    </p:spTree>
    <p:extLst>
      <p:ext uri="{BB962C8B-B14F-4D97-AF65-F5344CB8AC3E}">
        <p14:creationId xmlns:p14="http://schemas.microsoft.com/office/powerpoint/2010/main" val="201139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Questions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dirty="0" smtClean="0"/>
              <a:t>Hitler wanted to develop a ________ state.</a:t>
            </a:r>
          </a:p>
          <a:p>
            <a:pPr marL="514350" indent="-514350">
              <a:buAutoNum type="arabicPeriod"/>
            </a:pPr>
            <a:r>
              <a:rPr lang="en-US" dirty="0" smtClean="0"/>
              <a:t>How </a:t>
            </a:r>
            <a:r>
              <a:rPr lang="en-US" dirty="0"/>
              <a:t>did Hitler manipulate the term “Aryan” for Nazi purposes</a:t>
            </a:r>
            <a:r>
              <a:rPr lang="en-US" dirty="0" smtClean="0"/>
              <a:t>?</a:t>
            </a:r>
          </a:p>
          <a:p>
            <a:pPr marL="514350" indent="-514350">
              <a:buAutoNum type="arabicPeriod"/>
            </a:pPr>
            <a:r>
              <a:rPr lang="en-US" dirty="0" smtClean="0"/>
              <a:t>How </a:t>
            </a:r>
            <a:r>
              <a:rPr lang="en-US" dirty="0"/>
              <a:t>did Hitler use economic programs and the </a:t>
            </a:r>
            <a:r>
              <a:rPr lang="en-US" dirty="0" err="1" smtClean="0"/>
              <a:t>Schutzstaffeln</a:t>
            </a:r>
            <a:r>
              <a:rPr lang="en-US" dirty="0" smtClean="0"/>
              <a:t> (“SS”) </a:t>
            </a:r>
            <a:r>
              <a:rPr lang="en-US" dirty="0"/>
              <a:t>to strengthen </a:t>
            </a:r>
            <a:r>
              <a:rPr lang="en-US" dirty="0" smtClean="0"/>
              <a:t>the Nazis</a:t>
            </a:r>
            <a:r>
              <a:rPr lang="en-US" dirty="0"/>
              <a:t>’ power in Germany</a:t>
            </a:r>
            <a:r>
              <a:rPr lang="en-US" dirty="0" smtClean="0"/>
              <a:t>?</a:t>
            </a:r>
          </a:p>
          <a:p>
            <a:pPr marL="514350" indent="-514350">
              <a:buAutoNum type="arabicPeriod"/>
            </a:pPr>
            <a:r>
              <a:rPr lang="en-US" dirty="0" smtClean="0"/>
              <a:t>What </a:t>
            </a:r>
            <a:r>
              <a:rPr lang="en-US" dirty="0"/>
              <a:t>were the Nuremberg laws</a:t>
            </a:r>
            <a:r>
              <a:rPr lang="en-US" dirty="0" smtClean="0"/>
              <a:t>?</a:t>
            </a:r>
          </a:p>
          <a:p>
            <a:pPr marL="514350" indent="-514350">
              <a:buAutoNum type="arabicPeriod"/>
            </a:pPr>
            <a:r>
              <a:rPr lang="en-US" dirty="0" smtClean="0"/>
              <a:t>What </a:t>
            </a:r>
            <a:r>
              <a:rPr lang="en-US" dirty="0"/>
              <a:t>was </a:t>
            </a:r>
            <a:r>
              <a:rPr lang="en-US" i="1" dirty="0" err="1"/>
              <a:t>Kristallnacht</a:t>
            </a:r>
            <a:r>
              <a:rPr lang="en-US" dirty="0" smtClean="0"/>
              <a:t>?</a:t>
            </a:r>
          </a:p>
          <a:p>
            <a:pPr marL="514350" indent="-514350">
              <a:buAutoNum type="arabicPeriod"/>
            </a:pPr>
            <a:r>
              <a:rPr lang="en-US" dirty="0" smtClean="0"/>
              <a:t>How </a:t>
            </a:r>
            <a:r>
              <a:rPr lang="en-US" dirty="0"/>
              <a:t>did the Nazis promote their ideas?</a:t>
            </a:r>
          </a:p>
        </p:txBody>
      </p:sp>
    </p:spTree>
    <p:extLst>
      <p:ext uri="{BB962C8B-B14F-4D97-AF65-F5344CB8AC3E}">
        <p14:creationId xmlns:p14="http://schemas.microsoft.com/office/powerpoint/2010/main" val="111273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dirty="0" smtClean="0"/>
              <a:t>Totalitarian </a:t>
            </a:r>
          </a:p>
          <a:p>
            <a:pPr marL="514350" indent="-514350">
              <a:buAutoNum type="arabicPeriod"/>
            </a:pPr>
            <a:r>
              <a:rPr lang="en-US" dirty="0" smtClean="0"/>
              <a:t>The </a:t>
            </a:r>
            <a:r>
              <a:rPr lang="en-US" dirty="0"/>
              <a:t>Nazis misused the term to identify the Aryans with the ancient </a:t>
            </a:r>
            <a:r>
              <a:rPr lang="en-US" dirty="0" smtClean="0"/>
              <a:t>Greeks and </a:t>
            </a:r>
            <a:r>
              <a:rPr lang="en-US" dirty="0"/>
              <a:t>Romans and twentieth-century Germans and </a:t>
            </a:r>
            <a:r>
              <a:rPr lang="en-US" dirty="0" smtClean="0"/>
              <a:t>Scandinavians.</a:t>
            </a:r>
          </a:p>
          <a:p>
            <a:pPr marL="514350" indent="-514350">
              <a:buAutoNum type="arabicPeriod"/>
            </a:pPr>
            <a:r>
              <a:rPr lang="en-US" dirty="0" smtClean="0"/>
              <a:t>The </a:t>
            </a:r>
            <a:r>
              <a:rPr lang="en-US" dirty="0" err="1"/>
              <a:t>Schutzstaffeln</a:t>
            </a:r>
            <a:r>
              <a:rPr lang="en-US" dirty="0"/>
              <a:t>, or secret police, were used to maintain order </a:t>
            </a:r>
            <a:r>
              <a:rPr lang="en-US" dirty="0" smtClean="0"/>
              <a:t>through terror</a:t>
            </a:r>
            <a:r>
              <a:rPr lang="en-US" dirty="0"/>
              <a:t>. A massive rearmament program led to a drastic reduction in </a:t>
            </a:r>
            <a:r>
              <a:rPr lang="en-US" dirty="0" smtClean="0"/>
              <a:t>unemployment between </a:t>
            </a:r>
            <a:r>
              <a:rPr lang="en-US" dirty="0"/>
              <a:t>1932 and 1937, which induced people to accept Nazi power. </a:t>
            </a:r>
          </a:p>
        </p:txBody>
      </p:sp>
    </p:spTree>
    <p:extLst>
      <p:ext uri="{BB962C8B-B14F-4D97-AF65-F5344CB8AC3E}">
        <p14:creationId xmlns:p14="http://schemas.microsoft.com/office/powerpoint/2010/main" val="50122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a:xfrm>
            <a:off x="332232" y="1403094"/>
            <a:ext cx="8503920" cy="4992285"/>
          </a:xfrm>
        </p:spPr>
        <p:txBody>
          <a:bodyPr>
            <a:noAutofit/>
          </a:bodyPr>
          <a:lstStyle/>
          <a:p>
            <a:pPr marL="0" indent="0">
              <a:buNone/>
            </a:pPr>
            <a:r>
              <a:rPr lang="en-US" sz="2400" dirty="0" smtClean="0"/>
              <a:t>4. These </a:t>
            </a:r>
            <a:r>
              <a:rPr lang="en-US" sz="2400" dirty="0"/>
              <a:t>racial laws excluded Jews from citizenship, stripped them of </a:t>
            </a:r>
            <a:r>
              <a:rPr lang="en-US" sz="2400" dirty="0" smtClean="0"/>
              <a:t>civil rights</a:t>
            </a:r>
            <a:r>
              <a:rPr lang="en-US" sz="2400" dirty="0"/>
              <a:t>, and required them to wear yellow stars and carry cards saying they </a:t>
            </a:r>
            <a:r>
              <a:rPr lang="en-US" sz="2400" dirty="0" smtClean="0"/>
              <a:t>were Jewish</a:t>
            </a:r>
            <a:r>
              <a:rPr lang="en-US" sz="2400" dirty="0"/>
              <a:t>. Jews were forbidden to marry German citizens</a:t>
            </a:r>
            <a:r>
              <a:rPr lang="en-US" sz="2400" dirty="0" smtClean="0"/>
              <a:t>. </a:t>
            </a:r>
          </a:p>
          <a:p>
            <a:pPr marL="0" indent="0">
              <a:buNone/>
            </a:pPr>
            <a:endParaRPr lang="en-US" sz="2400" dirty="0" smtClean="0"/>
          </a:p>
          <a:p>
            <a:pPr marL="0" indent="0">
              <a:buNone/>
            </a:pPr>
            <a:r>
              <a:rPr lang="en-US" sz="2400" dirty="0" smtClean="0"/>
              <a:t>5. </a:t>
            </a:r>
            <a:r>
              <a:rPr lang="en-US" sz="2400" i="1" dirty="0" err="1" smtClean="0"/>
              <a:t>Kristallnacht</a:t>
            </a:r>
            <a:r>
              <a:rPr lang="en-US" sz="2400" dirty="0" smtClean="0"/>
              <a:t> </a:t>
            </a:r>
            <a:r>
              <a:rPr lang="en-US" sz="2400" dirty="0"/>
              <a:t>(or, the “night of shattered glass”) marked the beginning of </a:t>
            </a:r>
            <a:r>
              <a:rPr lang="en-US" sz="2400" dirty="0" smtClean="0"/>
              <a:t>a violent </a:t>
            </a:r>
            <a:r>
              <a:rPr lang="en-US" sz="2400" dirty="0"/>
              <a:t>phase of anti-Semitism in which Jewish synagogues and businesses </a:t>
            </a:r>
            <a:r>
              <a:rPr lang="en-US" sz="2400" dirty="0" smtClean="0"/>
              <a:t>were destroyed</a:t>
            </a:r>
            <a:r>
              <a:rPr lang="en-US" sz="2400" dirty="0"/>
              <a:t>, and 30,000 Jewish males were sent to concentration camps. </a:t>
            </a:r>
            <a:r>
              <a:rPr lang="en-US" sz="2400" dirty="0" smtClean="0"/>
              <a:t>Following this</a:t>
            </a:r>
            <a:r>
              <a:rPr lang="en-US" sz="2400" dirty="0"/>
              <a:t>, Jews were barred from public buildings and transportation and </a:t>
            </a:r>
            <a:r>
              <a:rPr lang="en-US" sz="2400" dirty="0" smtClean="0"/>
              <a:t>prohibited from </a:t>
            </a:r>
            <a:r>
              <a:rPr lang="en-US" sz="2400" dirty="0"/>
              <a:t>owning, managing, or working in any retail store. They were </a:t>
            </a:r>
            <a:r>
              <a:rPr lang="en-US" sz="2400" dirty="0" smtClean="0"/>
              <a:t>encouraged to </a:t>
            </a:r>
            <a:r>
              <a:rPr lang="en-US" sz="2400" dirty="0"/>
              <a:t>emigrate from </a:t>
            </a:r>
            <a:r>
              <a:rPr lang="en-US" sz="2400" dirty="0" smtClean="0"/>
              <a:t>Germany.</a:t>
            </a:r>
          </a:p>
        </p:txBody>
      </p:sp>
    </p:spTree>
    <p:extLst>
      <p:ext uri="{BB962C8B-B14F-4D97-AF65-F5344CB8AC3E}">
        <p14:creationId xmlns:p14="http://schemas.microsoft.com/office/powerpoint/2010/main" val="101663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lstStyle/>
          <a:p>
            <a:pPr marL="0" indent="0">
              <a:buNone/>
            </a:pPr>
            <a:r>
              <a:rPr lang="en-US" sz="2800" dirty="0" smtClean="0"/>
              <a:t>6. They </a:t>
            </a:r>
            <a:r>
              <a:rPr lang="en-US" sz="2800" dirty="0"/>
              <a:t>promoted the Nazi message through mass demonstrations, live spectacles, and the new mass media of radio and film. </a:t>
            </a:r>
          </a:p>
          <a:p>
            <a:endParaRPr lang="en-US" dirty="0"/>
          </a:p>
        </p:txBody>
      </p:sp>
    </p:spTree>
    <p:extLst>
      <p:ext uri="{BB962C8B-B14F-4D97-AF65-F5344CB8AC3E}">
        <p14:creationId xmlns:p14="http://schemas.microsoft.com/office/powerpoint/2010/main" val="428041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t>
            </a:r>
            <a:endParaRPr lang="en-US" dirty="0"/>
          </a:p>
        </p:txBody>
      </p:sp>
      <p:pic>
        <p:nvPicPr>
          <p:cNvPr id="4" name="Content Placeholder 3" descr="Screen shot 2015-11-17 at 7.35.10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b="-202"/>
          <a:stretch/>
        </p:blipFill>
        <p:spPr>
          <a:xfrm>
            <a:off x="0" y="1"/>
            <a:ext cx="9144000" cy="6858000"/>
          </a:xfrm>
        </p:spPr>
      </p:pic>
    </p:spTree>
    <p:extLst>
      <p:ext uri="{BB962C8B-B14F-4D97-AF65-F5344CB8AC3E}">
        <p14:creationId xmlns:p14="http://schemas.microsoft.com/office/powerpoint/2010/main" val="119325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of Broken Glass</a:t>
            </a:r>
            <a:endParaRPr lang="en-US" dirty="0"/>
          </a:p>
        </p:txBody>
      </p:sp>
      <p:pic>
        <p:nvPicPr>
          <p:cNvPr id="4" name="Content Placeholder 3"/>
          <p:cNvPicPr>
            <a:picLocks noGrp="1" noChangeAspect="1"/>
          </p:cNvPicPr>
          <p:nvPr>
            <p:ph sz="quarter" idx="1"/>
          </p:nvPr>
        </p:nvPicPr>
        <p:blipFill>
          <a:blip r:embed="rId2"/>
          <a:srcRect t="2277" b="2277"/>
          <a:stretch>
            <a:fillRect/>
          </a:stretch>
        </p:blipFill>
        <p:spPr>
          <a:xfrm>
            <a:off x="301625" y="1527175"/>
            <a:ext cx="8504238" cy="4572000"/>
          </a:xfrm>
        </p:spPr>
      </p:pic>
    </p:spTree>
    <p:extLst>
      <p:ext uri="{BB962C8B-B14F-4D97-AF65-F5344CB8AC3E}">
        <p14:creationId xmlns:p14="http://schemas.microsoft.com/office/powerpoint/2010/main" val="1721644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61</TotalTime>
  <Words>678</Words>
  <Application>Microsoft Macintosh PowerPoint</Application>
  <PresentationFormat>On-screen Show (4:3)</PresentationFormat>
  <Paragraphs>51</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Hitler and Nazi Germany</vt:lpstr>
      <vt:lpstr>Objective</vt:lpstr>
      <vt:lpstr>Vocab</vt:lpstr>
      <vt:lpstr>Group Questions</vt:lpstr>
      <vt:lpstr>Answers</vt:lpstr>
      <vt:lpstr>Answers</vt:lpstr>
      <vt:lpstr>Answers</vt:lpstr>
      <vt:lpstr>SS</vt:lpstr>
      <vt:lpstr>Night of Broken Glass</vt:lpstr>
      <vt:lpstr>PowerPoint Presentation</vt:lpstr>
      <vt:lpstr>Yellow Star</vt:lpstr>
      <vt:lpstr>Primary Source (by Reinhard Heydrich to all State police offices)</vt:lpstr>
      <vt:lpstr>Media</vt:lpstr>
      <vt:lpstr>Exit Ticket</vt:lpstr>
      <vt:lpstr>PowerPoint Presentation</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Hitler and Nazi Germany</dc:title>
  <dc:creator>teacher Brooks</dc:creator>
  <cp:lastModifiedBy>teacher Brooks</cp:lastModifiedBy>
  <cp:revision>21</cp:revision>
  <dcterms:created xsi:type="dcterms:W3CDTF">2015-11-11T22:27:10Z</dcterms:created>
  <dcterms:modified xsi:type="dcterms:W3CDTF">2015-11-20T13:11:49Z</dcterms:modified>
</cp:coreProperties>
</file>