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9" r:id="rId3"/>
    <p:sldId id="257" r:id="rId4"/>
    <p:sldId id="258" r:id="rId5"/>
    <p:sldId id="261" r:id="rId6"/>
    <p:sldId id="260" r:id="rId7"/>
    <p:sldId id="262" r:id="rId8"/>
    <p:sldId id="263" r:id="rId9"/>
    <p:sldId id="264" r:id="rId10"/>
    <p:sldId id="266" r:id="rId11"/>
    <p:sldId id="267" r:id="rId12"/>
    <p:sldId id="268" r:id="rId13"/>
    <p:sldId id="269" r:id="rId14"/>
    <p:sldId id="270" r:id="rId15"/>
    <p:sldId id="272" r:id="rId16"/>
    <p:sldId id="271" r:id="rId17"/>
    <p:sldId id="274" r:id="rId18"/>
    <p:sldId id="273" r:id="rId19"/>
    <p:sldId id="276" r:id="rId20"/>
    <p:sldId id="275" r:id="rId21"/>
    <p:sldId id="291" r:id="rId22"/>
    <p:sldId id="292" r:id="rId23"/>
    <p:sldId id="277" r:id="rId24"/>
    <p:sldId id="278" r:id="rId25"/>
    <p:sldId id="279" r:id="rId26"/>
    <p:sldId id="280" r:id="rId27"/>
    <p:sldId id="281" r:id="rId28"/>
    <p:sldId id="282" r:id="rId29"/>
    <p:sldId id="283" r:id="rId30"/>
    <p:sldId id="289" r:id="rId31"/>
    <p:sldId id="284" r:id="rId32"/>
    <p:sldId id="287" r:id="rId33"/>
    <p:sldId id="285" r:id="rId34"/>
    <p:sldId id="286" r:id="rId35"/>
    <p:sldId id="288" r:id="rId36"/>
    <p:sldId id="303" r:id="rId37"/>
    <p:sldId id="301" r:id="rId38"/>
    <p:sldId id="297" r:id="rId39"/>
    <p:sldId id="296" r:id="rId40"/>
    <p:sldId id="290" r:id="rId41"/>
    <p:sldId id="298" r:id="rId42"/>
    <p:sldId id="299" r:id="rId43"/>
    <p:sldId id="300" r:id="rId44"/>
    <p:sldId id="293" r:id="rId45"/>
    <p:sldId id="295" r:id="rId46"/>
    <p:sldId id="294"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00" autoAdjust="0"/>
  </p:normalViewPr>
  <p:slideViewPr>
    <p:cSldViewPr snapToGrid="0" snapToObjects="1">
      <p:cViewPr>
        <p:scale>
          <a:sx n="81" d="100"/>
          <a:sy n="81" d="100"/>
        </p:scale>
        <p:origin x="-171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EFF50-1697-C94B-BB82-C435620252FE}" type="datetimeFigureOut">
              <a:rPr lang="en-US" smtClean="0"/>
              <a:t>9/19/15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E1AE3-88FD-D549-BA68-3F8630C1A4B7}" type="slidenum">
              <a:rPr lang="en-US" smtClean="0"/>
              <a:t>‹#›</a:t>
            </a:fld>
            <a:endParaRPr lang="en-US"/>
          </a:p>
        </p:txBody>
      </p:sp>
    </p:spTree>
    <p:extLst>
      <p:ext uri="{BB962C8B-B14F-4D97-AF65-F5344CB8AC3E}">
        <p14:creationId xmlns:p14="http://schemas.microsoft.com/office/powerpoint/2010/main" val="39014189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of approaching a historical period is through its literature. What do y’all know about Charles Dickens? (Students will probably be aware that Dickens was a British author who wrote popular fiction such as A Christmas Carol, Oliver Twist, and A Tale of Two Cities.) </a:t>
            </a:r>
          </a:p>
          <a:p>
            <a:endParaRPr lang="en-US" dirty="0" smtClean="0"/>
          </a:p>
          <a:p>
            <a:r>
              <a:rPr lang="en-US" dirty="0" smtClean="0"/>
              <a:t>Explain that Dickens's fiction frequently deals with the problems of the poor, the working class, and abused children.</a:t>
            </a:r>
          </a:p>
          <a:p>
            <a:endParaRPr lang="en-US" dirty="0" smtClean="0"/>
          </a:p>
          <a:p>
            <a:r>
              <a:rPr lang="en-US" dirty="0" smtClean="0"/>
              <a:t>Explain that this passage is from Dickens's novel Hard Times, which was first published in 1854. Read the passage aloud;</a:t>
            </a:r>
            <a:r>
              <a:rPr lang="en-US" baseline="0" dirty="0" smtClean="0"/>
              <a:t> </a:t>
            </a:r>
            <a:r>
              <a:rPr lang="en-US" dirty="0" smtClean="0"/>
              <a:t>have volunteers give their answers and explain their reasoning. Wrap up this activity by asking students “how they would characterize Dickens's view of the Industrial Revolution.” (Students will probably feel that Dickens would look upon the Industrial Revolution as a great danger to society.</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3</a:t>
            </a:fld>
            <a:endParaRPr lang="en-US"/>
          </a:p>
        </p:txBody>
      </p:sp>
    </p:spTree>
    <p:extLst>
      <p:ext uri="{BB962C8B-B14F-4D97-AF65-F5344CB8AC3E}">
        <p14:creationId xmlns:p14="http://schemas.microsoft.com/office/powerpoint/2010/main" val="2204357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you describe this district in London</a:t>
            </a:r>
            <a:r>
              <a:rPr lang="en-US" baseline="0" dirty="0" smtClean="0"/>
              <a:t>. Is it clean? Would you want to live there?</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26</a:t>
            </a:fld>
            <a:endParaRPr lang="en-US"/>
          </a:p>
        </p:txBody>
      </p:sp>
    </p:spTree>
    <p:extLst>
      <p:ext uri="{BB962C8B-B14F-4D97-AF65-F5344CB8AC3E}">
        <p14:creationId xmlns:p14="http://schemas.microsoft.com/office/powerpoint/2010/main" val="103788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Great</a:t>
            </a:r>
            <a:r>
              <a:rPr lang="en-US" baseline="0" dirty="0" smtClean="0"/>
              <a:t> Britain;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Students should mention that there were not enough jobs (</a:t>
            </a:r>
            <a:r>
              <a:rPr lang="en-US" smtClean="0"/>
              <a:t>also famine</a:t>
            </a:r>
            <a:r>
              <a:rPr lang="en-US" baseline="0" smtClean="0"/>
              <a:t>) </a:t>
            </a:r>
            <a:r>
              <a:rPr lang="en-US" smtClean="0"/>
              <a:t>in </a:t>
            </a:r>
            <a:r>
              <a:rPr lang="en-US" dirty="0" smtClean="0"/>
              <a:t>rural areas to support the growing population;</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Urbanization</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36</a:t>
            </a:fld>
            <a:endParaRPr lang="en-US"/>
          </a:p>
        </p:txBody>
      </p:sp>
    </p:spTree>
    <p:extLst>
      <p:ext uri="{BB962C8B-B14F-4D97-AF65-F5344CB8AC3E}">
        <p14:creationId xmlns:p14="http://schemas.microsoft.com/office/powerpoint/2010/main" val="164768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this author describing in his</a:t>
            </a:r>
            <a:r>
              <a:rPr lang="en-US" baseline="0" dirty="0" smtClean="0"/>
              <a:t> factory inspector</a:t>
            </a:r>
            <a:r>
              <a:rPr lang="en-US" dirty="0" smtClean="0"/>
              <a:t> report?</a:t>
            </a:r>
            <a:r>
              <a:rPr lang="en-US" baseline="0" dirty="0" smtClean="0"/>
              <a:t> Give me the claim (do not use the word because in the claim); give me the citation; give me the clarification.</a:t>
            </a:r>
          </a:p>
          <a:p>
            <a:endParaRPr lang="en-US" baseline="0" dirty="0" smtClean="0"/>
          </a:p>
          <a:p>
            <a:r>
              <a:rPr lang="en-US" baseline="0" dirty="0" smtClean="0"/>
              <a:t>Example: In his report, the author is describing children working long hours in the factory. According to the report, children worked continuously for two days. Given this evidence, children labored for long hours in the factory.</a:t>
            </a:r>
          </a:p>
        </p:txBody>
      </p:sp>
      <p:sp>
        <p:nvSpPr>
          <p:cNvPr id="4" name="Slide Number Placeholder 3"/>
          <p:cNvSpPr>
            <a:spLocks noGrp="1"/>
          </p:cNvSpPr>
          <p:nvPr>
            <p:ph type="sldNum" sz="quarter" idx="10"/>
          </p:nvPr>
        </p:nvSpPr>
        <p:spPr/>
        <p:txBody>
          <a:bodyPr/>
          <a:lstStyle/>
          <a:p>
            <a:fld id="{D1AE1AE3-88FD-D549-BA68-3F8630C1A4B7}" type="slidenum">
              <a:rPr lang="en-US" smtClean="0"/>
              <a:t>39</a:t>
            </a:fld>
            <a:endParaRPr lang="en-US"/>
          </a:p>
        </p:txBody>
      </p:sp>
    </p:spTree>
    <p:extLst>
      <p:ext uri="{BB962C8B-B14F-4D97-AF65-F5344CB8AC3E}">
        <p14:creationId xmlns:p14="http://schemas.microsoft.com/office/powerpoint/2010/main" val="343669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Harmony would later fail; most people refused to work.</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41</a:t>
            </a:fld>
            <a:endParaRPr lang="en-US"/>
          </a:p>
        </p:txBody>
      </p:sp>
    </p:spTree>
    <p:extLst>
      <p:ext uri="{BB962C8B-B14F-4D97-AF65-F5344CB8AC3E}">
        <p14:creationId xmlns:p14="http://schemas.microsoft.com/office/powerpoint/2010/main" val="315746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Railroad; urbanization; middle and working; socialism</a:t>
            </a:r>
            <a:r>
              <a:rPr lang="en-US" baseline="0" dirty="0" smtClean="0"/>
              <a:t> and production</a:t>
            </a:r>
          </a:p>
          <a:p>
            <a:endParaRPr lang="en-US" baseline="0" dirty="0" smtClean="0"/>
          </a:p>
          <a:p>
            <a:r>
              <a:rPr lang="en-US" baseline="0" dirty="0" smtClean="0"/>
              <a:t>Question 2 vocab sheet: </a:t>
            </a:r>
            <a:r>
              <a:rPr lang="en-US" sz="1200" b="0" i="0" u="none" strike="noStrike" kern="1200" baseline="0" dirty="0" smtClean="0">
                <a:solidFill>
                  <a:schemeClr val="tx1"/>
                </a:solidFill>
                <a:latin typeface="+mn-lt"/>
                <a:ea typeface="+mn-ea"/>
                <a:cs typeface="+mn-cs"/>
              </a:rPr>
              <a:t> Industrial capitalism, an economic system based on industrial production, made some people rich but created a working class that suffered horrible working conditions: long hours, low wages, no job security, and often dangerous and unhealthy conditions. Socialism was a reform movement that responded to the abuses of the capitalist system by suggesting that the government should own and control society’s means of production, resulting in a fairer distribution of wealth.</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44</a:t>
            </a:fld>
            <a:endParaRPr lang="en-US"/>
          </a:p>
        </p:txBody>
      </p:sp>
    </p:spTree>
    <p:extLst>
      <p:ext uri="{BB962C8B-B14F-4D97-AF65-F5344CB8AC3E}">
        <p14:creationId xmlns:p14="http://schemas.microsoft.com/office/powerpoint/2010/main" val="271207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5</a:t>
            </a:fld>
            <a:endParaRPr lang="en-US"/>
          </a:p>
        </p:txBody>
      </p:sp>
    </p:spTree>
    <p:extLst>
      <p:ext uri="{BB962C8B-B14F-4D97-AF65-F5344CB8AC3E}">
        <p14:creationId xmlns:p14="http://schemas.microsoft.com/office/powerpoint/2010/main" val="420215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first thing you notice about</a:t>
            </a:r>
            <a:r>
              <a:rPr lang="en-US" baseline="0" dirty="0" smtClean="0"/>
              <a:t> this picture? Give me some adjectives to describe this image? What do you think is going on in these buildings? Do you think this is a healthy environment? Contrast this with agricultural, </a:t>
            </a:r>
            <a:r>
              <a:rPr lang="en-US" baseline="0" smtClean="0"/>
              <a:t>agrarian life.</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6</a:t>
            </a:fld>
            <a:endParaRPr lang="en-US"/>
          </a:p>
        </p:txBody>
      </p:sp>
    </p:spTree>
    <p:extLst>
      <p:ext uri="{BB962C8B-B14F-4D97-AF65-F5344CB8AC3E}">
        <p14:creationId xmlns:p14="http://schemas.microsoft.com/office/powerpoint/2010/main" val="16170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 the five factors on a circle chart on board.</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8</a:t>
            </a:fld>
            <a:endParaRPr lang="en-US"/>
          </a:p>
        </p:txBody>
      </p:sp>
    </p:spTree>
    <p:extLst>
      <p:ext uri="{BB962C8B-B14F-4D97-AF65-F5344CB8AC3E}">
        <p14:creationId xmlns:p14="http://schemas.microsoft.com/office/powerpoint/2010/main" val="337655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a lack</a:t>
            </a:r>
            <a:r>
              <a:rPr lang="en-US" baseline="0" dirty="0" smtClean="0"/>
              <a:t> of access to common lands have changed the way farmers lived? </a:t>
            </a:r>
          </a:p>
          <a:p>
            <a:endParaRPr lang="en-US" baseline="0" dirty="0" smtClean="0"/>
          </a:p>
          <a:p>
            <a:r>
              <a:rPr lang="en-US" baseline="0" dirty="0" smtClean="0"/>
              <a:t>Students might state that without common pasturage, farmers could use only their own scattered plots for raising livestock. This would reduce the amount of land they had available for raising crops.</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10</a:t>
            </a:fld>
            <a:endParaRPr lang="en-US"/>
          </a:p>
        </p:txBody>
      </p:sp>
    </p:spTree>
    <p:extLst>
      <p:ext uri="{BB962C8B-B14F-4D97-AF65-F5344CB8AC3E}">
        <p14:creationId xmlns:p14="http://schemas.microsoft.com/office/powerpoint/2010/main" val="90330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choices do farmers</a:t>
            </a:r>
            <a:r>
              <a:rPr lang="en-US" baseline="0" dirty="0" smtClean="0"/>
              <a:t> have?</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11</a:t>
            </a:fld>
            <a:endParaRPr lang="en-US"/>
          </a:p>
        </p:txBody>
      </p:sp>
    </p:spTree>
    <p:extLst>
      <p:ext uri="{BB962C8B-B14F-4D97-AF65-F5344CB8AC3E}">
        <p14:creationId xmlns:p14="http://schemas.microsoft.com/office/powerpoint/2010/main" val="221757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Rocket</a:t>
            </a:r>
            <a:r>
              <a:rPr lang="en-US" baseline="0" dirty="0" smtClean="0"/>
              <a:t> locomotive; went 16 miles an hour.</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16</a:t>
            </a:fld>
            <a:endParaRPr lang="en-US"/>
          </a:p>
        </p:txBody>
      </p:sp>
    </p:spTree>
    <p:extLst>
      <p:ext uri="{BB962C8B-B14F-4D97-AF65-F5344CB8AC3E}">
        <p14:creationId xmlns:p14="http://schemas.microsoft.com/office/powerpoint/2010/main" val="390057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18</a:t>
            </a:fld>
            <a:endParaRPr lang="en-US"/>
          </a:p>
        </p:txBody>
      </p:sp>
    </p:spTree>
    <p:extLst>
      <p:ext uri="{BB962C8B-B14F-4D97-AF65-F5344CB8AC3E}">
        <p14:creationId xmlns:p14="http://schemas.microsoft.com/office/powerpoint/2010/main" val="315944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food; prices</a:t>
            </a:r>
          </a:p>
          <a:p>
            <a:pPr marL="228600" indent="-228600">
              <a:buAutoNum type="arabicParenR"/>
            </a:pPr>
            <a:r>
              <a:rPr lang="en-US" dirty="0" smtClean="0"/>
              <a:t>Steam engine; cotton</a:t>
            </a:r>
          </a:p>
          <a:p>
            <a:pPr marL="228600" indent="-228600">
              <a:buAutoNum type="arabicParenR"/>
            </a:pPr>
            <a:r>
              <a:rPr lang="en-US" dirty="0" smtClean="0"/>
              <a:t>Iron; locomotives</a:t>
            </a:r>
            <a:endParaRPr lang="en-US" dirty="0"/>
          </a:p>
        </p:txBody>
      </p:sp>
      <p:sp>
        <p:nvSpPr>
          <p:cNvPr id="4" name="Slide Number Placeholder 3"/>
          <p:cNvSpPr>
            <a:spLocks noGrp="1"/>
          </p:cNvSpPr>
          <p:nvPr>
            <p:ph type="sldNum" sz="quarter" idx="10"/>
          </p:nvPr>
        </p:nvSpPr>
        <p:spPr/>
        <p:txBody>
          <a:bodyPr/>
          <a:lstStyle/>
          <a:p>
            <a:fld id="{D1AE1AE3-88FD-D549-BA68-3F8630C1A4B7}" type="slidenum">
              <a:rPr lang="en-US" smtClean="0"/>
              <a:t>19</a:t>
            </a:fld>
            <a:endParaRPr lang="en-US"/>
          </a:p>
        </p:txBody>
      </p:sp>
    </p:spTree>
    <p:extLst>
      <p:ext uri="{BB962C8B-B14F-4D97-AF65-F5344CB8AC3E}">
        <p14:creationId xmlns:p14="http://schemas.microsoft.com/office/powerpoint/2010/main" val="74534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9/19/15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9/19/15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9/19/15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9/19/15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9/19/15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9/19/15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9/19/15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9/19/15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9/19/15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9/19/15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9/19/15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9/19/15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teacher/Desktop/World%20History%202015-2016/Chapter%2010/Lesson%201/Screen%20shot%202015-09-15%20at%208.04.46%20PM.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teacher/Desktop/World%20History%202015-2016/Chapter%2010/BirthoftheIndustrialRevolution.mp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file://localhost/Users/teacher/Desktop/World%20History%202015-2016/Chapter%2010/Assessing%20Background%20-%20Charles%20Dickens.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teacher/Desktop/World%20History%202015-2016/Chapter%2010/Lesson%201/A%20Reformer%20Describes%20Child%20Labor%20in%20the%20Coal%20Mines.doc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BYmeLBWjeI"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zhL5DCizj5c"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teacher/Desktop/World%20History%202015-2016/Chapter%2010/Lesson%201/wh_industrialrevolutionbegins_tr_reading_strategy.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10</a:t>
            </a:r>
          </a:p>
          <a:p>
            <a:r>
              <a:rPr lang="en-US" dirty="0" smtClean="0"/>
              <a:t>Lesson 1</a:t>
            </a:r>
            <a:endParaRPr lang="en-US" dirty="0"/>
          </a:p>
        </p:txBody>
      </p:sp>
      <p:sp>
        <p:nvSpPr>
          <p:cNvPr id="3" name="Title 2"/>
          <p:cNvSpPr>
            <a:spLocks noGrp="1"/>
          </p:cNvSpPr>
          <p:nvPr>
            <p:ph type="ctrTitle"/>
          </p:nvPr>
        </p:nvSpPr>
        <p:spPr/>
        <p:txBody>
          <a:bodyPr/>
          <a:lstStyle/>
          <a:p>
            <a:r>
              <a:rPr lang="en-US" dirty="0" smtClean="0"/>
              <a:t>Industrialization and Nationalism</a:t>
            </a:r>
            <a:endParaRPr lang="en-US" dirty="0"/>
          </a:p>
        </p:txBody>
      </p:sp>
      <p:pic>
        <p:nvPicPr>
          <p:cNvPr id="4" name="Picture 3"/>
          <p:cNvPicPr>
            <a:picLocks noChangeAspect="1"/>
          </p:cNvPicPr>
          <p:nvPr/>
        </p:nvPicPr>
        <p:blipFill>
          <a:blip r:embed="rId2"/>
          <a:stretch>
            <a:fillRect/>
          </a:stretch>
        </p:blipFill>
        <p:spPr>
          <a:xfrm>
            <a:off x="0" y="2190750"/>
            <a:ext cx="9144000" cy="4762500"/>
          </a:xfrm>
          <a:prstGeom prst="rect">
            <a:avLst/>
          </a:prstGeom>
        </p:spPr>
      </p:pic>
    </p:spTree>
    <p:extLst>
      <p:ext uri="{BB962C8B-B14F-4D97-AF65-F5344CB8AC3E}">
        <p14:creationId xmlns:p14="http://schemas.microsoft.com/office/powerpoint/2010/main" val="4619193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5" y="-12864"/>
            <a:ext cx="9354060" cy="6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a:hlinkClick r:id="" action="ppaction://hlinkshowjump?jump=nextslide"/>
          </p:cNvPr>
          <p:cNvSpPr txBox="1">
            <a:spLocks noChangeArrowheads="1"/>
          </p:cNvSpPr>
          <p:nvPr/>
        </p:nvSpPr>
        <p:spPr bwMode="auto">
          <a:xfrm>
            <a:off x="110032" y="1430"/>
            <a:ext cx="7622143"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rPr>
              <a:t>Enclosure Movement of the 1700s</a:t>
            </a:r>
          </a:p>
        </p:txBody>
      </p:sp>
      <p:pic>
        <p:nvPicPr>
          <p:cNvPr id="1028" name="Picture 12" descr="left">
            <a:hlinkClick r:id="" action="ppaction://hlinkshowjump?jump=nextslide"/>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570161" y="6350583"/>
            <a:ext cx="241496" cy="32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14">
            <a:hlinkClick r:id="" action="ppaction://hlinkshowjump?jump=nextslide"/>
          </p:cNvPr>
          <p:cNvSpPr txBox="1">
            <a:spLocks noChangeArrowheads="1"/>
          </p:cNvSpPr>
          <p:nvPr/>
        </p:nvSpPr>
        <p:spPr bwMode="auto">
          <a:xfrm>
            <a:off x="50014" y="627484"/>
            <a:ext cx="8973952" cy="119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1800">
                <a:latin typeface="Verdana" charset="0"/>
                <a:cs typeface="Verdana" charset="0"/>
              </a:rPr>
              <a:t>Enclosure laws allowed landowners to fence off land formerly used as common pasture. The map on the left shows a British farming area in 1700; the shaded areas are common pastures. The map on the right shows the same area in 1800, with the common pastures eliminated by fences.</a:t>
            </a:r>
          </a:p>
        </p:txBody>
      </p:sp>
      <p:pic>
        <p:nvPicPr>
          <p:cNvPr id="1030" name="Picture 6" descr="Capture.PNG">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104" y="1979645"/>
            <a:ext cx="8482385" cy="433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1154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Users\rakesh.jawale\Desktop\HSGEO15_TC_C07_L1_ls04\Image.png">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5" y="-12864"/>
            <a:ext cx="9354060" cy="6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a:hlinkClick r:id="" action="ppaction://hlinkshowjump?jump=previousslide"/>
          </p:cNvPr>
          <p:cNvSpPr txBox="1">
            <a:spLocks noChangeArrowheads="1"/>
          </p:cNvSpPr>
          <p:nvPr/>
        </p:nvSpPr>
        <p:spPr bwMode="auto">
          <a:xfrm>
            <a:off x="110032" y="1430"/>
            <a:ext cx="7662154"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rPr>
              <a:t>Enclosure Movement of the 1700s</a:t>
            </a:r>
          </a:p>
        </p:txBody>
      </p:sp>
      <p:pic>
        <p:nvPicPr>
          <p:cNvPr id="2052" name="Picture 12" descr="left">
            <a:hlinkClick r:id="" action="ppaction://hlinkshowjump?jump=previousslide"/>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251500" y="6353442"/>
            <a:ext cx="238639" cy="32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4">
            <a:hlinkClick r:id="" action="ppaction://hlinkshowjump?jump=previousslide"/>
          </p:cNvPr>
          <p:cNvSpPr txBox="1">
            <a:spLocks noChangeArrowheads="1"/>
          </p:cNvSpPr>
          <p:nvPr/>
        </p:nvSpPr>
        <p:spPr bwMode="auto">
          <a:xfrm>
            <a:off x="610172" y="1187787"/>
            <a:ext cx="7081991" cy="229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marL="457200" indent="-457200">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1800">
                <a:latin typeface="Verdana" charset="0"/>
                <a:cs typeface="Verdana" charset="0"/>
              </a:rPr>
              <a:t>Effects of enclosure laws: </a:t>
            </a:r>
          </a:p>
          <a:p>
            <a:pPr>
              <a:spcBef>
                <a:spcPts val="1080"/>
              </a:spcBef>
              <a:spcAft>
                <a:spcPts val="540"/>
              </a:spcAft>
            </a:pPr>
            <a:r>
              <a:rPr lang="en-US" sz="1800">
                <a:latin typeface="Verdana" charset="0"/>
                <a:cs typeface="Verdana" charset="0"/>
              </a:rPr>
              <a:t> •    Landowners fence in common lands.</a:t>
            </a:r>
          </a:p>
          <a:p>
            <a:pPr>
              <a:spcBef>
                <a:spcPts val="1080"/>
              </a:spcBef>
              <a:spcAft>
                <a:spcPts val="540"/>
              </a:spcAft>
            </a:pPr>
            <a:r>
              <a:rPr lang="en-US" sz="1800">
                <a:latin typeface="Verdana" charset="0"/>
                <a:cs typeface="Verdana" charset="0"/>
              </a:rPr>
              <a:t> •    Peasants move to towns to find work.</a:t>
            </a:r>
          </a:p>
          <a:p>
            <a:pPr>
              <a:spcBef>
                <a:spcPts val="1080"/>
              </a:spcBef>
              <a:spcAft>
                <a:spcPts val="540"/>
              </a:spcAft>
            </a:pPr>
            <a:r>
              <a:rPr lang="en-US" sz="1800">
                <a:latin typeface="Verdana" charset="0"/>
                <a:cs typeface="Verdana" charset="0"/>
              </a:rPr>
              <a:t> •    Factories benefit from new labor supply.</a:t>
            </a:r>
          </a:p>
          <a:p>
            <a:pPr>
              <a:spcBef>
                <a:spcPts val="1080"/>
              </a:spcBef>
              <a:spcAft>
                <a:spcPts val="540"/>
              </a:spcAft>
            </a:pPr>
            <a:r>
              <a:rPr lang="en-US" sz="1800">
                <a:latin typeface="Verdana" charset="0"/>
                <a:cs typeface="Verdana" charset="0"/>
              </a:rPr>
              <a:t> •    Remaining farms are larger, with increased crop yields.</a:t>
            </a:r>
          </a:p>
        </p:txBody>
      </p:sp>
    </p:spTree>
    <p:extLst>
      <p:ext uri="{BB962C8B-B14F-4D97-AF65-F5344CB8AC3E}">
        <p14:creationId xmlns:p14="http://schemas.microsoft.com/office/powerpoint/2010/main" val="328294691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Cotton Production and New Factories</a:t>
            </a:r>
            <a:endParaRPr lang="en-US" dirty="0"/>
          </a:p>
        </p:txBody>
      </p:sp>
      <p:sp>
        <p:nvSpPr>
          <p:cNvPr id="3" name="Content Placeholder 2"/>
          <p:cNvSpPr>
            <a:spLocks noGrp="1"/>
          </p:cNvSpPr>
          <p:nvPr>
            <p:ph sz="quarter" idx="1"/>
          </p:nvPr>
        </p:nvSpPr>
        <p:spPr/>
        <p:txBody>
          <a:bodyPr/>
          <a:lstStyle/>
          <a:p>
            <a:r>
              <a:rPr lang="en-US" dirty="0" smtClean="0"/>
              <a:t>Before the IR, making cotton cloth was usually done in rural cottages.</a:t>
            </a:r>
          </a:p>
          <a:p>
            <a:endParaRPr lang="en-US" dirty="0"/>
          </a:p>
          <a:p>
            <a:r>
              <a:rPr lang="en-US" dirty="0" smtClean="0"/>
              <a:t>Fast forward to 1780s, weaving cloth was done in factories near rivers and streams, then moved to cotton mills powered by the steam engine.</a:t>
            </a:r>
          </a:p>
          <a:p>
            <a:endParaRPr lang="en-US" dirty="0"/>
          </a:p>
          <a:p>
            <a:r>
              <a:rPr lang="en-US" dirty="0" smtClean="0"/>
              <a:t>The </a:t>
            </a:r>
            <a:r>
              <a:rPr lang="en-US" u="sng" dirty="0" smtClean="0"/>
              <a:t>steam engine</a:t>
            </a:r>
            <a:r>
              <a:rPr lang="en-US" dirty="0" smtClean="0"/>
              <a:t>, invented by </a:t>
            </a:r>
            <a:r>
              <a:rPr lang="en-US" u="sng" dirty="0" smtClean="0"/>
              <a:t>James Watt</a:t>
            </a:r>
            <a:r>
              <a:rPr lang="en-US" dirty="0" smtClean="0"/>
              <a:t>, was a key component to the Industrial Revolution.</a:t>
            </a:r>
            <a:endParaRPr lang="en-US" dirty="0"/>
          </a:p>
        </p:txBody>
      </p:sp>
    </p:spTree>
    <p:extLst>
      <p:ext uri="{BB962C8B-B14F-4D97-AF65-F5344CB8AC3E}">
        <p14:creationId xmlns:p14="http://schemas.microsoft.com/office/powerpoint/2010/main" val="1377524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Factory</a:t>
            </a:r>
            <a:endParaRPr lang="en-US" dirty="0"/>
          </a:p>
        </p:txBody>
      </p:sp>
      <p:sp>
        <p:nvSpPr>
          <p:cNvPr id="3" name="Content Placeholder 2"/>
          <p:cNvSpPr>
            <a:spLocks noGrp="1"/>
          </p:cNvSpPr>
          <p:nvPr>
            <p:ph sz="quarter" idx="1"/>
          </p:nvPr>
        </p:nvSpPr>
        <p:spPr/>
        <p:txBody>
          <a:bodyPr/>
          <a:lstStyle/>
          <a:p>
            <a:r>
              <a:rPr lang="en-US" u="sng" dirty="0" smtClean="0"/>
              <a:t>The factory </a:t>
            </a:r>
            <a:r>
              <a:rPr lang="en-US" dirty="0" smtClean="0"/>
              <a:t>became a new concept during the IR.</a:t>
            </a:r>
          </a:p>
          <a:p>
            <a:endParaRPr lang="en-US" dirty="0"/>
          </a:p>
          <a:p>
            <a:r>
              <a:rPr lang="en-US" dirty="0" smtClean="0"/>
              <a:t>It created a new labor system; work was around the clock; it was monotonous and rote; child labor was used.</a:t>
            </a:r>
            <a:endParaRPr lang="en-US" dirty="0"/>
          </a:p>
        </p:txBody>
      </p:sp>
    </p:spTree>
    <p:extLst>
      <p:ext uri="{BB962C8B-B14F-4D97-AF65-F5344CB8AC3E}">
        <p14:creationId xmlns:p14="http://schemas.microsoft.com/office/powerpoint/2010/main" val="26028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Iron, and Railroads</a:t>
            </a:r>
            <a:endParaRPr lang="en-US" dirty="0"/>
          </a:p>
        </p:txBody>
      </p:sp>
      <p:sp>
        <p:nvSpPr>
          <p:cNvPr id="3" name="Content Placeholder 2"/>
          <p:cNvSpPr>
            <a:spLocks noGrp="1"/>
          </p:cNvSpPr>
          <p:nvPr>
            <p:ph sz="quarter" idx="1"/>
          </p:nvPr>
        </p:nvSpPr>
        <p:spPr/>
        <p:txBody>
          <a:bodyPr/>
          <a:lstStyle/>
          <a:p>
            <a:r>
              <a:rPr lang="en-US" dirty="0" smtClean="0"/>
              <a:t>**The steam engine relied on </a:t>
            </a:r>
            <a:r>
              <a:rPr lang="en-US" u="sng" dirty="0" smtClean="0"/>
              <a:t>coal</a:t>
            </a:r>
            <a:r>
              <a:rPr lang="en-US" dirty="0" smtClean="0"/>
              <a:t> for power, which aided in the transformation of the iron industry.</a:t>
            </a:r>
          </a:p>
          <a:p>
            <a:endParaRPr lang="en-US" dirty="0"/>
          </a:p>
          <a:p>
            <a:r>
              <a:rPr lang="en-US" dirty="0" smtClean="0"/>
              <a:t>**</a:t>
            </a:r>
            <a:r>
              <a:rPr lang="en-US" dirty="0" err="1" smtClean="0"/>
              <a:t>Puddling</a:t>
            </a:r>
            <a:r>
              <a:rPr lang="en-US" dirty="0" smtClean="0"/>
              <a:t> was developed; high-quality iron industry expanded, creating new machines.</a:t>
            </a:r>
          </a:p>
          <a:p>
            <a:endParaRPr lang="en-US" dirty="0"/>
          </a:p>
          <a:p>
            <a:r>
              <a:rPr lang="en-US" dirty="0" smtClean="0"/>
              <a:t>**First steam locomotive was invented to move goods.</a:t>
            </a:r>
          </a:p>
        </p:txBody>
      </p:sp>
    </p:spTree>
    <p:extLst>
      <p:ext uri="{BB962C8B-B14F-4D97-AF65-F5344CB8AC3E}">
        <p14:creationId xmlns:p14="http://schemas.microsoft.com/office/powerpoint/2010/main" val="2360320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5" y="-12864"/>
            <a:ext cx="9354060" cy="6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a:hlinkClick r:id="" action="ppaction://hlinkshowjump?jump=nextslide"/>
          </p:cNvPr>
          <p:cNvSpPr txBox="1">
            <a:spLocks noChangeArrowheads="1"/>
          </p:cNvSpPr>
          <p:nvPr/>
        </p:nvSpPr>
        <p:spPr bwMode="auto">
          <a:xfrm>
            <a:off x="110032" y="1430"/>
            <a:ext cx="7622143"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rPr>
              <a:t>Inventions of the Industrial Revolution</a:t>
            </a:r>
          </a:p>
        </p:txBody>
      </p:sp>
      <p:sp>
        <p:nvSpPr>
          <p:cNvPr id="1028" name="Text Box 14">
            <a:hlinkClick r:id="" action="ppaction://hlinkshowjump?jump=nextslide"/>
          </p:cNvPr>
          <p:cNvSpPr txBox="1">
            <a:spLocks noChangeArrowheads="1"/>
          </p:cNvSpPr>
          <p:nvPr/>
        </p:nvSpPr>
        <p:spPr bwMode="auto">
          <a:xfrm>
            <a:off x="890251" y="1399330"/>
            <a:ext cx="6641867" cy="36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marL="457200" indent="-457200">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371600" indent="-4572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2100" dirty="0">
                <a:latin typeface="Verdana" charset="0"/>
                <a:cs typeface="Verdana" charset="0"/>
              </a:rPr>
              <a:t>•   </a:t>
            </a:r>
            <a:r>
              <a:rPr lang="en-US" sz="2100" b="1" dirty="0" err="1">
                <a:latin typeface="Verdana" charset="0"/>
                <a:cs typeface="Verdana" charset="0"/>
              </a:rPr>
              <a:t>Puddling</a:t>
            </a:r>
            <a:r>
              <a:rPr lang="en-US" sz="2100" dirty="0">
                <a:latin typeface="Verdana" charset="0"/>
                <a:cs typeface="Verdana" charset="0"/>
              </a:rPr>
              <a:t> </a:t>
            </a:r>
          </a:p>
          <a:p>
            <a:pPr lvl="2">
              <a:spcBef>
                <a:spcPts val="1080"/>
              </a:spcBef>
              <a:spcAft>
                <a:spcPts val="540"/>
              </a:spcAft>
            </a:pPr>
            <a:r>
              <a:rPr lang="en-US" sz="2100" dirty="0">
                <a:latin typeface="Verdana" charset="0"/>
                <a:ea typeface="ＭＳ Ｐゴシック" charset="0"/>
                <a:cs typeface="Verdana" charset="0"/>
              </a:rPr>
              <a:t>o   Produced bar iron without hammering</a:t>
            </a:r>
          </a:p>
          <a:p>
            <a:pPr lvl="2">
              <a:spcBef>
                <a:spcPts val="1080"/>
              </a:spcBef>
              <a:spcAft>
                <a:spcPts val="540"/>
              </a:spcAft>
            </a:pPr>
            <a:r>
              <a:rPr lang="en-US" sz="2100" dirty="0">
                <a:latin typeface="Verdana" charset="0"/>
                <a:ea typeface="ＭＳ Ｐゴシック" charset="0"/>
                <a:cs typeface="Verdana" charset="0"/>
              </a:rPr>
              <a:t>o   Faster production </a:t>
            </a:r>
            <a:r>
              <a:rPr lang="en-US" sz="2100" dirty="0" smtClean="0">
                <a:latin typeface="Verdana" charset="0"/>
                <a:ea typeface="ＭＳ Ｐゴシック" charset="0"/>
                <a:cs typeface="Verdana" charset="0"/>
              </a:rPr>
              <a:t>of high quality iron</a:t>
            </a:r>
            <a:endParaRPr lang="en-US" sz="2100" dirty="0">
              <a:latin typeface="Verdana" charset="0"/>
              <a:ea typeface="ＭＳ Ｐゴシック" charset="0"/>
              <a:cs typeface="Verdana" charset="0"/>
            </a:endParaRPr>
          </a:p>
          <a:p>
            <a:pPr>
              <a:spcBef>
                <a:spcPts val="1080"/>
              </a:spcBef>
              <a:spcAft>
                <a:spcPts val="540"/>
              </a:spcAft>
            </a:pPr>
            <a:r>
              <a:rPr lang="en-US" sz="2100" dirty="0">
                <a:latin typeface="Verdana" charset="0"/>
                <a:cs typeface="Verdana" charset="0"/>
              </a:rPr>
              <a:t>•   </a:t>
            </a:r>
            <a:r>
              <a:rPr lang="en-US" sz="2100" b="1" dirty="0">
                <a:latin typeface="Verdana" charset="0"/>
                <a:cs typeface="Verdana" charset="0"/>
              </a:rPr>
              <a:t>Steam engine </a:t>
            </a:r>
          </a:p>
          <a:p>
            <a:pPr lvl="2">
              <a:spcBef>
                <a:spcPts val="1080"/>
              </a:spcBef>
              <a:spcAft>
                <a:spcPts val="540"/>
              </a:spcAft>
            </a:pPr>
            <a:r>
              <a:rPr lang="en-US" sz="2100" dirty="0">
                <a:latin typeface="Verdana" charset="0"/>
                <a:ea typeface="ＭＳ Ｐゴシック" charset="0"/>
                <a:cs typeface="Verdana" charset="0"/>
              </a:rPr>
              <a:t>o   Transformed transportation and agriculture </a:t>
            </a:r>
          </a:p>
          <a:p>
            <a:pPr lvl="2">
              <a:spcBef>
                <a:spcPts val="1080"/>
              </a:spcBef>
              <a:spcAft>
                <a:spcPts val="540"/>
              </a:spcAft>
            </a:pPr>
            <a:r>
              <a:rPr lang="en-US" sz="2100" dirty="0">
                <a:latin typeface="Verdana" charset="0"/>
                <a:ea typeface="ＭＳ Ｐゴシック" charset="0"/>
                <a:cs typeface="Verdana" charset="0"/>
              </a:rPr>
              <a:t>o   With James Watt’s improvements, enabled to drive machinery</a:t>
            </a:r>
          </a:p>
        </p:txBody>
      </p:sp>
    </p:spTree>
    <p:extLst>
      <p:ext uri="{BB962C8B-B14F-4D97-AF65-F5344CB8AC3E}">
        <p14:creationId xmlns:p14="http://schemas.microsoft.com/office/powerpoint/2010/main" val="6407691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3"/>
          <a:srcRect l="-3548" r="-3978" b="-739"/>
          <a:stretch/>
        </p:blipFill>
        <p:spPr>
          <a:xfrm>
            <a:off x="0" y="228600"/>
            <a:ext cx="9144000" cy="6629400"/>
          </a:xfrm>
        </p:spPr>
      </p:pic>
    </p:spTree>
    <p:extLst>
      <p:ext uri="{BB962C8B-B14F-4D97-AF65-F5344CB8AC3E}">
        <p14:creationId xmlns:p14="http://schemas.microsoft.com/office/powerpoint/2010/main" val="2940904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hlinkClick r:id="rId2" action="ppaction://hlinkfile"/>
              </a:rPr>
              <a:t>Circle Chart</a:t>
            </a:r>
            <a:endParaRPr lang="en-US" dirty="0"/>
          </a:p>
        </p:txBody>
      </p:sp>
    </p:spTree>
    <p:extLst>
      <p:ext uri="{BB962C8B-B14F-4D97-AF65-F5344CB8AC3E}">
        <p14:creationId xmlns:p14="http://schemas.microsoft.com/office/powerpoint/2010/main" val="4256055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
          </p:nvPr>
        </p:nvSpPr>
        <p:spPr/>
        <p:txBody>
          <a:bodyPr/>
          <a:lstStyle/>
          <a:p>
            <a:pPr marL="0" indent="0">
              <a:buNone/>
            </a:pPr>
            <a:r>
              <a:rPr lang="en-US" dirty="0" smtClean="0"/>
              <a:t>Why did the Industrial Revolution start in Great Britain?</a:t>
            </a:r>
            <a:endParaRPr lang="en-US" dirty="0"/>
          </a:p>
        </p:txBody>
      </p:sp>
    </p:spTree>
    <p:extLst>
      <p:ext uri="{BB962C8B-B14F-4D97-AF65-F5344CB8AC3E}">
        <p14:creationId xmlns:p14="http://schemas.microsoft.com/office/powerpoint/2010/main" val="56095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1. The </a:t>
            </a:r>
            <a:r>
              <a:rPr lang="en-US" dirty="0"/>
              <a:t>Agricultural Revolution increased the </a:t>
            </a:r>
            <a:r>
              <a:rPr lang="en-US" dirty="0" smtClean="0"/>
              <a:t>________ </a:t>
            </a:r>
            <a:r>
              <a:rPr lang="en-US" dirty="0"/>
              <a:t>supply</a:t>
            </a:r>
            <a:r>
              <a:rPr lang="en-US" dirty="0" smtClean="0"/>
              <a:t>, lowered ________ </a:t>
            </a:r>
            <a:r>
              <a:rPr lang="en-US" dirty="0"/>
              <a:t>, and allowed ordinary people to spend money </a:t>
            </a:r>
            <a:r>
              <a:rPr lang="en-US" dirty="0" smtClean="0"/>
              <a:t>on manufactured </a:t>
            </a:r>
            <a:r>
              <a:rPr lang="en-US" dirty="0"/>
              <a:t>goods</a:t>
            </a:r>
            <a:r>
              <a:rPr lang="en-US" dirty="0" smtClean="0"/>
              <a:t>.</a:t>
            </a:r>
          </a:p>
          <a:p>
            <a:pPr marL="0" indent="0">
              <a:buNone/>
            </a:pPr>
            <a:endParaRPr lang="en-US" dirty="0" smtClean="0"/>
          </a:p>
          <a:p>
            <a:pPr marL="0" indent="0">
              <a:buNone/>
            </a:pPr>
            <a:r>
              <a:rPr lang="en-US" dirty="0" smtClean="0"/>
              <a:t>2</a:t>
            </a:r>
            <a:r>
              <a:rPr lang="en-US" dirty="0"/>
              <a:t>. </a:t>
            </a:r>
            <a:r>
              <a:rPr lang="en-US" dirty="0" smtClean="0"/>
              <a:t>Inventions </a:t>
            </a:r>
            <a:r>
              <a:rPr lang="en-US" dirty="0"/>
              <a:t>such as the </a:t>
            </a:r>
            <a:r>
              <a:rPr lang="en-US" dirty="0" smtClean="0"/>
              <a:t>_________ </a:t>
            </a:r>
            <a:r>
              <a:rPr lang="en-US" dirty="0"/>
              <a:t>helped </a:t>
            </a:r>
            <a:r>
              <a:rPr lang="en-US" dirty="0" smtClean="0"/>
              <a:t>increase ________ </a:t>
            </a:r>
            <a:r>
              <a:rPr lang="en-US" dirty="0"/>
              <a:t>cloth production dramatically, causing it to become </a:t>
            </a:r>
            <a:r>
              <a:rPr lang="en-US" dirty="0" smtClean="0"/>
              <a:t>Britain’s most </a:t>
            </a:r>
            <a:r>
              <a:rPr lang="en-US" dirty="0"/>
              <a:t>valuable product by 1840.</a:t>
            </a:r>
          </a:p>
          <a:p>
            <a:pPr marL="0" indent="0">
              <a:buNone/>
            </a:pPr>
            <a:endParaRPr lang="en-US" dirty="0" smtClean="0"/>
          </a:p>
          <a:p>
            <a:pPr marL="0" indent="0">
              <a:buNone/>
            </a:pPr>
            <a:r>
              <a:rPr lang="en-US" dirty="0" smtClean="0"/>
              <a:t>3</a:t>
            </a:r>
            <a:r>
              <a:rPr lang="en-US" dirty="0"/>
              <a:t>. </a:t>
            </a:r>
            <a:r>
              <a:rPr lang="en-US" dirty="0" smtClean="0"/>
              <a:t>Coal </a:t>
            </a:r>
            <a:r>
              <a:rPr lang="en-US" dirty="0"/>
              <a:t>and </a:t>
            </a:r>
            <a:r>
              <a:rPr lang="en-US" dirty="0" smtClean="0"/>
              <a:t>_______ </a:t>
            </a:r>
            <a:r>
              <a:rPr lang="en-US" dirty="0"/>
              <a:t>industries boomed, and </a:t>
            </a:r>
            <a:r>
              <a:rPr lang="en-US" dirty="0" smtClean="0"/>
              <a:t>steam _______ </a:t>
            </a:r>
            <a:r>
              <a:rPr lang="en-US" dirty="0"/>
              <a:t>helped move goods faster and </a:t>
            </a:r>
            <a:r>
              <a:rPr lang="en-US" dirty="0" smtClean="0"/>
              <a:t>cheaper.</a:t>
            </a:r>
            <a:endParaRPr lang="en-US" dirty="0"/>
          </a:p>
        </p:txBody>
      </p:sp>
    </p:spTree>
    <p:extLst>
      <p:ext uri="{BB962C8B-B14F-4D97-AF65-F5344CB8AC3E}">
        <p14:creationId xmlns:p14="http://schemas.microsoft.com/office/powerpoint/2010/main" val="333207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lstStyle/>
          <a:p>
            <a:r>
              <a:rPr lang="en-US" dirty="0" smtClean="0"/>
              <a:t>To understand the causes of the industrial revolution and its effects.</a:t>
            </a:r>
          </a:p>
          <a:p>
            <a:endParaRPr lang="en-US" dirty="0"/>
          </a:p>
          <a:p>
            <a:r>
              <a:rPr lang="en-US" dirty="0" smtClean="0"/>
              <a:t>Question: </a:t>
            </a:r>
            <a:r>
              <a:rPr lang="en-US" u="sng" dirty="0" smtClean="0"/>
              <a:t>What </a:t>
            </a:r>
            <a:r>
              <a:rPr lang="en-US" u="sng" dirty="0"/>
              <a:t>was the significance of the Agricultural Revolution in Great Britain? Why did the Industrial Revolution start in Great Britain?</a:t>
            </a:r>
          </a:p>
        </p:txBody>
      </p:sp>
    </p:spTree>
    <p:extLst>
      <p:ext uri="{BB962C8B-B14F-4D97-AF65-F5344CB8AC3E}">
        <p14:creationId xmlns:p14="http://schemas.microsoft.com/office/powerpoint/2010/main" val="42011913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sz="quarter" idx="1"/>
          </p:nvPr>
        </p:nvSpPr>
        <p:spPr/>
        <p:txBody>
          <a:bodyPr/>
          <a:lstStyle/>
          <a:p>
            <a:r>
              <a:rPr lang="en-US" dirty="0" smtClean="0">
                <a:hlinkClick r:id="rId2" action="ppaction://hlinkfile"/>
              </a:rPr>
              <a:t>Industrial Revolution</a:t>
            </a:r>
            <a:endParaRPr lang="en-US" dirty="0"/>
          </a:p>
        </p:txBody>
      </p:sp>
    </p:spTree>
    <p:extLst>
      <p:ext uri="{BB962C8B-B14F-4D97-AF65-F5344CB8AC3E}">
        <p14:creationId xmlns:p14="http://schemas.microsoft.com/office/powerpoint/2010/main" val="173997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a:t>
            </a:r>
            <a:endParaRPr lang="en-US" dirty="0"/>
          </a:p>
        </p:txBody>
      </p:sp>
      <p:sp>
        <p:nvSpPr>
          <p:cNvPr id="3" name="Content Placeholder 2"/>
          <p:cNvSpPr>
            <a:spLocks noGrp="1"/>
          </p:cNvSpPr>
          <p:nvPr>
            <p:ph sz="quarter" idx="1"/>
          </p:nvPr>
        </p:nvSpPr>
        <p:spPr/>
        <p:txBody>
          <a:bodyPr/>
          <a:lstStyle/>
          <a:p>
            <a:r>
              <a:rPr lang="en-US" dirty="0" smtClean="0"/>
              <a:t>What factors fed the spread of industrialization in both Europe and North America.?</a:t>
            </a:r>
            <a:endParaRPr lang="en-US" dirty="0"/>
          </a:p>
        </p:txBody>
      </p:sp>
    </p:spTree>
    <p:extLst>
      <p:ext uri="{BB962C8B-B14F-4D97-AF65-F5344CB8AC3E}">
        <p14:creationId xmlns:p14="http://schemas.microsoft.com/office/powerpoint/2010/main" val="3808225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spcBef>
                <a:spcPts val="600"/>
              </a:spcBef>
              <a:spcAft>
                <a:spcPts val="1200"/>
              </a:spcAft>
            </a:pPr>
            <a:r>
              <a:rPr lang="en-US" sz="2800" dirty="0" smtClean="0">
                <a:latin typeface="Verdana" charset="0"/>
                <a:cs typeface="Verdana" charset="0"/>
              </a:rPr>
              <a:t>   </a:t>
            </a:r>
            <a:r>
              <a:rPr lang="en-US" sz="2800" dirty="0">
                <a:latin typeface="Verdana" charset="0"/>
                <a:cs typeface="Verdana" charset="0"/>
              </a:rPr>
              <a:t>Spread first to countries whose governments were ready for it: Belgium, France, Germany </a:t>
            </a:r>
          </a:p>
          <a:p>
            <a:pPr>
              <a:spcBef>
                <a:spcPts val="600"/>
              </a:spcBef>
              <a:spcAft>
                <a:spcPts val="1200"/>
              </a:spcAft>
            </a:pPr>
            <a:r>
              <a:rPr lang="en-US" sz="2800" dirty="0" smtClean="0">
                <a:latin typeface="Verdana" charset="0"/>
                <a:cs typeface="Verdana" charset="0"/>
              </a:rPr>
              <a:t>   </a:t>
            </a:r>
            <a:r>
              <a:rPr lang="en-US" sz="2800" dirty="0">
                <a:latin typeface="Verdana" charset="0"/>
                <a:cs typeface="Verdana" charset="0"/>
              </a:rPr>
              <a:t>Spread in America once population moved to cities from farms </a:t>
            </a:r>
          </a:p>
          <a:p>
            <a:pPr>
              <a:spcBef>
                <a:spcPts val="600"/>
              </a:spcBef>
              <a:spcAft>
                <a:spcPts val="1200"/>
              </a:spcAft>
            </a:pPr>
            <a:r>
              <a:rPr lang="en-US" sz="2800" dirty="0" smtClean="0">
                <a:latin typeface="Verdana" charset="0"/>
                <a:cs typeface="Verdana" charset="0"/>
              </a:rPr>
              <a:t>   </a:t>
            </a:r>
            <a:r>
              <a:rPr lang="en-US" sz="2800" dirty="0">
                <a:latin typeface="Verdana" charset="0"/>
                <a:cs typeface="Verdana" charset="0"/>
              </a:rPr>
              <a:t>Railway system was key factor in both Europe and United States</a:t>
            </a:r>
          </a:p>
          <a:p>
            <a:endParaRPr lang="en-US" dirty="0"/>
          </a:p>
        </p:txBody>
      </p:sp>
    </p:spTree>
    <p:extLst>
      <p:ext uri="{BB962C8B-B14F-4D97-AF65-F5344CB8AC3E}">
        <p14:creationId xmlns:p14="http://schemas.microsoft.com/office/powerpoint/2010/main" val="1773546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Spread of Industrialization</a:t>
            </a:r>
            <a:endParaRPr lang="en-US" dirty="0"/>
          </a:p>
        </p:txBody>
      </p:sp>
      <p:sp>
        <p:nvSpPr>
          <p:cNvPr id="3" name="Content Placeholder 2"/>
          <p:cNvSpPr>
            <a:spLocks noGrp="1"/>
          </p:cNvSpPr>
          <p:nvPr>
            <p:ph sz="quarter" idx="1"/>
          </p:nvPr>
        </p:nvSpPr>
        <p:spPr/>
        <p:txBody>
          <a:bodyPr/>
          <a:lstStyle/>
          <a:p>
            <a:r>
              <a:rPr lang="en-US" dirty="0" smtClean="0"/>
              <a:t>By mid 1800s, Great Britain became the world’s first industrial nation; it also became the richest.</a:t>
            </a:r>
          </a:p>
          <a:p>
            <a:endParaRPr lang="en-US" dirty="0"/>
          </a:p>
          <a:p>
            <a:r>
              <a:rPr lang="en-US" dirty="0" smtClean="0"/>
              <a:t>The Industrial Revolution spread to America. In 1800, 5 million people lived in the U.S. with 6 out 7 being farmers. By 1860, 30 million people lived in the U.S. and half were farmers.</a:t>
            </a:r>
            <a:endParaRPr lang="en-US" dirty="0"/>
          </a:p>
        </p:txBody>
      </p:sp>
    </p:spTree>
    <p:extLst>
      <p:ext uri="{BB962C8B-B14F-4D97-AF65-F5344CB8AC3E}">
        <p14:creationId xmlns:p14="http://schemas.microsoft.com/office/powerpoint/2010/main" val="2232641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Railroad</a:t>
            </a:r>
            <a:endParaRPr lang="en-US" dirty="0"/>
          </a:p>
        </p:txBody>
      </p:sp>
      <p:sp>
        <p:nvSpPr>
          <p:cNvPr id="3" name="Content Placeholder 2"/>
          <p:cNvSpPr>
            <a:spLocks noGrp="1"/>
          </p:cNvSpPr>
          <p:nvPr>
            <p:ph sz="quarter" idx="1"/>
          </p:nvPr>
        </p:nvSpPr>
        <p:spPr/>
        <p:txBody>
          <a:bodyPr/>
          <a:lstStyle/>
          <a:p>
            <a:r>
              <a:rPr lang="en-US" dirty="0" smtClean="0"/>
              <a:t>With the U.S. being such a large country, it had to develop a railroad system to move the manufactured goods, which it did.</a:t>
            </a:r>
            <a:endParaRPr lang="en-US" dirty="0"/>
          </a:p>
        </p:txBody>
      </p:sp>
    </p:spTree>
    <p:extLst>
      <p:ext uri="{BB962C8B-B14F-4D97-AF65-F5344CB8AC3E}">
        <p14:creationId xmlns:p14="http://schemas.microsoft.com/office/powerpoint/2010/main" val="2595481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Impact of Industrialization</a:t>
            </a:r>
            <a:endParaRPr lang="en-US" dirty="0"/>
          </a:p>
        </p:txBody>
      </p:sp>
      <p:sp>
        <p:nvSpPr>
          <p:cNvPr id="3" name="Content Placeholder 2"/>
          <p:cNvSpPr>
            <a:spLocks noGrp="1"/>
          </p:cNvSpPr>
          <p:nvPr>
            <p:ph sz="quarter" idx="1"/>
          </p:nvPr>
        </p:nvSpPr>
        <p:spPr/>
        <p:txBody>
          <a:bodyPr/>
          <a:lstStyle/>
          <a:p>
            <a:r>
              <a:rPr lang="en-US" dirty="0" smtClean="0"/>
              <a:t>Urbanization: famine and poverty were the two big factors that forced people to migrate from the countryside into cities to work in factories.</a:t>
            </a:r>
          </a:p>
          <a:p>
            <a:endParaRPr lang="en-US" dirty="0"/>
          </a:p>
          <a:p>
            <a:r>
              <a:rPr lang="en-US" dirty="0" smtClean="0"/>
              <a:t>The rapid growth of cities led to pitiful living conditions. </a:t>
            </a:r>
            <a:endParaRPr lang="en-US" dirty="0"/>
          </a:p>
        </p:txBody>
      </p:sp>
    </p:spTree>
    <p:extLst>
      <p:ext uri="{BB962C8B-B14F-4D97-AF65-F5344CB8AC3E}">
        <p14:creationId xmlns:p14="http://schemas.microsoft.com/office/powerpoint/2010/main" val="291550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 1850</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The </a:t>
            </a:r>
            <a:r>
              <a:rPr lang="en-US" dirty="0"/>
              <a:t>London-road district, being the name given to that portion of the town under my direction, contains a population of about 30,000. It is bounded upon one side throughout its whole course (say the distance of a mile and a half) by the river Medlock, a black filthy ditch, into which the inhabitants upon its borders or the various manufactories in its course, consisting of dye and chemical works, pour all their superabundant filth. Innumerable privies, connected with the back of long terrace ranges of private dwellings, empty themselves into the same source; in fact, it is the eliminating channel for all who can reach its banks to pour off every nuisance, liquid or solid. The opposing side of the district is bounded by the </a:t>
            </a:r>
            <a:r>
              <a:rPr lang="en-US" dirty="0" err="1"/>
              <a:t>Rochdale</a:t>
            </a:r>
            <a:r>
              <a:rPr lang="en-US" dirty="0"/>
              <a:t> Canal, nearly throughout the same extent</a:t>
            </a:r>
            <a:r>
              <a:rPr lang="en-US" dirty="0" smtClean="0"/>
              <a:t>.</a:t>
            </a:r>
            <a:endParaRPr lang="en-US" dirty="0"/>
          </a:p>
        </p:txBody>
      </p:sp>
    </p:spTree>
    <p:extLst>
      <p:ext uri="{BB962C8B-B14F-4D97-AF65-F5344CB8AC3E}">
        <p14:creationId xmlns:p14="http://schemas.microsoft.com/office/powerpoint/2010/main" val="242421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Classes</a:t>
            </a:r>
            <a:endParaRPr lang="en-US" dirty="0"/>
          </a:p>
        </p:txBody>
      </p:sp>
      <p:sp>
        <p:nvSpPr>
          <p:cNvPr id="3" name="Content Placeholder 2"/>
          <p:cNvSpPr>
            <a:spLocks noGrp="1"/>
          </p:cNvSpPr>
          <p:nvPr>
            <p:ph sz="quarter" idx="1"/>
          </p:nvPr>
        </p:nvSpPr>
        <p:spPr/>
        <p:txBody>
          <a:bodyPr/>
          <a:lstStyle/>
          <a:p>
            <a:r>
              <a:rPr lang="en-US" b="1" dirty="0" smtClean="0"/>
              <a:t>Industrial capitalism</a:t>
            </a:r>
            <a:r>
              <a:rPr lang="en-US" dirty="0" smtClean="0"/>
              <a:t>, an economic system based on industrial production or manufacturing, rose during the IR.</a:t>
            </a:r>
          </a:p>
          <a:p>
            <a:endParaRPr lang="en-US" b="1" dirty="0"/>
          </a:p>
          <a:p>
            <a:r>
              <a:rPr lang="en-US" b="1" dirty="0" smtClean="0"/>
              <a:t>**</a:t>
            </a:r>
            <a:r>
              <a:rPr lang="en-US" dirty="0" smtClean="0"/>
              <a:t>This system produced a new middle-class group – the industrial middle class.</a:t>
            </a:r>
          </a:p>
          <a:p>
            <a:endParaRPr lang="en-US" b="1" dirty="0"/>
          </a:p>
          <a:p>
            <a:r>
              <a:rPr lang="en-US" b="1" dirty="0" smtClean="0"/>
              <a:t>**</a:t>
            </a:r>
            <a:r>
              <a:rPr lang="en-US" dirty="0" smtClean="0"/>
              <a:t>The IR also created the industrial working class that faced terrible working conditions.</a:t>
            </a:r>
            <a:endParaRPr lang="en-US" b="1" dirty="0"/>
          </a:p>
        </p:txBody>
      </p:sp>
    </p:spTree>
    <p:extLst>
      <p:ext uri="{BB962C8B-B14F-4D97-AF65-F5344CB8AC3E}">
        <p14:creationId xmlns:p14="http://schemas.microsoft.com/office/powerpoint/2010/main" val="3458513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Conditions</a:t>
            </a:r>
            <a:endParaRPr lang="en-US" dirty="0"/>
          </a:p>
        </p:txBody>
      </p:sp>
      <p:sp>
        <p:nvSpPr>
          <p:cNvPr id="3" name="Content Placeholder 2"/>
          <p:cNvSpPr>
            <a:spLocks noGrp="1"/>
          </p:cNvSpPr>
          <p:nvPr>
            <p:ph sz="quarter" idx="1"/>
          </p:nvPr>
        </p:nvSpPr>
        <p:spPr/>
        <p:txBody>
          <a:bodyPr/>
          <a:lstStyle/>
          <a:p>
            <a:r>
              <a:rPr lang="en-US" dirty="0" smtClean="0"/>
              <a:t>Workday was around 12 – 16 hours; worked 6 days a week.</a:t>
            </a:r>
          </a:p>
          <a:p>
            <a:endParaRPr lang="en-US" dirty="0"/>
          </a:p>
          <a:p>
            <a:r>
              <a:rPr lang="en-US" dirty="0" smtClean="0"/>
              <a:t>No security of employment and no minimum wage.</a:t>
            </a:r>
          </a:p>
          <a:p>
            <a:endParaRPr lang="en-US" dirty="0"/>
          </a:p>
          <a:p>
            <a:r>
              <a:rPr lang="en-US" dirty="0" smtClean="0"/>
              <a:t>Men, women, and children all worked in factories, cotton mills, and coal mines.</a:t>
            </a:r>
            <a:endParaRPr lang="en-US" dirty="0"/>
          </a:p>
        </p:txBody>
      </p:sp>
    </p:spTree>
    <p:extLst>
      <p:ext uri="{BB962C8B-B14F-4D97-AF65-F5344CB8AC3E}">
        <p14:creationId xmlns:p14="http://schemas.microsoft.com/office/powerpoint/2010/main" val="2727617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2"/>
          <a:srcRect l="2528" r="-420"/>
          <a:stretch/>
        </p:blipFill>
        <p:spPr>
          <a:xfrm>
            <a:off x="-707571" y="0"/>
            <a:ext cx="11067142" cy="6858000"/>
          </a:xfrm>
        </p:spPr>
      </p:pic>
    </p:spTree>
    <p:extLst>
      <p:ext uri="{BB962C8B-B14F-4D97-AF65-F5344CB8AC3E}">
        <p14:creationId xmlns:p14="http://schemas.microsoft.com/office/powerpoint/2010/main" val="2734219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sz="quarter" idx="1"/>
          </p:nvPr>
        </p:nvSpPr>
        <p:spPr/>
        <p:txBody>
          <a:bodyPr/>
          <a:lstStyle/>
          <a:p>
            <a:r>
              <a:rPr lang="en-US" dirty="0" smtClean="0">
                <a:hlinkClick r:id="rId3" action="ppaction://hlinkfile"/>
              </a:rPr>
              <a:t>Dickens’ </a:t>
            </a:r>
            <a:r>
              <a:rPr lang="en-US" i="1" dirty="0" smtClean="0">
                <a:hlinkClick r:id="rId3" action="ppaction://hlinkfile"/>
              </a:rPr>
              <a:t>Hard Times excerpt </a:t>
            </a:r>
            <a:endParaRPr lang="en-US" dirty="0"/>
          </a:p>
        </p:txBody>
      </p:sp>
    </p:spTree>
    <p:extLst>
      <p:ext uri="{BB962C8B-B14F-4D97-AF65-F5344CB8AC3E}">
        <p14:creationId xmlns:p14="http://schemas.microsoft.com/office/powerpoint/2010/main" val="31288615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2"/>
          <a:srcRect t="751" b="-1"/>
          <a:stretch/>
        </p:blipFill>
        <p:spPr>
          <a:xfrm>
            <a:off x="0" y="642877"/>
            <a:ext cx="9144000" cy="6215124"/>
          </a:xfrm>
        </p:spPr>
      </p:pic>
    </p:spTree>
    <p:extLst>
      <p:ext uri="{BB962C8B-B14F-4D97-AF65-F5344CB8AC3E}">
        <p14:creationId xmlns:p14="http://schemas.microsoft.com/office/powerpoint/2010/main" val="2857605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rcRect t="9929" b="9929"/>
          <a:stretch>
            <a:fillRect/>
          </a:stretch>
        </p:blipFill>
        <p:spPr>
          <a:xfrm>
            <a:off x="-1" y="0"/>
            <a:ext cx="9433413" cy="6858000"/>
          </a:xfrm>
        </p:spPr>
      </p:pic>
    </p:spTree>
    <p:extLst>
      <p:ext uri="{BB962C8B-B14F-4D97-AF65-F5344CB8AC3E}">
        <p14:creationId xmlns:p14="http://schemas.microsoft.com/office/powerpoint/2010/main" val="1969164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a:srcRect l="8337" r="8337"/>
          <a:stretch>
            <a:fillRect/>
          </a:stretch>
        </p:blipFill>
        <p:spPr>
          <a:xfrm>
            <a:off x="0" y="228600"/>
            <a:ext cx="9014659" cy="6503190"/>
          </a:xfrm>
        </p:spPr>
      </p:pic>
    </p:spTree>
    <p:extLst>
      <p:ext uri="{BB962C8B-B14F-4D97-AF65-F5344CB8AC3E}">
        <p14:creationId xmlns:p14="http://schemas.microsoft.com/office/powerpoint/2010/main" val="1649957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hlinkClick r:id="rId2" action="ppaction://hlinkfile"/>
              </a:rPr>
              <a:t>Child labor description </a:t>
            </a:r>
            <a:endParaRPr lang="en-US" dirty="0"/>
          </a:p>
        </p:txBody>
      </p:sp>
    </p:spTree>
    <p:extLst>
      <p:ext uri="{BB962C8B-B14F-4D97-AF65-F5344CB8AC3E}">
        <p14:creationId xmlns:p14="http://schemas.microsoft.com/office/powerpoint/2010/main" val="3280054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2"/>
          <a:srcRect t="1" b="-711"/>
          <a:stretch/>
        </p:blipFill>
        <p:spPr>
          <a:xfrm>
            <a:off x="548718" y="642875"/>
            <a:ext cx="7582814" cy="5958365"/>
          </a:xfrm>
        </p:spPr>
      </p:pic>
    </p:spTree>
    <p:extLst>
      <p:ext uri="{BB962C8B-B14F-4D97-AF65-F5344CB8AC3E}">
        <p14:creationId xmlns:p14="http://schemas.microsoft.com/office/powerpoint/2010/main" val="3357594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rotWithShape="1">
          <a:blip r:embed="rId2"/>
          <a:srcRect l="3300" t="16501" r="3700" b="18684"/>
          <a:stretch/>
        </p:blipFill>
        <p:spPr>
          <a:xfrm>
            <a:off x="454652" y="0"/>
            <a:ext cx="8351020" cy="6858000"/>
          </a:xfrm>
        </p:spPr>
      </p:pic>
    </p:spTree>
    <p:extLst>
      <p:ext uri="{BB962C8B-B14F-4D97-AF65-F5344CB8AC3E}">
        <p14:creationId xmlns:p14="http://schemas.microsoft.com/office/powerpoint/2010/main" val="1174829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lstStyle/>
          <a:p>
            <a:r>
              <a:rPr lang="en-US" dirty="0" smtClean="0"/>
              <a:t>What country was the world’s first industrialized nation?</a:t>
            </a:r>
          </a:p>
          <a:p>
            <a:endParaRPr lang="en-US" dirty="0"/>
          </a:p>
          <a:p>
            <a:r>
              <a:rPr lang="en-US" dirty="0"/>
              <a:t>Why did so many people leave rural areas </a:t>
            </a:r>
            <a:r>
              <a:rPr lang="en-US" dirty="0" smtClean="0"/>
              <a:t>(in Great Britain) and </a:t>
            </a:r>
            <a:r>
              <a:rPr lang="en-US" dirty="0"/>
              <a:t>move to cities during </a:t>
            </a:r>
            <a:r>
              <a:rPr lang="en-US" dirty="0" smtClean="0"/>
              <a:t>the industrial revolution?</a:t>
            </a:r>
          </a:p>
          <a:p>
            <a:endParaRPr lang="en-US" dirty="0"/>
          </a:p>
          <a:p>
            <a:r>
              <a:rPr lang="en-US" dirty="0" smtClean="0"/>
              <a:t>What was this concept called where people migrated from rural town into the urban cities?</a:t>
            </a:r>
            <a:endParaRPr lang="en-US" dirty="0"/>
          </a:p>
        </p:txBody>
      </p:sp>
    </p:spTree>
    <p:extLst>
      <p:ext uri="{BB962C8B-B14F-4D97-AF65-F5344CB8AC3E}">
        <p14:creationId xmlns:p14="http://schemas.microsoft.com/office/powerpoint/2010/main" val="2663521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lstStyle/>
          <a:p>
            <a:r>
              <a:rPr lang="en-US" dirty="0" smtClean="0"/>
              <a:t>Students will be able to describe the working conditions of workers in the factory system.</a:t>
            </a:r>
          </a:p>
          <a:p>
            <a:endParaRPr lang="en-US" dirty="0"/>
          </a:p>
          <a:p>
            <a:r>
              <a:rPr lang="en-US" dirty="0" smtClean="0"/>
              <a:t>Students will understand socialism and how the working conditions gave rise to the socialist movement.</a:t>
            </a:r>
            <a:endParaRPr lang="en-US" dirty="0"/>
          </a:p>
        </p:txBody>
      </p:sp>
    </p:spTree>
    <p:extLst>
      <p:ext uri="{BB962C8B-B14F-4D97-AF65-F5344CB8AC3E}">
        <p14:creationId xmlns:p14="http://schemas.microsoft.com/office/powerpoint/2010/main" val="1012130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Factory Act of 1833</a:t>
            </a:r>
            <a:endParaRPr lang="en-US" dirty="0"/>
          </a:p>
        </p:txBody>
      </p:sp>
      <p:sp>
        <p:nvSpPr>
          <p:cNvPr id="3" name="Content Placeholder 2"/>
          <p:cNvSpPr>
            <a:spLocks noGrp="1"/>
          </p:cNvSpPr>
          <p:nvPr>
            <p:ph sz="quarter" idx="1"/>
          </p:nvPr>
        </p:nvSpPr>
        <p:spPr/>
        <p:txBody>
          <a:bodyPr>
            <a:normAutofit/>
          </a:bodyPr>
          <a:lstStyle/>
          <a:p>
            <a:r>
              <a:rPr lang="en-US" dirty="0" smtClean="0"/>
              <a:t>Passed in Britain in 1833.</a:t>
            </a:r>
          </a:p>
          <a:p>
            <a:endParaRPr lang="en-US" dirty="0" smtClean="0"/>
          </a:p>
          <a:p>
            <a:r>
              <a:rPr lang="en-US" dirty="0" smtClean="0"/>
              <a:t>**This Act was the first attempt at limiting child labor.</a:t>
            </a:r>
          </a:p>
          <a:p>
            <a:endParaRPr lang="en-US" dirty="0"/>
          </a:p>
          <a:p>
            <a:r>
              <a:rPr lang="en-US" dirty="0" smtClean="0"/>
              <a:t>It stated: no </a:t>
            </a:r>
            <a:r>
              <a:rPr lang="en-US" dirty="0"/>
              <a:t>child workers under nine years of </a:t>
            </a:r>
            <a:r>
              <a:rPr lang="en-US" dirty="0" smtClean="0"/>
              <a:t>age; children </a:t>
            </a:r>
            <a:r>
              <a:rPr lang="en-US" dirty="0"/>
              <a:t>of 9-13 years to work no more than nine hours a </a:t>
            </a:r>
            <a:r>
              <a:rPr lang="en-US" dirty="0" smtClean="0"/>
              <a:t>day; children </a:t>
            </a:r>
            <a:r>
              <a:rPr lang="en-US" dirty="0"/>
              <a:t>of 13-18 years to work no more than 12 hours a </a:t>
            </a:r>
            <a:r>
              <a:rPr lang="en-US" dirty="0" smtClean="0"/>
              <a:t>day; children </a:t>
            </a:r>
            <a:r>
              <a:rPr lang="en-US" dirty="0"/>
              <a:t>are not to work at </a:t>
            </a:r>
            <a:r>
              <a:rPr lang="en-US" dirty="0" smtClean="0"/>
              <a:t>night; two </a:t>
            </a:r>
            <a:r>
              <a:rPr lang="en-US" dirty="0"/>
              <a:t>hours schooling each day for </a:t>
            </a:r>
            <a:r>
              <a:rPr lang="en-US" dirty="0" smtClean="0"/>
              <a:t>children</a:t>
            </a:r>
            <a:endParaRPr lang="en-US" dirty="0"/>
          </a:p>
        </p:txBody>
      </p:sp>
    </p:spTree>
    <p:extLst>
      <p:ext uri="{BB962C8B-B14F-4D97-AF65-F5344CB8AC3E}">
        <p14:creationId xmlns:p14="http://schemas.microsoft.com/office/powerpoint/2010/main" val="1543631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 from a Factory Inspector Report (1836)</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a:t>My Lord, in the case of Taylor, Ibbotson &amp; Co. I took the evidence from the mouths </a:t>
            </a:r>
            <a:r>
              <a:rPr lang="en-US" dirty="0" smtClean="0"/>
              <a:t>of the </a:t>
            </a:r>
            <a:r>
              <a:rPr lang="en-US" dirty="0"/>
              <a:t>boys themselves. They stated to me that they commenced working on </a:t>
            </a:r>
            <a:r>
              <a:rPr lang="en-US" dirty="0" smtClean="0"/>
              <a:t>Friday morning</a:t>
            </a:r>
            <a:r>
              <a:rPr lang="en-US" dirty="0"/>
              <a:t>, the 27th of May last, at six A.M., and that, with the exception of meal </a:t>
            </a:r>
            <a:r>
              <a:rPr lang="en-US" dirty="0" smtClean="0"/>
              <a:t>hours and </a:t>
            </a:r>
            <a:r>
              <a:rPr lang="en-US" dirty="0"/>
              <a:t>one hour at midnight extra, they did not cease working till four o'clock on </a:t>
            </a:r>
            <a:r>
              <a:rPr lang="en-US" dirty="0" smtClean="0"/>
              <a:t>Saturday evening</a:t>
            </a:r>
            <a:r>
              <a:rPr lang="en-US" dirty="0"/>
              <a:t>, having been two days and a night thus engaged. Believing the case </a:t>
            </a:r>
            <a:r>
              <a:rPr lang="en-US" dirty="0" smtClean="0"/>
              <a:t>scarcely possible</a:t>
            </a:r>
            <a:r>
              <a:rPr lang="en-US" dirty="0"/>
              <a:t>, I asked every boy the same questions, and from each received the </a:t>
            </a:r>
            <a:r>
              <a:rPr lang="en-US" dirty="0" smtClean="0"/>
              <a:t>same answers</a:t>
            </a:r>
            <a:r>
              <a:rPr lang="en-US" dirty="0"/>
              <a:t>. I then went into the house to look at the time book, and in the presence </a:t>
            </a:r>
            <a:r>
              <a:rPr lang="en-US" dirty="0" smtClean="0"/>
              <a:t>of one </a:t>
            </a:r>
            <a:r>
              <a:rPr lang="en-US" dirty="0"/>
              <a:t>of the masters, referred to the cruelty of the case, and stated that I should </a:t>
            </a:r>
            <a:r>
              <a:rPr lang="en-US" dirty="0" smtClean="0"/>
              <a:t>certainly punish </a:t>
            </a:r>
            <a:r>
              <a:rPr lang="en-US" dirty="0"/>
              <a:t>it with all the severity in my power. </a:t>
            </a:r>
            <a:r>
              <a:rPr lang="en-US" dirty="0" smtClean="0"/>
              <a:t>Mr. </a:t>
            </a:r>
            <a:r>
              <a:rPr lang="en-US" dirty="0" err="1" smtClean="0"/>
              <a:t>Rayner</a:t>
            </a:r>
            <a:r>
              <a:rPr lang="en-US" dirty="0"/>
              <a:t>, the certificating surgeon </a:t>
            </a:r>
            <a:r>
              <a:rPr lang="en-US" dirty="0" smtClean="0"/>
              <a:t>of </a:t>
            </a:r>
            <a:r>
              <a:rPr lang="en-US" dirty="0" err="1" smtClean="0"/>
              <a:t>Bastile</a:t>
            </a:r>
            <a:r>
              <a:rPr lang="en-US" dirty="0"/>
              <a:t>, was with me at the </a:t>
            </a:r>
            <a:r>
              <a:rPr lang="en-US" dirty="0" smtClean="0"/>
              <a:t>time.</a:t>
            </a:r>
            <a:endParaRPr lang="en-US" dirty="0"/>
          </a:p>
        </p:txBody>
      </p:sp>
    </p:spTree>
    <p:extLst>
      <p:ext uri="{BB962C8B-B14F-4D97-AF65-F5344CB8AC3E}">
        <p14:creationId xmlns:p14="http://schemas.microsoft.com/office/powerpoint/2010/main" val="158890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1800 - 1870</a:t>
            </a:r>
            <a:endParaRPr lang="en-US" dirty="0"/>
          </a:p>
        </p:txBody>
      </p:sp>
      <p:pic>
        <p:nvPicPr>
          <p:cNvPr id="4" name="Content Placeholder 3" descr="Screen shot 2015-09-15 at 7.49.34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973" r="-1"/>
          <a:stretch/>
        </p:blipFill>
        <p:spPr>
          <a:xfrm>
            <a:off x="-336550" y="987425"/>
            <a:ext cx="9674225" cy="5870575"/>
          </a:xfrm>
        </p:spPr>
      </p:pic>
    </p:spTree>
    <p:extLst>
      <p:ext uri="{BB962C8B-B14F-4D97-AF65-F5344CB8AC3E}">
        <p14:creationId xmlns:p14="http://schemas.microsoft.com/office/powerpoint/2010/main" val="157833648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Socialism</a:t>
            </a:r>
            <a:endParaRPr lang="en-US" dirty="0"/>
          </a:p>
        </p:txBody>
      </p:sp>
      <p:sp>
        <p:nvSpPr>
          <p:cNvPr id="3" name="Content Placeholder 2"/>
          <p:cNvSpPr>
            <a:spLocks noGrp="1"/>
          </p:cNvSpPr>
          <p:nvPr>
            <p:ph sz="quarter" idx="1"/>
          </p:nvPr>
        </p:nvSpPr>
        <p:spPr/>
        <p:txBody>
          <a:bodyPr/>
          <a:lstStyle/>
          <a:p>
            <a:r>
              <a:rPr lang="en-US" dirty="0" smtClean="0"/>
              <a:t>The terrible working conditions created by the industrial revolution led to </a:t>
            </a:r>
            <a:r>
              <a:rPr lang="en-US" b="1" dirty="0" smtClean="0"/>
              <a:t>socialism</a:t>
            </a:r>
            <a:r>
              <a:rPr lang="en-US" dirty="0" smtClean="0"/>
              <a:t>, a system in which society usually in the form of the government, owns and controls means of production.</a:t>
            </a:r>
          </a:p>
          <a:p>
            <a:endParaRPr lang="en-US" dirty="0"/>
          </a:p>
          <a:p>
            <a:r>
              <a:rPr lang="en-US" dirty="0" smtClean="0">
                <a:hlinkClick r:id="rId2"/>
              </a:rPr>
              <a:t>Socialism Video</a:t>
            </a:r>
            <a:endParaRPr lang="en-US" dirty="0"/>
          </a:p>
        </p:txBody>
      </p:sp>
    </p:spTree>
    <p:extLst>
      <p:ext uri="{BB962C8B-B14F-4D97-AF65-F5344CB8AC3E}">
        <p14:creationId xmlns:p14="http://schemas.microsoft.com/office/powerpoint/2010/main" val="3132369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5" y="-12864"/>
            <a:ext cx="9354060" cy="6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a:hlinkClick r:id="" action="ppaction://hlinkshowjump?jump=nextslide"/>
          </p:cNvPr>
          <p:cNvSpPr txBox="1">
            <a:spLocks noChangeArrowheads="1"/>
          </p:cNvSpPr>
          <p:nvPr/>
        </p:nvSpPr>
        <p:spPr bwMode="auto">
          <a:xfrm>
            <a:off x="110032" y="1430"/>
            <a:ext cx="7622143"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rPr>
              <a:t>Early Socialist Utopia</a:t>
            </a:r>
          </a:p>
        </p:txBody>
      </p:sp>
      <p:pic>
        <p:nvPicPr>
          <p:cNvPr id="1028" name="Picture 12" descr="left">
            <a:hlinkClick r:id="" action="ppaction://hlinkshowjump?jump=nextslide"/>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570161" y="6350583"/>
            <a:ext cx="241496" cy="32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14">
            <a:hlinkClick r:id="" action="ppaction://hlinkshowjump?jump=nextslide"/>
          </p:cNvPr>
          <p:cNvSpPr txBox="1">
            <a:spLocks noChangeArrowheads="1"/>
          </p:cNvSpPr>
          <p:nvPr/>
        </p:nvSpPr>
        <p:spPr bwMode="auto">
          <a:xfrm>
            <a:off x="770217" y="5269998"/>
            <a:ext cx="7842205" cy="729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2100">
                <a:latin typeface="Verdana" charset="0"/>
                <a:cs typeface="Verdana" charset="0"/>
              </a:rPr>
              <a:t>Proposed design for Robert Ower's utopian community at New Harmony, Indiana</a:t>
            </a:r>
          </a:p>
        </p:txBody>
      </p:sp>
      <p:pic>
        <p:nvPicPr>
          <p:cNvPr id="1030" name="Picture 6" descr="Capture.PNG">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0228" y="907635"/>
            <a:ext cx="7802194" cy="43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78052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Users\rakesh.jawale\Desktop\HSGEO15_TC_C07_L1_ls04\Image.png">
            <a:hlinkClick r:id="" action="ppaction://hlinkshowjump?jump=next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5" y="-12864"/>
            <a:ext cx="9354060" cy="6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a:hlinkClick r:id="" action="ppaction://hlinkshowjump?jump=nextslide"/>
          </p:cNvPr>
          <p:cNvSpPr txBox="1">
            <a:spLocks noChangeArrowheads="1"/>
          </p:cNvSpPr>
          <p:nvPr/>
        </p:nvSpPr>
        <p:spPr bwMode="auto">
          <a:xfrm>
            <a:off x="110032" y="1430"/>
            <a:ext cx="7622143"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rPr>
              <a:t>Early Socialist Utopia</a:t>
            </a:r>
          </a:p>
        </p:txBody>
      </p:sp>
      <p:pic>
        <p:nvPicPr>
          <p:cNvPr id="2052" name="Picture 12" descr="left">
            <a:hlinkClick r:id="" action="ppaction://hlinkshowjump?jump=nextslide"/>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70161" y="6350583"/>
            <a:ext cx="241496" cy="32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2" descr="left">
            <a:hlinkClick r:id="" action="ppaction://hlinkshowjump?jump=previousslide"/>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251500" y="6353442"/>
            <a:ext cx="238639" cy="32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4">
            <a:hlinkClick r:id="" action="ppaction://hlinkshowjump?jump=nextslide"/>
          </p:cNvPr>
          <p:cNvSpPr txBox="1">
            <a:spLocks noChangeArrowheads="1"/>
          </p:cNvSpPr>
          <p:nvPr/>
        </p:nvSpPr>
        <p:spPr bwMode="auto">
          <a:xfrm>
            <a:off x="770217" y="5269998"/>
            <a:ext cx="7842205" cy="40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2100">
                <a:latin typeface="Verdana" charset="0"/>
                <a:cs typeface="Verdana" charset="0"/>
              </a:rPr>
              <a:t>Krupp factory in Essen, Germany</a:t>
            </a:r>
          </a:p>
        </p:txBody>
      </p:sp>
      <p:pic>
        <p:nvPicPr>
          <p:cNvPr id="2055" name="Picture 9" descr="Capture.PNG">
            <a:hlinkClick r:id="" action="ppaction://hlinkshowjump?jump=nextslide"/>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240" y="1027700"/>
            <a:ext cx="7803622" cy="4162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7653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Users\rakesh.jawale\Desktop\HSGEO15_TC_C07_L1_ls04\Image.png">
            <a:hlinkClick r:id="" action="ppaction://hlinkshowjump?jump=previousslide"/>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5" y="-12864"/>
            <a:ext cx="9354060" cy="6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hlinkClick r:id="" action="ppaction://hlinkshowjump?jump=previousslide"/>
          </p:cNvPr>
          <p:cNvSpPr txBox="1">
            <a:spLocks noChangeArrowheads="1"/>
          </p:cNvSpPr>
          <p:nvPr/>
        </p:nvSpPr>
        <p:spPr bwMode="auto">
          <a:xfrm>
            <a:off x="110032" y="1430"/>
            <a:ext cx="7662154"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rPr>
              <a:t>Early Socialist Utopia</a:t>
            </a:r>
          </a:p>
        </p:txBody>
      </p:sp>
      <p:pic>
        <p:nvPicPr>
          <p:cNvPr id="3076" name="Picture 12" descr="left">
            <a:hlinkClick r:id="" action="ppaction://hlinkshowjump?jump=previousslide"/>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251500" y="6353442"/>
            <a:ext cx="238639" cy="32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4">
            <a:hlinkClick r:id="" action="ppaction://hlinkshowjump?jump=nextslide"/>
          </p:cNvPr>
          <p:cNvSpPr txBox="1">
            <a:spLocks noChangeArrowheads="1"/>
          </p:cNvSpPr>
          <p:nvPr/>
        </p:nvSpPr>
        <p:spPr bwMode="auto">
          <a:xfrm>
            <a:off x="1210341" y="2188328"/>
            <a:ext cx="7202025" cy="211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marL="457200" indent="-457200">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2100">
                <a:latin typeface="Verdana" charset="0"/>
                <a:cs typeface="Verdana" charset="0"/>
              </a:rPr>
              <a:t>•   Wealth could be distributed evenly if government controlled factory production.</a:t>
            </a:r>
          </a:p>
          <a:p>
            <a:pPr>
              <a:spcBef>
                <a:spcPts val="1080"/>
              </a:spcBef>
              <a:spcAft>
                <a:spcPts val="540"/>
              </a:spcAft>
            </a:pPr>
            <a:r>
              <a:rPr lang="en-US" sz="2100">
                <a:latin typeface="Verdana" charset="0"/>
                <a:cs typeface="Verdana" charset="0"/>
              </a:rPr>
              <a:t>•   Everyone’s basic needs—food, shelter, clothing—would be met.</a:t>
            </a:r>
          </a:p>
          <a:p>
            <a:pPr>
              <a:spcBef>
                <a:spcPts val="1080"/>
              </a:spcBef>
              <a:spcAft>
                <a:spcPts val="540"/>
              </a:spcAft>
            </a:pPr>
            <a:r>
              <a:rPr lang="en-US" sz="2100">
                <a:latin typeface="Verdana" charset="0"/>
                <a:cs typeface="Verdana" charset="0"/>
              </a:rPr>
              <a:t>•   Workers would be fulfilled by using their skills.</a:t>
            </a:r>
          </a:p>
        </p:txBody>
      </p:sp>
      <p:sp>
        <p:nvSpPr>
          <p:cNvPr id="3078" name="Text Box 14">
            <a:hlinkClick r:id="" action="ppaction://hlinkshowjump?jump=nextslide"/>
          </p:cNvPr>
          <p:cNvSpPr txBox="1">
            <a:spLocks noChangeArrowheads="1"/>
          </p:cNvSpPr>
          <p:nvPr/>
        </p:nvSpPr>
        <p:spPr bwMode="auto">
          <a:xfrm>
            <a:off x="610172" y="1387895"/>
            <a:ext cx="7081991" cy="40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marL="457200" indent="-457200">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pPr>
              <a:spcBef>
                <a:spcPts val="1080"/>
              </a:spcBef>
              <a:spcAft>
                <a:spcPts val="540"/>
              </a:spcAft>
            </a:pPr>
            <a:r>
              <a:rPr lang="en-US" sz="2100">
                <a:latin typeface="Verdana" charset="0"/>
                <a:cs typeface="Verdana" charset="0"/>
              </a:rPr>
              <a:t>What ideals were the early socialists striving for?</a:t>
            </a:r>
          </a:p>
        </p:txBody>
      </p:sp>
    </p:spTree>
    <p:extLst>
      <p:ext uri="{BB962C8B-B14F-4D97-AF65-F5344CB8AC3E}">
        <p14:creationId xmlns:p14="http://schemas.microsoft.com/office/powerpoint/2010/main" val="352636174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Most important to the development of an effective American </a:t>
            </a:r>
            <a:r>
              <a:rPr lang="en-US" dirty="0" smtClean="0"/>
              <a:t>transportation system </a:t>
            </a:r>
            <a:r>
              <a:rPr lang="en-US" dirty="0"/>
              <a:t>was the </a:t>
            </a:r>
            <a:r>
              <a:rPr lang="en-US" dirty="0" smtClean="0"/>
              <a:t>______ .</a:t>
            </a:r>
          </a:p>
          <a:p>
            <a:endParaRPr lang="en-US" dirty="0"/>
          </a:p>
          <a:p>
            <a:r>
              <a:rPr lang="en-US" dirty="0"/>
              <a:t>The Industrial Revolution spurred </a:t>
            </a:r>
            <a:r>
              <a:rPr lang="en-US" dirty="0" smtClean="0"/>
              <a:t>__________ </a:t>
            </a:r>
            <a:r>
              <a:rPr lang="en-US" dirty="0"/>
              <a:t>, as people left </a:t>
            </a:r>
            <a:r>
              <a:rPr lang="en-US" dirty="0" smtClean="0"/>
              <a:t>the countryside </a:t>
            </a:r>
            <a:r>
              <a:rPr lang="en-US" dirty="0"/>
              <a:t>in search of work</a:t>
            </a:r>
            <a:r>
              <a:rPr lang="en-US" dirty="0" smtClean="0"/>
              <a:t>.</a:t>
            </a:r>
          </a:p>
          <a:p>
            <a:endParaRPr lang="en-US" dirty="0"/>
          </a:p>
          <a:p>
            <a:r>
              <a:rPr lang="en-US" dirty="0"/>
              <a:t>Two new social classes emerged during the Industrial Revolution: </a:t>
            </a:r>
            <a:r>
              <a:rPr lang="en-US" dirty="0" smtClean="0"/>
              <a:t>an industrial ________ </a:t>
            </a:r>
            <a:r>
              <a:rPr lang="en-US" dirty="0"/>
              <a:t>class and an industrial </a:t>
            </a:r>
            <a:r>
              <a:rPr lang="en-US" dirty="0" smtClean="0"/>
              <a:t>_________ class that </a:t>
            </a:r>
            <a:r>
              <a:rPr lang="en-US" dirty="0"/>
              <a:t>faced wretched working and living conditions</a:t>
            </a:r>
            <a:r>
              <a:rPr lang="en-US" dirty="0" smtClean="0"/>
              <a:t>.</a:t>
            </a:r>
          </a:p>
          <a:p>
            <a:endParaRPr lang="en-US" dirty="0" smtClean="0"/>
          </a:p>
          <a:p>
            <a:r>
              <a:rPr lang="en-US" dirty="0" smtClean="0"/>
              <a:t>The Factory Act of 1833 limited _____ labor.</a:t>
            </a:r>
          </a:p>
          <a:p>
            <a:endParaRPr lang="en-US" dirty="0" smtClean="0"/>
          </a:p>
          <a:p>
            <a:r>
              <a:rPr lang="en-US" dirty="0"/>
              <a:t>In the economic system of </a:t>
            </a:r>
            <a:r>
              <a:rPr lang="en-US" dirty="0" smtClean="0"/>
              <a:t>_______ </a:t>
            </a:r>
            <a:r>
              <a:rPr lang="en-US" dirty="0"/>
              <a:t>, the government </a:t>
            </a:r>
            <a:r>
              <a:rPr lang="en-US" dirty="0" smtClean="0"/>
              <a:t>controls the </a:t>
            </a:r>
            <a:r>
              <a:rPr lang="en-US" dirty="0"/>
              <a:t>means </a:t>
            </a:r>
            <a:r>
              <a:rPr lang="en-US" dirty="0" smtClean="0"/>
              <a:t>of_______ </a:t>
            </a:r>
            <a:r>
              <a:rPr lang="en-US" dirty="0"/>
              <a:t>, like utilities and factories.</a:t>
            </a:r>
          </a:p>
        </p:txBody>
      </p:sp>
    </p:spTree>
    <p:extLst>
      <p:ext uri="{BB962C8B-B14F-4D97-AF65-F5344CB8AC3E}">
        <p14:creationId xmlns:p14="http://schemas.microsoft.com/office/powerpoint/2010/main" val="3559298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9-16 at 6.23.01 P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67" t="1638" r="1" b="-2398"/>
          <a:stretch/>
        </p:blipFill>
        <p:spPr>
          <a:xfrm>
            <a:off x="-6096" y="109759"/>
            <a:ext cx="9150096" cy="6748241"/>
          </a:xfrm>
        </p:spPr>
      </p:pic>
    </p:spTree>
    <p:extLst>
      <p:ext uri="{BB962C8B-B14F-4D97-AF65-F5344CB8AC3E}">
        <p14:creationId xmlns:p14="http://schemas.microsoft.com/office/powerpoint/2010/main" val="188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Course </a:t>
            </a:r>
            <a:endParaRPr lang="en-US" dirty="0"/>
          </a:p>
        </p:txBody>
      </p:sp>
      <p:sp>
        <p:nvSpPr>
          <p:cNvPr id="3" name="Content Placeholder 2"/>
          <p:cNvSpPr>
            <a:spLocks noGrp="1"/>
          </p:cNvSpPr>
          <p:nvPr>
            <p:ph sz="quarter" idx="1"/>
          </p:nvPr>
        </p:nvSpPr>
        <p:spPr/>
        <p:txBody>
          <a:bodyPr/>
          <a:lstStyle/>
          <a:p>
            <a:r>
              <a:rPr lang="en-US" dirty="0" smtClean="0">
                <a:hlinkClick r:id="rId2"/>
              </a:rPr>
              <a:t>Industrial Revolution</a:t>
            </a:r>
            <a:endParaRPr lang="en-US" dirty="0"/>
          </a:p>
        </p:txBody>
      </p:sp>
    </p:spTree>
    <p:extLst>
      <p:ext uri="{BB962C8B-B14F-4D97-AF65-F5344CB8AC3E}">
        <p14:creationId xmlns:p14="http://schemas.microsoft.com/office/powerpoint/2010/main" val="1315163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Revolution Worksheet</a:t>
            </a:r>
            <a:endParaRPr lang="en-US" dirty="0"/>
          </a:p>
        </p:txBody>
      </p:sp>
      <p:sp>
        <p:nvSpPr>
          <p:cNvPr id="3" name="Content Placeholder 2"/>
          <p:cNvSpPr>
            <a:spLocks noGrp="1"/>
          </p:cNvSpPr>
          <p:nvPr>
            <p:ph sz="quarter" idx="1"/>
          </p:nvPr>
        </p:nvSpPr>
        <p:spPr/>
        <p:txBody>
          <a:bodyPr/>
          <a:lstStyle/>
          <a:p>
            <a:r>
              <a:rPr lang="en-US" dirty="0" smtClean="0">
                <a:hlinkClick r:id="rId2" action="ppaction://hlinkfile"/>
              </a:rPr>
              <a:t>Worksheet</a:t>
            </a:r>
            <a:endParaRPr lang="en-US" dirty="0"/>
          </a:p>
        </p:txBody>
      </p:sp>
    </p:spTree>
    <p:extLst>
      <p:ext uri="{BB962C8B-B14F-4D97-AF65-F5344CB8AC3E}">
        <p14:creationId xmlns:p14="http://schemas.microsoft.com/office/powerpoint/2010/main" val="358170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
          </p:nvPr>
        </p:nvPicPr>
        <p:blipFill rotWithShape="1">
          <a:blip r:embed="rId3"/>
          <a:srcRect l="-5461"/>
          <a:stretch/>
        </p:blipFill>
        <p:spPr>
          <a:xfrm>
            <a:off x="-1419339" y="0"/>
            <a:ext cx="11541469" cy="6857999"/>
          </a:xfrm>
        </p:spPr>
      </p:pic>
    </p:spTree>
    <p:extLst>
      <p:ext uri="{BB962C8B-B14F-4D97-AF65-F5344CB8AC3E}">
        <p14:creationId xmlns:p14="http://schemas.microsoft.com/office/powerpoint/2010/main" val="33247054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Revolution in Great Britain</a:t>
            </a:r>
            <a:endParaRPr lang="en-US" dirty="0"/>
          </a:p>
        </p:txBody>
      </p:sp>
      <p:pic>
        <p:nvPicPr>
          <p:cNvPr id="4" name="Content Placeholder 3"/>
          <p:cNvPicPr>
            <a:picLocks noGrp="1" noChangeAspect="1"/>
          </p:cNvPicPr>
          <p:nvPr>
            <p:ph sz="quarter" idx="1"/>
          </p:nvPr>
        </p:nvPicPr>
        <p:blipFill rotWithShape="1">
          <a:blip r:embed="rId3"/>
          <a:srcRect t="-2288" b="-2359"/>
          <a:stretch/>
        </p:blipFill>
        <p:spPr>
          <a:xfrm>
            <a:off x="0" y="228600"/>
            <a:ext cx="9144000" cy="6629400"/>
          </a:xfrm>
        </p:spPr>
      </p:pic>
    </p:spTree>
    <p:extLst>
      <p:ext uri="{BB962C8B-B14F-4D97-AF65-F5344CB8AC3E}">
        <p14:creationId xmlns:p14="http://schemas.microsoft.com/office/powerpoint/2010/main" val="25565585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Revolution</a:t>
            </a:r>
            <a:endParaRPr lang="en-US" dirty="0"/>
          </a:p>
        </p:txBody>
      </p:sp>
      <p:sp>
        <p:nvSpPr>
          <p:cNvPr id="3" name="Content Placeholder 2"/>
          <p:cNvSpPr>
            <a:spLocks noGrp="1"/>
          </p:cNvSpPr>
          <p:nvPr>
            <p:ph sz="quarter" idx="1"/>
          </p:nvPr>
        </p:nvSpPr>
        <p:spPr/>
        <p:txBody>
          <a:bodyPr/>
          <a:lstStyle/>
          <a:p>
            <a:r>
              <a:rPr lang="en-US" dirty="0" smtClean="0"/>
              <a:t>**Began in Great Britain in 1780s**</a:t>
            </a:r>
          </a:p>
          <a:p>
            <a:endParaRPr lang="en-US" dirty="0"/>
          </a:p>
          <a:p>
            <a:r>
              <a:rPr lang="en-US" dirty="0" smtClean="0"/>
              <a:t>Five factors contributed to making Great Britain the starting place.</a:t>
            </a:r>
            <a:endParaRPr lang="en-US" dirty="0"/>
          </a:p>
        </p:txBody>
      </p:sp>
    </p:spTree>
    <p:extLst>
      <p:ext uri="{BB962C8B-B14F-4D97-AF65-F5344CB8AC3E}">
        <p14:creationId xmlns:p14="http://schemas.microsoft.com/office/powerpoint/2010/main" val="18740873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Factors</a:t>
            </a:r>
            <a:endParaRPr lang="en-US" dirty="0"/>
          </a:p>
        </p:txBody>
      </p:sp>
      <p:sp>
        <p:nvSpPr>
          <p:cNvPr id="3" name="Content Placeholder 2"/>
          <p:cNvSpPr>
            <a:spLocks noGrp="1"/>
          </p:cNvSpPr>
          <p:nvPr>
            <p:ph sz="quarter" idx="1"/>
          </p:nvPr>
        </p:nvSpPr>
        <p:spPr/>
        <p:txBody>
          <a:bodyPr/>
          <a:lstStyle/>
          <a:p>
            <a:r>
              <a:rPr lang="en-US" dirty="0" smtClean="0"/>
              <a:t>1) </a:t>
            </a:r>
            <a:r>
              <a:rPr lang="en-US" u="sng" dirty="0" smtClean="0"/>
              <a:t>Agricultural Innovations</a:t>
            </a:r>
            <a:r>
              <a:rPr lang="en-US" dirty="0" smtClean="0"/>
              <a:t>: good weather, improved transportation, new crops such as the potato all increased the food supply thereby allowing increasing the population</a:t>
            </a:r>
          </a:p>
          <a:p>
            <a:endParaRPr lang="en-US" dirty="0"/>
          </a:p>
          <a:p>
            <a:r>
              <a:rPr lang="en-US" dirty="0" smtClean="0"/>
              <a:t>2) </a:t>
            </a:r>
            <a:r>
              <a:rPr lang="en-US" u="sng" dirty="0" smtClean="0"/>
              <a:t>Population Growth</a:t>
            </a:r>
            <a:r>
              <a:rPr lang="en-US" dirty="0" smtClean="0"/>
              <a:t>: with population growth, England had a larger labor force to work the factories; also, **Parliament passed </a:t>
            </a:r>
            <a:r>
              <a:rPr lang="en-US" b="1" dirty="0" smtClean="0"/>
              <a:t>enclosure laws</a:t>
            </a:r>
            <a:r>
              <a:rPr lang="en-US" dirty="0"/>
              <a:t> </a:t>
            </a:r>
            <a:r>
              <a:rPr lang="en-US" dirty="0" smtClean="0"/>
              <a:t>allowing landowners to fence off land forcing peasants to move to town to find work. </a:t>
            </a:r>
            <a:endParaRPr lang="en-US" dirty="0"/>
          </a:p>
        </p:txBody>
      </p:sp>
    </p:spTree>
    <p:extLst>
      <p:ext uri="{BB962C8B-B14F-4D97-AF65-F5344CB8AC3E}">
        <p14:creationId xmlns:p14="http://schemas.microsoft.com/office/powerpoint/2010/main" val="14428459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3) </a:t>
            </a:r>
            <a:r>
              <a:rPr lang="en-US" b="1" u="sng" dirty="0" smtClean="0"/>
              <a:t>Capital</a:t>
            </a:r>
            <a:r>
              <a:rPr lang="en-US" u="sng" dirty="0" smtClean="0"/>
              <a:t> (money available for investment)</a:t>
            </a:r>
            <a:r>
              <a:rPr lang="en-US" dirty="0" smtClean="0"/>
              <a:t>: Britain had money to invest in new machines and factories;</a:t>
            </a:r>
          </a:p>
          <a:p>
            <a:endParaRPr lang="en-US" dirty="0"/>
          </a:p>
          <a:p>
            <a:r>
              <a:rPr lang="en-US" dirty="0" smtClean="0"/>
              <a:t>4) </a:t>
            </a:r>
            <a:r>
              <a:rPr lang="en-US" u="sng" dirty="0" smtClean="0"/>
              <a:t>Natural Resources</a:t>
            </a:r>
            <a:r>
              <a:rPr lang="en-US" dirty="0" smtClean="0"/>
              <a:t>: country’s rivers provided power to factories; abundance of coal and iron ore;</a:t>
            </a:r>
          </a:p>
          <a:p>
            <a:endParaRPr lang="en-US" dirty="0"/>
          </a:p>
          <a:p>
            <a:r>
              <a:rPr lang="en-US" dirty="0" smtClean="0"/>
              <a:t>5) </a:t>
            </a:r>
            <a:r>
              <a:rPr lang="en-US" u="sng" dirty="0" smtClean="0"/>
              <a:t>Market access</a:t>
            </a:r>
            <a:r>
              <a:rPr lang="en-US" dirty="0" smtClean="0"/>
              <a:t>: Britain was an empire with colonies; they had a demand both abroad and at home for manufactured goods.</a:t>
            </a:r>
            <a:endParaRPr lang="en-US" dirty="0"/>
          </a:p>
        </p:txBody>
      </p:sp>
    </p:spTree>
    <p:extLst>
      <p:ext uri="{BB962C8B-B14F-4D97-AF65-F5344CB8AC3E}">
        <p14:creationId xmlns:p14="http://schemas.microsoft.com/office/powerpoint/2010/main" val="232280826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227</TotalTime>
  <Words>2130</Words>
  <Application>Microsoft Macintosh PowerPoint</Application>
  <PresentationFormat>On-screen Show (4:3)</PresentationFormat>
  <Paragraphs>182</Paragraphs>
  <Slides>47</Slides>
  <Notes>14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Civic</vt:lpstr>
      <vt:lpstr>Industrialization and Nationalism</vt:lpstr>
      <vt:lpstr>Objective</vt:lpstr>
      <vt:lpstr>Bellringer</vt:lpstr>
      <vt:lpstr>Europe: 1800 - 1870</vt:lpstr>
      <vt:lpstr>PowerPoint Presentation</vt:lpstr>
      <vt:lpstr>Industrial Revolution in Great Britain</vt:lpstr>
      <vt:lpstr>Industrial Revolution</vt:lpstr>
      <vt:lpstr>Five Factors</vt:lpstr>
      <vt:lpstr>PowerPoint Presentation</vt:lpstr>
      <vt:lpstr>PowerPoint Presentation</vt:lpstr>
      <vt:lpstr>PowerPoint Presentation</vt:lpstr>
      <vt:lpstr>Cotton Production and New Factories</vt:lpstr>
      <vt:lpstr>The Factory</vt:lpstr>
      <vt:lpstr>Coal, Iron, and Railroads</vt:lpstr>
      <vt:lpstr>PowerPoint Presentation</vt:lpstr>
      <vt:lpstr>PowerPoint Presentation</vt:lpstr>
      <vt:lpstr>PowerPoint Presentation</vt:lpstr>
      <vt:lpstr>Question</vt:lpstr>
      <vt:lpstr>Review</vt:lpstr>
      <vt:lpstr>Video</vt:lpstr>
      <vt:lpstr>Guiding Question</vt:lpstr>
      <vt:lpstr>PowerPoint Presentation</vt:lpstr>
      <vt:lpstr>The Spread of Industrialization</vt:lpstr>
      <vt:lpstr>U.S. Railroad</vt:lpstr>
      <vt:lpstr>Social Impact of Industrialization</vt:lpstr>
      <vt:lpstr>London 1850</vt:lpstr>
      <vt:lpstr>Social Classes</vt:lpstr>
      <vt:lpstr>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Objective</vt:lpstr>
      <vt:lpstr>Factory Act of 1833</vt:lpstr>
      <vt:lpstr>Excerpt from a Factory Inspector Report (1836)</vt:lpstr>
      <vt:lpstr>Socialism</vt:lpstr>
      <vt:lpstr>PowerPoint Presentation</vt:lpstr>
      <vt:lpstr>PowerPoint Presentation</vt:lpstr>
      <vt:lpstr>PowerPoint Presentation</vt:lpstr>
      <vt:lpstr>Review</vt:lpstr>
      <vt:lpstr>PowerPoint Presentation</vt:lpstr>
      <vt:lpstr>Crash Course </vt:lpstr>
      <vt:lpstr>Industrial Revolution Worksheet</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Industrialization and Nationalism</dc:title>
  <dc:creator>teacher Brooks</dc:creator>
  <cp:lastModifiedBy>teacher Brooks</cp:lastModifiedBy>
  <cp:revision>55</cp:revision>
  <dcterms:created xsi:type="dcterms:W3CDTF">2015-09-16T00:36:21Z</dcterms:created>
  <dcterms:modified xsi:type="dcterms:W3CDTF">2015-09-19T17:20:19Z</dcterms:modified>
</cp:coreProperties>
</file>