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2" r:id="rId4"/>
    <p:sldId id="263" r:id="rId5"/>
    <p:sldId id="258" r:id="rId6"/>
    <p:sldId id="259" r:id="rId7"/>
    <p:sldId id="260" r:id="rId8"/>
    <p:sldId id="264" r:id="rId9"/>
    <p:sldId id="265" r:id="rId10"/>
    <p:sldId id="266" r:id="rId11"/>
    <p:sldId id="267" r:id="rId12"/>
    <p:sldId id="268" r:id="rId13"/>
    <p:sldId id="269" r:id="rId14"/>
    <p:sldId id="272" r:id="rId15"/>
    <p:sldId id="276" r:id="rId16"/>
    <p:sldId id="278"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8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03E594-1F92-724F-A8D3-4F3A4C4B1B5D}" type="datetimeFigureOut">
              <a:rPr lang="en-US" smtClean="0"/>
              <a:t>9/21/15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DA2DC4-05D4-A241-89A6-3D22E67087C0}" type="slidenum">
              <a:rPr lang="en-US" smtClean="0"/>
              <a:t>‹#›</a:t>
            </a:fld>
            <a:endParaRPr lang="en-US"/>
          </a:p>
        </p:txBody>
      </p:sp>
    </p:spTree>
    <p:extLst>
      <p:ext uri="{BB962C8B-B14F-4D97-AF65-F5344CB8AC3E}">
        <p14:creationId xmlns:p14="http://schemas.microsoft.com/office/powerpoint/2010/main" val="14951466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Charles Dickens was a realist writer.</a:t>
            </a:r>
            <a:endParaRPr lang="en-US" dirty="0"/>
          </a:p>
        </p:txBody>
      </p:sp>
      <p:sp>
        <p:nvSpPr>
          <p:cNvPr id="4" name="Slide Number Placeholder 3"/>
          <p:cNvSpPr>
            <a:spLocks noGrp="1"/>
          </p:cNvSpPr>
          <p:nvPr>
            <p:ph type="sldNum" sz="quarter" idx="10"/>
          </p:nvPr>
        </p:nvSpPr>
        <p:spPr/>
        <p:txBody>
          <a:bodyPr/>
          <a:lstStyle/>
          <a:p>
            <a:fld id="{62DA2DC4-05D4-A241-89A6-3D22E67087C0}" type="slidenum">
              <a:rPr lang="en-US" smtClean="0"/>
              <a:t>12</a:t>
            </a:fld>
            <a:endParaRPr lang="en-US"/>
          </a:p>
        </p:txBody>
      </p:sp>
    </p:spTree>
    <p:extLst>
      <p:ext uri="{BB962C8B-B14F-4D97-AF65-F5344CB8AC3E}">
        <p14:creationId xmlns:p14="http://schemas.microsoft.com/office/powerpoint/2010/main" val="1239309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Romanticism: individuality;</a:t>
            </a:r>
            <a:r>
              <a:rPr lang="en-US" baseline="0" dirty="0" smtClean="0"/>
              <a:t> nature (clouds and mountains)</a:t>
            </a:r>
            <a:endParaRPr lang="en-US" dirty="0"/>
          </a:p>
        </p:txBody>
      </p:sp>
      <p:sp>
        <p:nvSpPr>
          <p:cNvPr id="4" name="Slide Number Placeholder 3"/>
          <p:cNvSpPr>
            <a:spLocks noGrp="1"/>
          </p:cNvSpPr>
          <p:nvPr>
            <p:ph type="sldNum" sz="quarter" idx="10"/>
          </p:nvPr>
        </p:nvSpPr>
        <p:spPr/>
        <p:txBody>
          <a:bodyPr/>
          <a:lstStyle/>
          <a:p>
            <a:fld id="{62DA2DC4-05D4-A241-89A6-3D22E67087C0}" type="slidenum">
              <a:rPr lang="en-US" smtClean="0"/>
              <a:t>13</a:t>
            </a:fld>
            <a:endParaRPr lang="en-US"/>
          </a:p>
        </p:txBody>
      </p:sp>
    </p:spTree>
    <p:extLst>
      <p:ext uri="{BB962C8B-B14F-4D97-AF65-F5344CB8AC3E}">
        <p14:creationId xmlns:p14="http://schemas.microsoft.com/office/powerpoint/2010/main" val="399066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Realism: ordinary</a:t>
            </a:r>
            <a:r>
              <a:rPr lang="en-US" baseline="0" dirty="0" smtClean="0"/>
              <a:t> people; everyday life</a:t>
            </a:r>
            <a:endParaRPr lang="en-US" dirty="0"/>
          </a:p>
        </p:txBody>
      </p:sp>
      <p:sp>
        <p:nvSpPr>
          <p:cNvPr id="4" name="Slide Number Placeholder 3"/>
          <p:cNvSpPr>
            <a:spLocks noGrp="1"/>
          </p:cNvSpPr>
          <p:nvPr>
            <p:ph type="sldNum" sz="quarter" idx="10"/>
          </p:nvPr>
        </p:nvSpPr>
        <p:spPr/>
        <p:txBody>
          <a:bodyPr/>
          <a:lstStyle/>
          <a:p>
            <a:fld id="{62DA2DC4-05D4-A241-89A6-3D22E67087C0}" type="slidenum">
              <a:rPr lang="en-US" smtClean="0"/>
              <a:t>14</a:t>
            </a:fld>
            <a:endParaRPr lang="en-US"/>
          </a:p>
        </p:txBody>
      </p:sp>
    </p:spTree>
    <p:extLst>
      <p:ext uri="{BB962C8B-B14F-4D97-AF65-F5344CB8AC3E}">
        <p14:creationId xmlns:p14="http://schemas.microsoft.com/office/powerpoint/2010/main" val="90335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Romantic painters often chose subjects from distant times rather than from contemporary life.</a:t>
            </a:r>
            <a:endParaRPr lang="en-US" dirty="0"/>
          </a:p>
        </p:txBody>
      </p:sp>
      <p:sp>
        <p:nvSpPr>
          <p:cNvPr id="4" name="Slide Number Placeholder 3"/>
          <p:cNvSpPr>
            <a:spLocks noGrp="1"/>
          </p:cNvSpPr>
          <p:nvPr>
            <p:ph type="sldNum" sz="quarter" idx="10"/>
          </p:nvPr>
        </p:nvSpPr>
        <p:spPr/>
        <p:txBody>
          <a:bodyPr/>
          <a:lstStyle/>
          <a:p>
            <a:fld id="{62DA2DC4-05D4-A241-89A6-3D22E67087C0}" type="slidenum">
              <a:rPr lang="en-US" smtClean="0"/>
              <a:t>15</a:t>
            </a:fld>
            <a:endParaRPr lang="en-US"/>
          </a:p>
        </p:txBody>
      </p:sp>
    </p:spTree>
    <p:extLst>
      <p:ext uri="{BB962C8B-B14F-4D97-AF65-F5344CB8AC3E}">
        <p14:creationId xmlns:p14="http://schemas.microsoft.com/office/powerpoint/2010/main" val="54802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9/21/15</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9/21/15</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9/21/15</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9/21/15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9/21/15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9/21/15</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10</a:t>
            </a:r>
          </a:p>
          <a:p>
            <a:r>
              <a:rPr lang="en-US" dirty="0" smtClean="0"/>
              <a:t>Lesson 5</a:t>
            </a:r>
            <a:endParaRPr lang="en-US" dirty="0"/>
          </a:p>
        </p:txBody>
      </p:sp>
      <p:sp>
        <p:nvSpPr>
          <p:cNvPr id="3" name="Title 2"/>
          <p:cNvSpPr>
            <a:spLocks noGrp="1"/>
          </p:cNvSpPr>
          <p:nvPr>
            <p:ph type="ctrTitle"/>
          </p:nvPr>
        </p:nvSpPr>
        <p:spPr/>
        <p:txBody>
          <a:bodyPr/>
          <a:lstStyle/>
          <a:p>
            <a:r>
              <a:rPr lang="en-US" dirty="0" smtClean="0"/>
              <a:t>Romanticism and Realism</a:t>
            </a:r>
            <a:endParaRPr lang="en-US" dirty="0"/>
          </a:p>
        </p:txBody>
      </p:sp>
    </p:spTree>
    <p:extLst>
      <p:ext uri="{BB962C8B-B14F-4D97-AF65-F5344CB8AC3E}">
        <p14:creationId xmlns:p14="http://schemas.microsoft.com/office/powerpoint/2010/main" val="80755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a:t>
            </a:r>
            <a:endParaRPr lang="en-US" dirty="0"/>
          </a:p>
        </p:txBody>
      </p:sp>
      <p:sp>
        <p:nvSpPr>
          <p:cNvPr id="3" name="Content Placeholder 2"/>
          <p:cNvSpPr>
            <a:spLocks noGrp="1"/>
          </p:cNvSpPr>
          <p:nvPr>
            <p:ph sz="quarter" idx="1"/>
          </p:nvPr>
        </p:nvSpPr>
        <p:spPr/>
        <p:txBody>
          <a:bodyPr/>
          <a:lstStyle/>
          <a:p>
            <a:r>
              <a:rPr lang="en-US" dirty="0" smtClean="0"/>
              <a:t>In 1840s, romanticism was passed up by realism.</a:t>
            </a:r>
          </a:p>
          <a:p>
            <a:endParaRPr lang="en-US" dirty="0"/>
          </a:p>
          <a:p>
            <a:r>
              <a:rPr lang="en-US" dirty="0" smtClean="0"/>
              <a:t>Realists were concerned with everyday life, social problems, and the psychology of their characters.</a:t>
            </a:r>
          </a:p>
          <a:p>
            <a:endParaRPr lang="en-US" dirty="0"/>
          </a:p>
          <a:p>
            <a:r>
              <a:rPr lang="en-US" dirty="0" smtClean="0"/>
              <a:t>**It rejected romanticism and sought to portray lower- and middle-class life as it was.</a:t>
            </a:r>
            <a:endParaRPr lang="en-US" dirty="0"/>
          </a:p>
        </p:txBody>
      </p:sp>
    </p:spTree>
    <p:extLst>
      <p:ext uri="{BB962C8B-B14F-4D97-AF65-F5344CB8AC3E}">
        <p14:creationId xmlns:p14="http://schemas.microsoft.com/office/powerpoint/2010/main" val="1857800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05474" cy="68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135753" y="21441"/>
            <a:ext cx="2446402" cy="82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cs typeface="Verdana" charset="0"/>
              </a:rPr>
              <a:t>Realism in Art</a:t>
            </a:r>
          </a:p>
        </p:txBody>
      </p:sp>
      <p:sp>
        <p:nvSpPr>
          <p:cNvPr id="1028" name="Text Box 2"/>
          <p:cNvSpPr txBox="1">
            <a:spLocks noChangeArrowheads="1"/>
          </p:cNvSpPr>
          <p:nvPr/>
        </p:nvSpPr>
        <p:spPr bwMode="auto">
          <a:xfrm>
            <a:off x="1484704" y="2266942"/>
            <a:ext cx="6447527" cy="212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marL="365125" indent="-3651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sz="1800" dirty="0">
                <a:latin typeface="Verdana" charset="0"/>
                <a:cs typeface="Verdana" charset="0"/>
              </a:rPr>
              <a:t>•	</a:t>
            </a:r>
            <a:r>
              <a:rPr lang="en-US" sz="1800" dirty="0" smtClean="0">
                <a:latin typeface="Verdana" charset="0"/>
                <a:cs typeface="Verdana" charset="0"/>
              </a:rPr>
              <a:t>**To </a:t>
            </a:r>
            <a:r>
              <a:rPr lang="en-US" sz="1800" dirty="0">
                <a:latin typeface="Verdana" charset="0"/>
                <a:cs typeface="Verdana" charset="0"/>
              </a:rPr>
              <a:t>show everyday life </a:t>
            </a:r>
          </a:p>
          <a:p>
            <a:pPr>
              <a:lnSpc>
                <a:spcPct val="90000"/>
              </a:lnSpc>
              <a:spcAft>
                <a:spcPts val="2701"/>
              </a:spcAft>
            </a:pPr>
            <a:r>
              <a:rPr lang="en-US" sz="1800" dirty="0">
                <a:latin typeface="Verdana" charset="0"/>
                <a:cs typeface="Verdana" charset="0"/>
              </a:rPr>
              <a:t>•	</a:t>
            </a:r>
            <a:r>
              <a:rPr lang="en-US" sz="1800" dirty="0" smtClean="0">
                <a:latin typeface="Verdana" charset="0"/>
                <a:cs typeface="Verdana" charset="0"/>
              </a:rPr>
              <a:t>**To </a:t>
            </a:r>
            <a:r>
              <a:rPr lang="en-US" sz="1800" dirty="0">
                <a:latin typeface="Verdana" charset="0"/>
                <a:cs typeface="Verdana" charset="0"/>
              </a:rPr>
              <a:t>portray ordinary people</a:t>
            </a:r>
            <a:endParaRPr lang="en-US" sz="1800" i="1" dirty="0">
              <a:latin typeface="Verdana" charset="0"/>
              <a:cs typeface="Verdana" charset="0"/>
            </a:endParaRPr>
          </a:p>
          <a:p>
            <a:pPr>
              <a:lnSpc>
                <a:spcPct val="90000"/>
              </a:lnSpc>
              <a:spcAft>
                <a:spcPts val="2701"/>
              </a:spcAft>
            </a:pPr>
            <a:r>
              <a:rPr lang="en-US" sz="1800" dirty="0">
                <a:latin typeface="Verdana" charset="0"/>
                <a:cs typeface="Verdana" charset="0"/>
              </a:rPr>
              <a:t>•	</a:t>
            </a:r>
            <a:r>
              <a:rPr lang="en-US" sz="1800" dirty="0" smtClean="0">
                <a:latin typeface="Verdana" charset="0"/>
                <a:cs typeface="Verdana" charset="0"/>
              </a:rPr>
              <a:t>**To </a:t>
            </a:r>
            <a:r>
              <a:rPr lang="en-US" sz="1800" dirty="0">
                <a:latin typeface="Verdana" charset="0"/>
                <a:cs typeface="Verdana" charset="0"/>
              </a:rPr>
              <a:t>capture the way things actually look</a:t>
            </a:r>
          </a:p>
          <a:p>
            <a:pPr>
              <a:lnSpc>
                <a:spcPct val="90000"/>
              </a:lnSpc>
              <a:spcAft>
                <a:spcPts val="2701"/>
              </a:spcAft>
            </a:pPr>
            <a:r>
              <a:rPr lang="en-US" sz="1800" dirty="0">
                <a:latin typeface="Verdana" charset="0"/>
                <a:cs typeface="Verdana" charset="0"/>
              </a:rPr>
              <a:t>•	</a:t>
            </a:r>
            <a:r>
              <a:rPr lang="en-US" sz="1800" dirty="0" smtClean="0">
                <a:latin typeface="Verdana" charset="0"/>
                <a:cs typeface="Verdana" charset="0"/>
              </a:rPr>
              <a:t>**To </a:t>
            </a:r>
            <a:r>
              <a:rPr lang="en-US" sz="1800" dirty="0">
                <a:latin typeface="Verdana" charset="0"/>
                <a:cs typeface="Verdana" charset="0"/>
              </a:rPr>
              <a:t>find "natural beauty" in common things</a:t>
            </a:r>
          </a:p>
        </p:txBody>
      </p:sp>
      <p:sp>
        <p:nvSpPr>
          <p:cNvPr id="1029" name="Text Box 2"/>
          <p:cNvSpPr txBox="1">
            <a:spLocks noChangeArrowheads="1"/>
          </p:cNvSpPr>
          <p:nvPr/>
        </p:nvSpPr>
        <p:spPr bwMode="auto">
          <a:xfrm>
            <a:off x="1141750" y="1027700"/>
            <a:ext cx="6859071" cy="93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sz="1800" b="1">
                <a:latin typeface="Verdana" charset="0"/>
                <a:cs typeface="Verdana" charset="0"/>
              </a:rPr>
              <a:t>Realism in Art</a:t>
            </a:r>
            <a:endParaRPr lang="en-US" sz="1800">
              <a:latin typeface="Verdana" charset="0"/>
              <a:cs typeface="Verdana" charset="0"/>
            </a:endParaRPr>
          </a:p>
          <a:p>
            <a:pPr>
              <a:lnSpc>
                <a:spcPct val="90000"/>
              </a:lnSpc>
              <a:spcAft>
                <a:spcPts val="1620"/>
              </a:spcAft>
            </a:pPr>
            <a:r>
              <a:rPr lang="en-US" sz="1800">
                <a:latin typeface="Verdana" charset="0"/>
                <a:cs typeface="Verdana" charset="0"/>
              </a:rPr>
              <a:t>  What was important to realist artists?</a:t>
            </a:r>
          </a:p>
        </p:txBody>
      </p:sp>
      <p:pic>
        <p:nvPicPr>
          <p:cNvPr id="1030" name="Picture 12" descr="left">
            <a:hlinkClick r:id="" action="ppaction://hlinkshowjump?jump=nextslide"/>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67303" y="6350583"/>
            <a:ext cx="240067" cy="32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6880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Users\rakesh.jawale\Desktop\HSGEO15_TC_C07_L1_ls04\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305474" cy="68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135753" y="21441"/>
            <a:ext cx="3818216"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cs typeface="Verdana" charset="0"/>
              </a:rPr>
              <a:t>Realism in Literature</a:t>
            </a:r>
          </a:p>
        </p:txBody>
      </p:sp>
      <p:sp>
        <p:nvSpPr>
          <p:cNvPr id="2052" name="Text Box 2"/>
          <p:cNvSpPr txBox="1">
            <a:spLocks noChangeArrowheads="1"/>
          </p:cNvSpPr>
          <p:nvPr/>
        </p:nvSpPr>
        <p:spPr bwMode="auto">
          <a:xfrm>
            <a:off x="1484704" y="2266943"/>
            <a:ext cx="6447527" cy="177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marL="365125" indent="-3651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sz="1800">
                <a:latin typeface="Verdana" charset="0"/>
                <a:cs typeface="Verdana" charset="0"/>
              </a:rPr>
              <a:t>•	Their writings examined social issues. </a:t>
            </a:r>
          </a:p>
          <a:p>
            <a:pPr>
              <a:lnSpc>
                <a:spcPct val="90000"/>
              </a:lnSpc>
              <a:spcAft>
                <a:spcPts val="2701"/>
              </a:spcAft>
            </a:pPr>
            <a:r>
              <a:rPr lang="en-US" sz="1800">
                <a:latin typeface="Verdana" charset="0"/>
                <a:cs typeface="Verdana" charset="0"/>
              </a:rPr>
              <a:t>•	They expressed their views through their characters.</a:t>
            </a:r>
            <a:endParaRPr lang="en-US" sz="1800" i="1">
              <a:latin typeface="Verdana" charset="0"/>
              <a:cs typeface="Verdana" charset="0"/>
            </a:endParaRPr>
          </a:p>
          <a:p>
            <a:pPr>
              <a:lnSpc>
                <a:spcPct val="90000"/>
              </a:lnSpc>
              <a:spcAft>
                <a:spcPts val="2701"/>
              </a:spcAft>
            </a:pPr>
            <a:r>
              <a:rPr lang="en-US" sz="1800">
                <a:latin typeface="Verdana" charset="0"/>
                <a:cs typeface="Verdana" charset="0"/>
              </a:rPr>
              <a:t>•	They criticized governments and traditions.</a:t>
            </a:r>
          </a:p>
        </p:txBody>
      </p:sp>
      <p:sp>
        <p:nvSpPr>
          <p:cNvPr id="2053" name="Text Box 2"/>
          <p:cNvSpPr txBox="1">
            <a:spLocks noChangeArrowheads="1"/>
          </p:cNvSpPr>
          <p:nvPr/>
        </p:nvSpPr>
        <p:spPr bwMode="auto">
          <a:xfrm>
            <a:off x="1141750" y="1027700"/>
            <a:ext cx="6859071" cy="93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sz="1800" b="1">
                <a:latin typeface="Verdana" charset="0"/>
                <a:cs typeface="Verdana" charset="0"/>
              </a:rPr>
              <a:t>Realism in Literature</a:t>
            </a:r>
            <a:endParaRPr lang="en-US" sz="1800">
              <a:latin typeface="Verdana" charset="0"/>
              <a:cs typeface="Verdana" charset="0"/>
            </a:endParaRPr>
          </a:p>
          <a:p>
            <a:pPr>
              <a:lnSpc>
                <a:spcPct val="90000"/>
              </a:lnSpc>
              <a:spcAft>
                <a:spcPts val="1620"/>
              </a:spcAft>
            </a:pPr>
            <a:r>
              <a:rPr lang="en-US" sz="1800">
                <a:latin typeface="Verdana" charset="0"/>
                <a:cs typeface="Verdana" charset="0"/>
              </a:rPr>
              <a:t>  How did realist writers inspire social reform?</a:t>
            </a:r>
          </a:p>
        </p:txBody>
      </p:sp>
      <p:pic>
        <p:nvPicPr>
          <p:cNvPr id="2054" name="Picture 12" descr="left">
            <a:hlinkClick r:id="" action="ppaction://hlinkshowjump?jump=previousslide"/>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247213" y="6347724"/>
            <a:ext cx="245783" cy="33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5877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Romanticism v. Realism</a:t>
            </a:r>
            <a:endParaRPr lang="en-US" dirty="0"/>
          </a:p>
        </p:txBody>
      </p:sp>
      <p:pic>
        <p:nvPicPr>
          <p:cNvPr id="6" name="Content Placeholder 5"/>
          <p:cNvPicPr>
            <a:picLocks noGrp="1" noChangeAspect="1"/>
          </p:cNvPicPr>
          <p:nvPr>
            <p:ph sz="quarter" idx="1"/>
          </p:nvPr>
        </p:nvPicPr>
        <p:blipFill>
          <a:blip r:embed="rId3"/>
          <a:srcRect l="-69040" r="-69040"/>
          <a:stretch>
            <a:fillRect/>
          </a:stretch>
        </p:blipFill>
        <p:spPr>
          <a:xfrm>
            <a:off x="-441695" y="1527048"/>
            <a:ext cx="9998074" cy="4932096"/>
          </a:xfrm>
        </p:spPr>
      </p:pic>
    </p:spTree>
    <p:extLst>
      <p:ext uri="{BB962C8B-B14F-4D97-AF65-F5344CB8AC3E}">
        <p14:creationId xmlns:p14="http://schemas.microsoft.com/office/powerpoint/2010/main" val="2131280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Romanticism v. Realism</a:t>
            </a:r>
          </a:p>
        </p:txBody>
      </p:sp>
      <p:pic>
        <p:nvPicPr>
          <p:cNvPr id="4" name="Content Placeholder 3"/>
          <p:cNvPicPr>
            <a:picLocks noGrp="1" noChangeAspect="1"/>
          </p:cNvPicPr>
          <p:nvPr>
            <p:ph sz="quarter" idx="1"/>
          </p:nvPr>
        </p:nvPicPr>
        <p:blipFill>
          <a:blip r:embed="rId3"/>
          <a:srcRect t="14367" b="14367"/>
          <a:stretch>
            <a:fillRect/>
          </a:stretch>
        </p:blipFill>
        <p:spPr/>
      </p:pic>
    </p:spTree>
    <p:extLst>
      <p:ext uri="{BB962C8B-B14F-4D97-AF65-F5344CB8AC3E}">
        <p14:creationId xmlns:p14="http://schemas.microsoft.com/office/powerpoint/2010/main" val="168567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6" name="Text Placeholder 5"/>
          <p:cNvSpPr>
            <a:spLocks noGrp="1"/>
          </p:cNvSpPr>
          <p:nvPr>
            <p:ph type="body" sz="half" idx="3"/>
          </p:nvPr>
        </p:nvSpPr>
        <p:spPr/>
        <p:txBody>
          <a:bodyPr/>
          <a:lstStyle/>
          <a:p>
            <a:r>
              <a:rPr lang="en-US" dirty="0" smtClean="0"/>
              <a:t>Questions</a:t>
            </a:r>
            <a:endParaRPr lang="en-US" dirty="0"/>
          </a:p>
        </p:txBody>
      </p:sp>
      <p:pic>
        <p:nvPicPr>
          <p:cNvPr id="4" name="Content Placeholder 3"/>
          <p:cNvPicPr>
            <a:picLocks noGrp="1" noChangeAspect="1"/>
          </p:cNvPicPr>
          <p:nvPr>
            <p:ph sz="quarter" idx="2"/>
          </p:nvPr>
        </p:nvPicPr>
        <p:blipFill>
          <a:blip r:embed="rId3"/>
          <a:srcRect l="-16514" r="-16514"/>
          <a:stretch>
            <a:fillRect/>
          </a:stretch>
        </p:blipFill>
        <p:spPr/>
      </p:pic>
      <p:sp>
        <p:nvSpPr>
          <p:cNvPr id="7" name="Content Placeholder 6"/>
          <p:cNvSpPr>
            <a:spLocks noGrp="1"/>
          </p:cNvSpPr>
          <p:nvPr>
            <p:ph sz="quarter" idx="4"/>
          </p:nvPr>
        </p:nvSpPr>
        <p:spPr/>
        <p:txBody>
          <a:bodyPr/>
          <a:lstStyle/>
          <a:p>
            <a:r>
              <a:rPr lang="en-US" dirty="0" smtClean="0"/>
              <a:t>In what ways does this painting illustrate rejection of romanticism.</a:t>
            </a:r>
            <a:endParaRPr lang="en-US" dirty="0"/>
          </a:p>
        </p:txBody>
      </p:sp>
      <p:sp>
        <p:nvSpPr>
          <p:cNvPr id="2" name="Title 1"/>
          <p:cNvSpPr>
            <a:spLocks noGrp="1"/>
          </p:cNvSpPr>
          <p:nvPr>
            <p:ph type="title"/>
          </p:nvPr>
        </p:nvSpPr>
        <p:spPr/>
        <p:txBody>
          <a:bodyPr/>
          <a:lstStyle/>
          <a:p>
            <a:r>
              <a:rPr lang="en-US" dirty="0" smtClean="0"/>
              <a:t>Romanticism v. Realism</a:t>
            </a:r>
            <a:endParaRPr lang="en-US" dirty="0"/>
          </a:p>
        </p:txBody>
      </p:sp>
    </p:spTree>
    <p:extLst>
      <p:ext uri="{BB962C8B-B14F-4D97-AF65-F5344CB8AC3E}">
        <p14:creationId xmlns:p14="http://schemas.microsoft.com/office/powerpoint/2010/main" val="242756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err="1" smtClean="0"/>
              <a:t>Wodsworth</a:t>
            </a:r>
            <a:r>
              <a:rPr lang="en-US" dirty="0" smtClean="0"/>
              <a:t> &amp; Beethoven</a:t>
            </a:r>
            <a:endParaRPr lang="en-US" dirty="0"/>
          </a:p>
        </p:txBody>
      </p:sp>
      <p:sp>
        <p:nvSpPr>
          <p:cNvPr id="3" name="Text Placeholder 2"/>
          <p:cNvSpPr>
            <a:spLocks noGrp="1"/>
          </p:cNvSpPr>
          <p:nvPr>
            <p:ph type="body" sz="half" idx="3"/>
          </p:nvPr>
        </p:nvSpPr>
        <p:spPr/>
        <p:txBody>
          <a:bodyPr/>
          <a:lstStyle/>
          <a:p>
            <a:r>
              <a:rPr lang="en-US" dirty="0" smtClean="0"/>
              <a:t>Charles Dickens</a:t>
            </a:r>
            <a:endParaRPr lang="en-US" dirty="0"/>
          </a:p>
        </p:txBody>
      </p:sp>
      <p:sp>
        <p:nvSpPr>
          <p:cNvPr id="4" name="Content Placeholder 3"/>
          <p:cNvSpPr>
            <a:spLocks noGrp="1"/>
          </p:cNvSpPr>
          <p:nvPr>
            <p:ph sz="quarter" idx="2"/>
          </p:nvPr>
        </p:nvSpPr>
        <p:spPr/>
        <p:txBody>
          <a:bodyPr/>
          <a:lstStyle/>
          <a:p>
            <a:r>
              <a:rPr lang="en-US" dirty="0" smtClean="0"/>
              <a:t>“Fill </a:t>
            </a:r>
            <a:r>
              <a:rPr lang="en-US" dirty="0"/>
              <a:t>your paper with the breathings of your heart.</a:t>
            </a:r>
            <a:r>
              <a:rPr lang="en-US" dirty="0" smtClean="0"/>
              <a:t>”</a:t>
            </a:r>
          </a:p>
          <a:p>
            <a:endParaRPr lang="en-US" dirty="0"/>
          </a:p>
          <a:p>
            <a:r>
              <a:rPr lang="en-US" dirty="0" smtClean="0"/>
              <a:t>“I must write -  for what weighs on my hear I must express.”</a:t>
            </a:r>
            <a:endParaRPr lang="en-US" dirty="0"/>
          </a:p>
        </p:txBody>
      </p:sp>
      <p:sp>
        <p:nvSpPr>
          <p:cNvPr id="5" name="Content Placeholder 4"/>
          <p:cNvSpPr>
            <a:spLocks noGrp="1"/>
          </p:cNvSpPr>
          <p:nvPr>
            <p:ph sz="quarter" idx="4"/>
          </p:nvPr>
        </p:nvSpPr>
        <p:spPr>
          <a:xfrm>
            <a:off x="4791330" y="2242287"/>
            <a:ext cx="4038600" cy="4386617"/>
          </a:xfrm>
        </p:spPr>
        <p:txBody>
          <a:bodyPr>
            <a:noAutofit/>
          </a:bodyPr>
          <a:lstStyle/>
          <a:p>
            <a:r>
              <a:rPr lang="en-US" sz="1750" dirty="0"/>
              <a:t>A great many of the tenements […] which had become insecure from age and decay, were prevented from falling into the street by huge beams of wood which were reared against the tottering walls, and firmly planted in the road; but even these crazy dens seemed to have been selected as the nightly haunts of some houseless wretches, for many of the rough boards which supplied the place of door and window, were wrenched from their positions to afford an aperture wide enough for the passage of a human body. </a:t>
            </a:r>
          </a:p>
        </p:txBody>
      </p:sp>
      <p:sp>
        <p:nvSpPr>
          <p:cNvPr id="6" name="Title 5"/>
          <p:cNvSpPr>
            <a:spLocks noGrp="1"/>
          </p:cNvSpPr>
          <p:nvPr>
            <p:ph type="title"/>
          </p:nvPr>
        </p:nvSpPr>
        <p:spPr/>
        <p:txBody>
          <a:bodyPr/>
          <a:lstStyle/>
          <a:p>
            <a:r>
              <a:rPr lang="en-US" dirty="0"/>
              <a:t>Romanticism v. Realism</a:t>
            </a:r>
          </a:p>
        </p:txBody>
      </p:sp>
    </p:spTree>
    <p:extLst>
      <p:ext uri="{BB962C8B-B14F-4D97-AF65-F5344CB8AC3E}">
        <p14:creationId xmlns:p14="http://schemas.microsoft.com/office/powerpoint/2010/main" val="629186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Science</a:t>
            </a:r>
            <a:endParaRPr lang="en-US" dirty="0"/>
          </a:p>
        </p:txBody>
      </p:sp>
      <p:sp>
        <p:nvSpPr>
          <p:cNvPr id="3" name="Content Placeholder 2"/>
          <p:cNvSpPr>
            <a:spLocks noGrp="1"/>
          </p:cNvSpPr>
          <p:nvPr>
            <p:ph sz="quarter" idx="1"/>
          </p:nvPr>
        </p:nvSpPr>
        <p:spPr/>
        <p:txBody>
          <a:bodyPr>
            <a:normAutofit lnSpcReduction="10000"/>
          </a:bodyPr>
          <a:lstStyle/>
          <a:p>
            <a:r>
              <a:rPr lang="en-US" u="sng" dirty="0" smtClean="0"/>
              <a:t>Charles Darwin</a:t>
            </a:r>
            <a:r>
              <a:rPr lang="en-US" dirty="0" smtClean="0"/>
              <a:t>: concept of organic evolution. He proposed the principle of </a:t>
            </a:r>
            <a:r>
              <a:rPr lang="en-US" b="1" dirty="0" smtClean="0"/>
              <a:t>natural selection</a:t>
            </a:r>
            <a:r>
              <a:rPr lang="en-US" dirty="0" smtClean="0"/>
              <a:t>, which means that some organisms are more adaptable to the environment than others.</a:t>
            </a:r>
          </a:p>
          <a:p>
            <a:endParaRPr lang="en-US" dirty="0"/>
          </a:p>
          <a:p>
            <a:r>
              <a:rPr lang="en-US" dirty="0" smtClean="0"/>
              <a:t>Those organisms that are naturally selected for survival reproduce and thrive. This is known as survival of the fittest. The unfit do not survive. The fit that survive pass on the variations that enabled them to survive until a new separate species emerges.</a:t>
            </a:r>
            <a:endParaRPr lang="en-US" dirty="0"/>
          </a:p>
        </p:txBody>
      </p:sp>
    </p:spTree>
    <p:extLst>
      <p:ext uri="{BB962C8B-B14F-4D97-AF65-F5344CB8AC3E}">
        <p14:creationId xmlns:p14="http://schemas.microsoft.com/office/powerpoint/2010/main" val="3510142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sz="quarter" idx="1"/>
          </p:nvPr>
        </p:nvSpPr>
        <p:spPr/>
        <p:txBody>
          <a:bodyPr/>
          <a:lstStyle/>
          <a:p>
            <a:r>
              <a:rPr lang="en-US" dirty="0" smtClean="0"/>
              <a:t>Students will understand the characteristics of romanticism.</a:t>
            </a:r>
          </a:p>
          <a:p>
            <a:endParaRPr lang="en-US" dirty="0"/>
          </a:p>
          <a:p>
            <a:r>
              <a:rPr lang="en-US" dirty="0" smtClean="0"/>
              <a:t>Students will understand the characteristics of realism.</a:t>
            </a:r>
            <a:endParaRPr lang="en-US" dirty="0"/>
          </a:p>
        </p:txBody>
      </p:sp>
    </p:spTree>
    <p:extLst>
      <p:ext uri="{BB962C8B-B14F-4D97-AF65-F5344CB8AC3E}">
        <p14:creationId xmlns:p14="http://schemas.microsoft.com/office/powerpoint/2010/main" val="156681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Romanticism</a:t>
            </a:r>
            <a:endParaRPr lang="en-US" dirty="0"/>
          </a:p>
        </p:txBody>
      </p:sp>
      <p:sp>
        <p:nvSpPr>
          <p:cNvPr id="3" name="Content Placeholder 2"/>
          <p:cNvSpPr>
            <a:spLocks noGrp="1"/>
          </p:cNvSpPr>
          <p:nvPr>
            <p:ph sz="quarter" idx="1"/>
          </p:nvPr>
        </p:nvSpPr>
        <p:spPr/>
        <p:txBody>
          <a:bodyPr/>
          <a:lstStyle/>
          <a:p>
            <a:r>
              <a:rPr lang="en-US" dirty="0" smtClean="0"/>
              <a:t>What is Romanticism?</a:t>
            </a:r>
          </a:p>
          <a:p>
            <a:endParaRPr lang="en-US" dirty="0"/>
          </a:p>
          <a:p>
            <a:r>
              <a:rPr lang="en-US" dirty="0" smtClean="0"/>
              <a:t>It emerged as a response (and a counter) to the enlightenment belief that reason was the chief source for discovering truth.</a:t>
            </a:r>
          </a:p>
          <a:p>
            <a:endParaRPr lang="en-US" dirty="0"/>
          </a:p>
          <a:p>
            <a:r>
              <a:rPr lang="en-US" dirty="0" smtClean="0"/>
              <a:t>**Romanticism is an intellectual movement that stressed feelings, emotion, and imagination as sources of knowing.**</a:t>
            </a:r>
            <a:endParaRPr lang="en-US" dirty="0"/>
          </a:p>
        </p:txBody>
      </p:sp>
    </p:spTree>
    <p:extLst>
      <p:ext uri="{BB962C8B-B14F-4D97-AF65-F5344CB8AC3E}">
        <p14:creationId xmlns:p14="http://schemas.microsoft.com/office/powerpoint/2010/main" val="1407489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914400"/>
            <a:ext cx="2362200" cy="510639"/>
          </a:xfrm>
        </p:spPr>
        <p:txBody>
          <a:bodyPr/>
          <a:lstStyle/>
          <a:p>
            <a:r>
              <a:rPr lang="en-US" u="sng" dirty="0" smtClean="0"/>
              <a:t>Romantics</a:t>
            </a:r>
            <a:endParaRPr lang="en-US" u="sng" dirty="0"/>
          </a:p>
        </p:txBody>
      </p:sp>
      <p:sp>
        <p:nvSpPr>
          <p:cNvPr id="11" name="Text Placeholder 10"/>
          <p:cNvSpPr>
            <a:spLocks noGrp="1"/>
          </p:cNvSpPr>
          <p:nvPr>
            <p:ph type="body" idx="2"/>
          </p:nvPr>
        </p:nvSpPr>
        <p:spPr>
          <a:xfrm>
            <a:off x="381000" y="1425039"/>
            <a:ext cx="2362200" cy="4144963"/>
          </a:xfrm>
        </p:spPr>
        <p:txBody>
          <a:bodyPr>
            <a:normAutofit/>
          </a:bodyPr>
          <a:lstStyle/>
          <a:p>
            <a:r>
              <a:rPr lang="en-US" sz="1800" dirty="0" smtClean="0"/>
              <a:t>**Valued individuality;</a:t>
            </a:r>
          </a:p>
          <a:p>
            <a:endParaRPr lang="en-US" sz="1800" dirty="0"/>
          </a:p>
          <a:p>
            <a:r>
              <a:rPr lang="en-US" sz="1800" dirty="0" smtClean="0"/>
              <a:t>Rebelled against the middle class – grew long hair and beards and wore outrageous clothes;</a:t>
            </a:r>
          </a:p>
          <a:p>
            <a:endParaRPr lang="en-US" sz="1800" dirty="0"/>
          </a:p>
          <a:p>
            <a:r>
              <a:rPr lang="en-US" sz="1800" dirty="0" smtClean="0"/>
              <a:t>Had an interest in past ages, especially the Middle Ages</a:t>
            </a:r>
          </a:p>
        </p:txBody>
      </p:sp>
      <p:pic>
        <p:nvPicPr>
          <p:cNvPr id="12" name="Content Placeholder 11"/>
          <p:cNvPicPr>
            <a:picLocks noGrp="1" noChangeAspect="1"/>
          </p:cNvPicPr>
          <p:nvPr>
            <p:ph sz="quarter" idx="1"/>
          </p:nvPr>
        </p:nvPicPr>
        <p:blipFill>
          <a:blip r:embed="rId2"/>
          <a:srcRect l="1619" r="1619"/>
          <a:stretch>
            <a:fillRect/>
          </a:stretch>
        </p:blipFill>
        <p:spPr/>
      </p:pic>
    </p:spTree>
    <p:extLst>
      <p:ext uri="{BB962C8B-B14F-4D97-AF65-F5344CB8AC3E}">
        <p14:creationId xmlns:p14="http://schemas.microsoft.com/office/powerpoint/2010/main" val="14884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42"/>
            <a:ext cx="9305474" cy="713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135753" y="21441"/>
            <a:ext cx="3270919" cy="82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cs typeface="Verdana" charset="0"/>
              </a:rPr>
              <a:t>Romanticism in Art</a:t>
            </a:r>
          </a:p>
        </p:txBody>
      </p:sp>
      <p:sp>
        <p:nvSpPr>
          <p:cNvPr id="1028" name="Text Box 2"/>
          <p:cNvSpPr txBox="1">
            <a:spLocks noChangeArrowheads="1"/>
          </p:cNvSpPr>
          <p:nvPr/>
        </p:nvSpPr>
        <p:spPr bwMode="auto">
          <a:xfrm>
            <a:off x="1347522" y="2889323"/>
            <a:ext cx="6447527" cy="165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marL="365125" indent="-3651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sz="2200" dirty="0">
                <a:latin typeface="Verdana" charset="0"/>
                <a:cs typeface="Verdana" charset="0"/>
              </a:rPr>
              <a:t>•	Reflected artists' </a:t>
            </a:r>
            <a:r>
              <a:rPr lang="en-US" sz="2200" u="sng" dirty="0" smtClean="0">
                <a:latin typeface="Verdana" charset="0"/>
                <a:cs typeface="Verdana" charset="0"/>
              </a:rPr>
              <a:t>emotions</a:t>
            </a:r>
            <a:r>
              <a:rPr lang="en-US" sz="2200" dirty="0" smtClean="0">
                <a:latin typeface="Verdana" charset="0"/>
                <a:cs typeface="Verdana" charset="0"/>
              </a:rPr>
              <a:t> (their inner feelings) </a:t>
            </a:r>
            <a:r>
              <a:rPr lang="en-US" sz="2200" dirty="0">
                <a:latin typeface="Verdana" charset="0"/>
                <a:cs typeface="Verdana" charset="0"/>
              </a:rPr>
              <a:t>and world visions </a:t>
            </a:r>
          </a:p>
          <a:p>
            <a:pPr>
              <a:lnSpc>
                <a:spcPct val="90000"/>
              </a:lnSpc>
              <a:spcAft>
                <a:spcPts val="2701"/>
              </a:spcAft>
            </a:pPr>
            <a:r>
              <a:rPr lang="en-US" sz="2200" dirty="0">
                <a:latin typeface="Verdana" charset="0"/>
                <a:cs typeface="Verdana" charset="0"/>
              </a:rPr>
              <a:t>•	Often depicted exotic subjects or the past, especially the Middle Ages</a:t>
            </a:r>
          </a:p>
        </p:txBody>
      </p:sp>
      <p:sp>
        <p:nvSpPr>
          <p:cNvPr id="1029" name="Text Box 2"/>
          <p:cNvSpPr txBox="1">
            <a:spLocks noChangeArrowheads="1"/>
          </p:cNvSpPr>
          <p:nvPr/>
        </p:nvSpPr>
        <p:spPr bwMode="auto">
          <a:xfrm>
            <a:off x="1141750" y="1027700"/>
            <a:ext cx="6859071" cy="143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b="1" dirty="0">
                <a:latin typeface="Verdana" charset="0"/>
                <a:cs typeface="Verdana" charset="0"/>
              </a:rPr>
              <a:t>Romanticism in Art</a:t>
            </a:r>
            <a:endParaRPr lang="en-US" dirty="0">
              <a:latin typeface="Verdana" charset="0"/>
              <a:cs typeface="Verdana" charset="0"/>
            </a:endParaRPr>
          </a:p>
          <a:p>
            <a:pPr>
              <a:lnSpc>
                <a:spcPct val="90000"/>
              </a:lnSpc>
              <a:spcAft>
                <a:spcPts val="1620"/>
              </a:spcAft>
            </a:pPr>
            <a:r>
              <a:rPr lang="en-US" dirty="0">
                <a:latin typeface="Verdana" charset="0"/>
                <a:cs typeface="Verdana" charset="0"/>
              </a:rPr>
              <a:t>What were chief features of art during the romantic period?</a:t>
            </a:r>
          </a:p>
        </p:txBody>
      </p:sp>
      <p:pic>
        <p:nvPicPr>
          <p:cNvPr id="1030" name="Picture 12" descr="left">
            <a:hlinkClick r:id="" action="ppaction://hlinkshowjump?jump=nextslide"/>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567303" y="6350583"/>
            <a:ext cx="240067" cy="32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3035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Users\rakesh.jawale\Desktop\HSGEO15_TC_C07_L1_ls04\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05474" cy="68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135753" y="21441"/>
            <a:ext cx="5258621" cy="4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cs typeface="Verdana" charset="0"/>
              </a:rPr>
              <a:t>Music in the Romantic Period</a:t>
            </a:r>
          </a:p>
        </p:txBody>
      </p:sp>
      <p:sp>
        <p:nvSpPr>
          <p:cNvPr id="2052" name="Text Box 2"/>
          <p:cNvSpPr txBox="1">
            <a:spLocks noChangeArrowheads="1"/>
          </p:cNvSpPr>
          <p:nvPr/>
        </p:nvSpPr>
        <p:spPr bwMode="auto">
          <a:xfrm>
            <a:off x="1347522" y="2475627"/>
            <a:ext cx="6447527" cy="177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marL="365125" indent="-3651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sz="1800" dirty="0">
                <a:latin typeface="Verdana" charset="0"/>
                <a:cs typeface="Verdana" charset="0"/>
              </a:rPr>
              <a:t>•	Saw himself as an artist, not a craftsman </a:t>
            </a:r>
          </a:p>
          <a:p>
            <a:pPr>
              <a:lnSpc>
                <a:spcPct val="90000"/>
              </a:lnSpc>
              <a:spcAft>
                <a:spcPts val="2701"/>
              </a:spcAft>
            </a:pPr>
            <a:r>
              <a:rPr lang="en-US" sz="1800" dirty="0">
                <a:latin typeface="Verdana" charset="0"/>
                <a:cs typeface="Verdana" charset="0"/>
              </a:rPr>
              <a:t>•	Created melodies that were dramatic and intense</a:t>
            </a:r>
            <a:endParaRPr lang="en-US" sz="1800" i="1" dirty="0">
              <a:latin typeface="Verdana" charset="0"/>
              <a:cs typeface="Verdana" charset="0"/>
            </a:endParaRPr>
          </a:p>
          <a:p>
            <a:pPr>
              <a:lnSpc>
                <a:spcPct val="90000"/>
              </a:lnSpc>
              <a:spcAft>
                <a:spcPts val="2701"/>
              </a:spcAft>
            </a:pPr>
            <a:r>
              <a:rPr lang="en-US" sz="1800" dirty="0">
                <a:latin typeface="Verdana" charset="0"/>
                <a:cs typeface="Verdana" charset="0"/>
              </a:rPr>
              <a:t>•	Put his </a:t>
            </a:r>
            <a:r>
              <a:rPr lang="en-US" sz="1800" u="sng" dirty="0">
                <a:latin typeface="Verdana" charset="0"/>
                <a:cs typeface="Verdana" charset="0"/>
              </a:rPr>
              <a:t>emotions</a:t>
            </a:r>
            <a:r>
              <a:rPr lang="en-US" sz="1800" dirty="0">
                <a:latin typeface="Verdana" charset="0"/>
                <a:cs typeface="Verdana" charset="0"/>
              </a:rPr>
              <a:t> into his music so that audiences could experience the same feelings</a:t>
            </a:r>
          </a:p>
        </p:txBody>
      </p:sp>
      <p:sp>
        <p:nvSpPr>
          <p:cNvPr id="2053" name="Text Box 2"/>
          <p:cNvSpPr txBox="1">
            <a:spLocks noChangeArrowheads="1"/>
          </p:cNvSpPr>
          <p:nvPr/>
        </p:nvSpPr>
        <p:spPr bwMode="auto">
          <a:xfrm>
            <a:off x="1141750" y="1027700"/>
            <a:ext cx="6859071" cy="11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sz="1800" b="1">
                <a:latin typeface="Verdana" charset="0"/>
                <a:cs typeface="Verdana" charset="0"/>
              </a:rPr>
              <a:t>Music in the Romantic Period</a:t>
            </a:r>
            <a:endParaRPr lang="en-US" sz="1800">
              <a:latin typeface="Verdana" charset="0"/>
              <a:cs typeface="Verdana" charset="0"/>
            </a:endParaRPr>
          </a:p>
          <a:p>
            <a:pPr>
              <a:lnSpc>
                <a:spcPct val="90000"/>
              </a:lnSpc>
              <a:spcAft>
                <a:spcPts val="1620"/>
              </a:spcAft>
            </a:pPr>
            <a:r>
              <a:rPr lang="en-US" sz="1800">
                <a:latin typeface="Verdana" charset="0"/>
                <a:cs typeface="Verdana" charset="0"/>
              </a:rPr>
              <a:t>How did Beethoven embody the romantic trends in music in the early nineteenth century?</a:t>
            </a:r>
          </a:p>
        </p:txBody>
      </p:sp>
      <p:pic>
        <p:nvPicPr>
          <p:cNvPr id="2054" name="Picture 12" descr="left">
            <a:hlinkClick r:id="" action="ppaction://hlinkshowjump?jump=previousslide"/>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247213" y="6347724"/>
            <a:ext cx="245783" cy="33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2" descr="left">
            <a:hlinkClick r:id="" action="ppaction://hlinkshowjump?jump=nextslide"/>
          </p:cNvPr>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567303" y="6350583"/>
            <a:ext cx="240067" cy="32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1752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Users\rakesh.jawale\Desktop\HSGEO15_TC_C07_L1_ls04\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305474" cy="686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35753" y="21441"/>
            <a:ext cx="5532984" cy="82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314" tIns="41157" rIns="82314" bIns="41157">
            <a:spAutoFit/>
          </a:bodyPr>
          <a:lstStyle>
            <a:lvl1pPr>
              <a:defRPr sz="2400">
                <a:solidFill>
                  <a:schemeClr val="tx1"/>
                </a:solidFill>
                <a:latin typeface="Myriad Pro" charset="0"/>
                <a:ea typeface="ＭＳ Ｐゴシック" charset="0"/>
                <a:cs typeface="Geneva" charset="0"/>
              </a:defRPr>
            </a:lvl1pPr>
            <a:lvl2pPr marL="742950" indent="-285750">
              <a:defRPr sz="2400">
                <a:solidFill>
                  <a:schemeClr val="tx1"/>
                </a:solidFill>
                <a:latin typeface="Myriad Pro" charset="0"/>
                <a:ea typeface="Geneva" charset="0"/>
                <a:cs typeface="Geneva" charset="0"/>
              </a:defRPr>
            </a:lvl2pPr>
            <a:lvl3pPr marL="1143000" indent="-228600">
              <a:defRPr sz="2400">
                <a:solidFill>
                  <a:schemeClr val="tx1"/>
                </a:solidFill>
                <a:latin typeface="Myriad Pro" charset="0"/>
                <a:ea typeface="Geneva" charset="0"/>
                <a:cs typeface="Geneva" charset="0"/>
              </a:defRPr>
            </a:lvl3pPr>
            <a:lvl4pPr marL="1600200" indent="-228600">
              <a:defRPr sz="2400">
                <a:solidFill>
                  <a:schemeClr val="tx1"/>
                </a:solidFill>
                <a:latin typeface="Myriad Pro" charset="0"/>
                <a:ea typeface="Geneva" charset="0"/>
                <a:cs typeface="Geneva" charset="0"/>
              </a:defRPr>
            </a:lvl4pPr>
            <a:lvl5pPr marL="2057400" indent="-228600">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defRPr sz="2400">
                <a:solidFill>
                  <a:schemeClr val="tx1"/>
                </a:solidFill>
                <a:latin typeface="Myriad Pro" charset="0"/>
                <a:ea typeface="Geneva" charset="0"/>
                <a:cs typeface="Geneva" charset="0"/>
              </a:defRPr>
            </a:lvl9pPr>
          </a:lstStyle>
          <a:p>
            <a:r>
              <a:rPr lang="en-US" b="1">
                <a:solidFill>
                  <a:schemeClr val="bg1"/>
                </a:solidFill>
                <a:latin typeface="Verdana" charset="0"/>
                <a:cs typeface="Verdana" charset="0"/>
              </a:rPr>
              <a:t>Romanticism's Effect on Literature</a:t>
            </a:r>
          </a:p>
        </p:txBody>
      </p:sp>
      <p:sp>
        <p:nvSpPr>
          <p:cNvPr id="3076" name="Text Box 2"/>
          <p:cNvSpPr txBox="1">
            <a:spLocks noChangeArrowheads="1"/>
          </p:cNvSpPr>
          <p:nvPr/>
        </p:nvSpPr>
        <p:spPr bwMode="auto">
          <a:xfrm>
            <a:off x="1347522" y="2266942"/>
            <a:ext cx="6447527" cy="212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marL="365125" indent="-3651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sz="1800" dirty="0">
                <a:latin typeface="Verdana" charset="0"/>
                <a:cs typeface="Verdana" charset="0"/>
              </a:rPr>
              <a:t>•	</a:t>
            </a:r>
            <a:r>
              <a:rPr lang="en-US" sz="1800" dirty="0" smtClean="0">
                <a:latin typeface="Verdana" charset="0"/>
                <a:cs typeface="Verdana" charset="0"/>
              </a:rPr>
              <a:t>*</a:t>
            </a:r>
            <a:r>
              <a:rPr lang="en-US" sz="1800" u="sng" dirty="0" smtClean="0">
                <a:latin typeface="Verdana" charset="0"/>
                <a:cs typeface="Verdana" charset="0"/>
              </a:rPr>
              <a:t>Emotion </a:t>
            </a:r>
            <a:r>
              <a:rPr lang="en-US" sz="1800" u="sng" dirty="0">
                <a:latin typeface="Verdana" charset="0"/>
                <a:cs typeface="Verdana" charset="0"/>
              </a:rPr>
              <a:t>and imagination</a:t>
            </a:r>
            <a:r>
              <a:rPr lang="en-US" sz="1800" dirty="0">
                <a:latin typeface="Verdana" charset="0"/>
                <a:cs typeface="Verdana" charset="0"/>
              </a:rPr>
              <a:t> over reason </a:t>
            </a:r>
          </a:p>
          <a:p>
            <a:pPr>
              <a:lnSpc>
                <a:spcPct val="90000"/>
              </a:lnSpc>
              <a:spcAft>
                <a:spcPts val="2701"/>
              </a:spcAft>
            </a:pPr>
            <a:r>
              <a:rPr lang="en-US" sz="1800" dirty="0">
                <a:latin typeface="Verdana" charset="0"/>
                <a:cs typeface="Verdana" charset="0"/>
              </a:rPr>
              <a:t>•	*</a:t>
            </a:r>
            <a:r>
              <a:rPr lang="en-US" sz="1800" dirty="0" smtClean="0">
                <a:latin typeface="Verdana" charset="0"/>
                <a:cs typeface="Verdana" charset="0"/>
              </a:rPr>
              <a:t>Importance </a:t>
            </a:r>
            <a:r>
              <a:rPr lang="en-US" sz="1800" dirty="0">
                <a:latin typeface="Verdana" charset="0"/>
                <a:cs typeface="Verdana" charset="0"/>
              </a:rPr>
              <a:t>of individualism</a:t>
            </a:r>
            <a:endParaRPr lang="en-US" sz="1800" i="1" dirty="0">
              <a:latin typeface="Verdana" charset="0"/>
              <a:cs typeface="Verdana" charset="0"/>
            </a:endParaRPr>
          </a:p>
          <a:p>
            <a:pPr>
              <a:lnSpc>
                <a:spcPct val="90000"/>
              </a:lnSpc>
              <a:spcAft>
                <a:spcPts val="2701"/>
              </a:spcAft>
            </a:pPr>
            <a:r>
              <a:rPr lang="en-US" sz="1800" dirty="0">
                <a:latin typeface="Verdana" charset="0"/>
                <a:cs typeface="Verdana" charset="0"/>
              </a:rPr>
              <a:t>•	Misunderstood or rejected characters</a:t>
            </a:r>
            <a:endParaRPr lang="en-US" sz="1800" i="1" dirty="0">
              <a:latin typeface="Verdana" charset="0"/>
              <a:cs typeface="Verdana" charset="0"/>
            </a:endParaRPr>
          </a:p>
          <a:p>
            <a:pPr>
              <a:lnSpc>
                <a:spcPct val="90000"/>
              </a:lnSpc>
              <a:spcAft>
                <a:spcPts val="2701"/>
              </a:spcAft>
            </a:pPr>
            <a:r>
              <a:rPr lang="en-US" sz="1800" dirty="0">
                <a:latin typeface="Verdana" charset="0"/>
                <a:cs typeface="Verdana" charset="0"/>
              </a:rPr>
              <a:t>•	Preference for nature over machines</a:t>
            </a:r>
          </a:p>
        </p:txBody>
      </p:sp>
      <p:sp>
        <p:nvSpPr>
          <p:cNvPr id="3077" name="Text Box 2"/>
          <p:cNvSpPr txBox="1">
            <a:spLocks noChangeArrowheads="1"/>
          </p:cNvSpPr>
          <p:nvPr/>
        </p:nvSpPr>
        <p:spPr bwMode="auto">
          <a:xfrm>
            <a:off x="1141750" y="1027700"/>
            <a:ext cx="6859071" cy="93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8" tIns="42129" rIns="81018" bIns="42129">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ＭＳ Ｐゴシック" charset="0"/>
                <a:cs typeface="Geneva" charset="0"/>
              </a:defRPr>
            </a:lvl1pPr>
            <a:lvl2pPr marL="742950" indent="-28575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2pPr>
            <a:lvl3pPr marL="11430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3pPr>
            <a:lvl4pPr marL="16002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4pPr>
            <a:lvl5pPr marL="2057400" indent="-2286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5pPr>
            <a:lvl6pPr marL="25146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6pPr>
            <a:lvl7pPr marL="29718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7pPr>
            <a:lvl8pPr marL="34290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8pPr>
            <a:lvl9pPr marL="3886200" indent="-228600" eaLnBrk="0" fontAlgn="base" hangingPunct="0">
              <a:spcBef>
                <a:spcPct val="0"/>
              </a:spcBef>
              <a:spcAft>
                <a:spcPct val="0"/>
              </a:spcAft>
              <a:buFont typeface="Arial"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chemeClr val="tx1"/>
                </a:solidFill>
                <a:latin typeface="Myriad Pro" charset="0"/>
                <a:ea typeface="Geneva" charset="0"/>
                <a:cs typeface="Geneva" charset="0"/>
              </a:defRPr>
            </a:lvl9pPr>
          </a:lstStyle>
          <a:p>
            <a:pPr>
              <a:lnSpc>
                <a:spcPct val="90000"/>
              </a:lnSpc>
              <a:spcAft>
                <a:spcPts val="2701"/>
              </a:spcAft>
            </a:pPr>
            <a:r>
              <a:rPr lang="en-US" sz="1800" b="1">
                <a:latin typeface="Verdana" charset="0"/>
                <a:cs typeface="Verdana" charset="0"/>
              </a:rPr>
              <a:t>Romanticism's Effect on Literature</a:t>
            </a:r>
            <a:endParaRPr lang="en-US" sz="1800">
              <a:latin typeface="Verdana" charset="0"/>
              <a:cs typeface="Verdana" charset="0"/>
            </a:endParaRPr>
          </a:p>
          <a:p>
            <a:pPr>
              <a:lnSpc>
                <a:spcPct val="90000"/>
              </a:lnSpc>
              <a:spcAft>
                <a:spcPts val="1620"/>
              </a:spcAft>
            </a:pPr>
            <a:r>
              <a:rPr lang="en-US" sz="1800">
                <a:latin typeface="Verdana" charset="0"/>
                <a:cs typeface="Verdana" charset="0"/>
              </a:rPr>
              <a:t>What did literature stress in the romantic period?</a:t>
            </a:r>
          </a:p>
        </p:txBody>
      </p:sp>
      <p:pic>
        <p:nvPicPr>
          <p:cNvPr id="3078" name="Picture 12" descr="left">
            <a:hlinkClick r:id="" action="ppaction://hlinkshowjump?jump=previousslide"/>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247213" y="6347724"/>
            <a:ext cx="245783" cy="33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2991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Frankenstein</a:t>
            </a:r>
            <a:endParaRPr lang="en-US" dirty="0"/>
          </a:p>
        </p:txBody>
      </p:sp>
      <p:sp>
        <p:nvSpPr>
          <p:cNvPr id="5" name="Content Placeholder 4"/>
          <p:cNvSpPr>
            <a:spLocks noGrp="1"/>
          </p:cNvSpPr>
          <p:nvPr>
            <p:ph sz="quarter" idx="1"/>
          </p:nvPr>
        </p:nvSpPr>
        <p:spPr/>
        <p:txBody>
          <a:bodyPr/>
          <a:lstStyle/>
          <a:p>
            <a:r>
              <a:rPr lang="en-US" dirty="0" smtClean="0"/>
              <a:t>Mary Shelley’s </a:t>
            </a:r>
            <a:r>
              <a:rPr lang="en-US" i="1" dirty="0" smtClean="0"/>
              <a:t>Frankenstein </a:t>
            </a:r>
            <a:r>
              <a:rPr lang="en-US" dirty="0" smtClean="0"/>
              <a:t>is romantic literature.</a:t>
            </a:r>
          </a:p>
          <a:p>
            <a:endParaRPr lang="en-US" dirty="0"/>
          </a:p>
          <a:p>
            <a:r>
              <a:rPr lang="en-US" dirty="0" smtClean="0"/>
              <a:t>Romantics feared that industrialization would cut people off from the natural world; would cause people to be separated from their emotions.</a:t>
            </a:r>
            <a:endParaRPr lang="en-US" dirty="0"/>
          </a:p>
        </p:txBody>
      </p:sp>
    </p:spTree>
    <p:extLst>
      <p:ext uri="{BB962C8B-B14F-4D97-AF65-F5344CB8AC3E}">
        <p14:creationId xmlns:p14="http://schemas.microsoft.com/office/powerpoint/2010/main" val="397923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Romanticism Summary</a:t>
            </a:r>
            <a:endParaRPr lang="en-US" dirty="0"/>
          </a:p>
        </p:txBody>
      </p:sp>
      <p:sp>
        <p:nvSpPr>
          <p:cNvPr id="3" name="Content Placeholder 2"/>
          <p:cNvSpPr>
            <a:spLocks noGrp="1"/>
          </p:cNvSpPr>
          <p:nvPr>
            <p:ph sz="quarter" idx="1"/>
          </p:nvPr>
        </p:nvSpPr>
        <p:spPr/>
        <p:txBody>
          <a:bodyPr/>
          <a:lstStyle/>
          <a:p>
            <a:r>
              <a:rPr lang="en-US" dirty="0" smtClean="0"/>
              <a:t>Emphasized emotion, heroism, individuality, and the imagination.</a:t>
            </a:r>
          </a:p>
          <a:p>
            <a:endParaRPr lang="en-US" dirty="0"/>
          </a:p>
          <a:p>
            <a:r>
              <a:rPr lang="en-US" dirty="0" smtClean="0"/>
              <a:t>It idealized nature and viewed industrialization as a blight upon it.</a:t>
            </a:r>
          </a:p>
          <a:p>
            <a:endParaRPr lang="en-US" dirty="0"/>
          </a:p>
          <a:p>
            <a:endParaRPr lang="en-US" dirty="0"/>
          </a:p>
        </p:txBody>
      </p:sp>
    </p:spTree>
    <p:extLst>
      <p:ext uri="{BB962C8B-B14F-4D97-AF65-F5344CB8AC3E}">
        <p14:creationId xmlns:p14="http://schemas.microsoft.com/office/powerpoint/2010/main" val="15659487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112</TotalTime>
  <Words>588</Words>
  <Application>Microsoft Macintosh PowerPoint</Application>
  <PresentationFormat>On-screen Show (4:3)</PresentationFormat>
  <Paragraphs>88</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Romanticism and Realism</vt:lpstr>
      <vt:lpstr>Objective</vt:lpstr>
      <vt:lpstr>Romanticism</vt:lpstr>
      <vt:lpstr>Romantics</vt:lpstr>
      <vt:lpstr>PowerPoint Presentation</vt:lpstr>
      <vt:lpstr>PowerPoint Presentation</vt:lpstr>
      <vt:lpstr>PowerPoint Presentation</vt:lpstr>
      <vt:lpstr>Frankenstein</vt:lpstr>
      <vt:lpstr>Romanticism Summary</vt:lpstr>
      <vt:lpstr>Realism</vt:lpstr>
      <vt:lpstr>PowerPoint Presentation</vt:lpstr>
      <vt:lpstr>PowerPoint Presentation</vt:lpstr>
      <vt:lpstr>Romanticism v. Realism</vt:lpstr>
      <vt:lpstr>Romanticism v. Realism</vt:lpstr>
      <vt:lpstr>Romanticism v. Realism</vt:lpstr>
      <vt:lpstr>Romanticism v. Realism</vt:lpstr>
      <vt:lpstr>Age of Science</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Romanticism and Realism</dc:title>
  <dc:creator>teacher Brooks</dc:creator>
  <cp:lastModifiedBy>teacher Brooks</cp:lastModifiedBy>
  <cp:revision>30</cp:revision>
  <dcterms:created xsi:type="dcterms:W3CDTF">2015-09-19T17:36:59Z</dcterms:created>
  <dcterms:modified xsi:type="dcterms:W3CDTF">2015-09-22T00:10:51Z</dcterms:modified>
</cp:coreProperties>
</file>