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8" r:id="rId3"/>
    <p:sldId id="259" r:id="rId4"/>
    <p:sldId id="257" r:id="rId5"/>
    <p:sldId id="260" r:id="rId6"/>
    <p:sldId id="261" r:id="rId7"/>
    <p:sldId id="262" r:id="rId8"/>
    <p:sldId id="263" r:id="rId9"/>
    <p:sldId id="264" r:id="rId10"/>
    <p:sldId id="265" r:id="rId11"/>
    <p:sldId id="267" r:id="rId12"/>
    <p:sldId id="266"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0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1C2D8-83A4-C44B-AF1D-289DF6645DBD}" type="datetimeFigureOut">
              <a:rPr lang="en-US" smtClean="0"/>
              <a:t>10/13/15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5277F0-903E-C74D-B5C1-CD5902264808}" type="slidenum">
              <a:rPr lang="en-US" smtClean="0"/>
              <a:t>‹#›</a:t>
            </a:fld>
            <a:endParaRPr lang="en-US"/>
          </a:p>
        </p:txBody>
      </p:sp>
    </p:spTree>
    <p:extLst>
      <p:ext uri="{BB962C8B-B14F-4D97-AF65-F5344CB8AC3E}">
        <p14:creationId xmlns:p14="http://schemas.microsoft.com/office/powerpoint/2010/main" val="6488684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the people in this cartoon represent? What</a:t>
            </a:r>
            <a:r>
              <a:rPr lang="en-US" baseline="0" dirty="0" smtClean="0"/>
              <a:t> emotions are represented in the cartoon? </a:t>
            </a:r>
            <a:r>
              <a:rPr lang="en-US" dirty="0" smtClean="0"/>
              <a:t>What is the message</a:t>
            </a:r>
            <a:r>
              <a:rPr lang="en-US" baseline="0" dirty="0" smtClean="0"/>
              <a:t> of the cartoon?</a:t>
            </a:r>
            <a:endParaRPr lang="en-US" dirty="0"/>
          </a:p>
        </p:txBody>
      </p:sp>
      <p:sp>
        <p:nvSpPr>
          <p:cNvPr id="4" name="Slide Number Placeholder 3"/>
          <p:cNvSpPr>
            <a:spLocks noGrp="1"/>
          </p:cNvSpPr>
          <p:nvPr>
            <p:ph type="sldNum" sz="quarter" idx="10"/>
          </p:nvPr>
        </p:nvSpPr>
        <p:spPr/>
        <p:txBody>
          <a:bodyPr/>
          <a:lstStyle/>
          <a:p>
            <a:fld id="{915277F0-903E-C74D-B5C1-CD5902264808}" type="slidenum">
              <a:rPr lang="en-US" smtClean="0"/>
              <a:t>2</a:t>
            </a:fld>
            <a:endParaRPr lang="en-US"/>
          </a:p>
        </p:txBody>
      </p:sp>
    </p:spTree>
    <p:extLst>
      <p:ext uri="{BB962C8B-B14F-4D97-AF65-F5344CB8AC3E}">
        <p14:creationId xmlns:p14="http://schemas.microsoft.com/office/powerpoint/2010/main" val="400081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did Ferdinand</a:t>
            </a:r>
            <a:r>
              <a:rPr lang="en-US" baseline="0" dirty="0" smtClean="0"/>
              <a:t> oppose nationalism when most of Europe embraced it? </a:t>
            </a:r>
            <a:r>
              <a:rPr lang="en-US" u="sng" baseline="0" dirty="0" smtClean="0"/>
              <a:t>Answer</a:t>
            </a:r>
            <a:r>
              <a:rPr lang="en-US" baseline="0" dirty="0" smtClean="0"/>
              <a:t>: Austria-Hungary was a country made up of citizens of various nationalities. Nationalism did not work there because Austria-Hungary was not a </a:t>
            </a:r>
            <a:r>
              <a:rPr lang="en-US" baseline="0" dirty="0" err="1" smtClean="0"/>
              <a:t>nationstate</a:t>
            </a:r>
            <a:r>
              <a:rPr lang="en-US" baseline="0" dirty="0" smtClean="0"/>
              <a:t>. In fact, Ferdinand knew that it would result in internal dissent if one nationality was given preference over another. </a:t>
            </a:r>
          </a:p>
          <a:p>
            <a:endParaRPr lang="en-US" baseline="0" dirty="0" smtClean="0"/>
          </a:p>
          <a:p>
            <a:r>
              <a:rPr lang="en-US" baseline="0" dirty="0" smtClean="0"/>
              <a:t>Why would a Serb nationalist want to assassinate Ferdinand? </a:t>
            </a:r>
            <a:r>
              <a:rPr lang="en-US" i="0" u="sng" baseline="0" dirty="0" smtClean="0"/>
              <a:t>Answer</a:t>
            </a:r>
            <a:r>
              <a:rPr lang="en-US" baseline="0" dirty="0" smtClean="0"/>
              <a:t>: Because Ferdinand was against nationalism and wanted to maintain Austro-Hungarian control of its Serbian population, a Serb nationalist would consider Ferdinand an enemy.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5277F0-903E-C74D-B5C1-CD5902264808}" type="slidenum">
              <a:rPr lang="en-US" smtClean="0"/>
              <a:t>5</a:t>
            </a:fld>
            <a:endParaRPr lang="en-US"/>
          </a:p>
        </p:txBody>
      </p:sp>
    </p:spTree>
    <p:extLst>
      <p:ext uri="{BB962C8B-B14F-4D97-AF65-F5344CB8AC3E}">
        <p14:creationId xmlns:p14="http://schemas.microsoft.com/office/powerpoint/2010/main" val="69631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he hoped to attract attention to the cause of Serbian nationalism.</a:t>
            </a:r>
            <a:endParaRPr lang="en-US" dirty="0"/>
          </a:p>
        </p:txBody>
      </p:sp>
      <p:sp>
        <p:nvSpPr>
          <p:cNvPr id="4" name="Slide Number Placeholder 3"/>
          <p:cNvSpPr>
            <a:spLocks noGrp="1"/>
          </p:cNvSpPr>
          <p:nvPr>
            <p:ph type="sldNum" sz="quarter" idx="10"/>
          </p:nvPr>
        </p:nvSpPr>
        <p:spPr/>
        <p:txBody>
          <a:bodyPr/>
          <a:lstStyle/>
          <a:p>
            <a:fld id="{915277F0-903E-C74D-B5C1-CD5902264808}" type="slidenum">
              <a:rPr lang="en-US" smtClean="0"/>
              <a:t>7</a:t>
            </a:fld>
            <a:endParaRPr lang="en-US"/>
          </a:p>
        </p:txBody>
      </p:sp>
    </p:spTree>
    <p:extLst>
      <p:ext uri="{BB962C8B-B14F-4D97-AF65-F5344CB8AC3E}">
        <p14:creationId xmlns:p14="http://schemas.microsoft.com/office/powerpoint/2010/main" val="146501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What accusations did Austria-Hungary make against Serbia?</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Question: What two demands did Austria-Hungary make on Serbia?</a:t>
            </a:r>
            <a:endParaRPr lang="en-US" dirty="0" smtClean="0"/>
          </a:p>
          <a:p>
            <a:endParaRPr lang="en-US" u="sng" baseline="0" dirty="0" smtClean="0"/>
          </a:p>
          <a:p>
            <a:r>
              <a:rPr lang="en-US" u="sng" baseline="0" dirty="0" smtClean="0"/>
              <a:t>Answer</a:t>
            </a:r>
            <a:r>
              <a:rPr lang="en-US" u="none" baseline="0" dirty="0" smtClean="0"/>
              <a:t>: the Austrian ultimatum accused Serbia of doing nothing to control groups that were criticizing and acting against the Austrian monarchy. The Austrian government demanded that the Serbian government condemn the propaganda against Austria and work with the Austro-Hungarian government to investigate and suppress the “subversive” groups in Serbia.</a:t>
            </a:r>
          </a:p>
        </p:txBody>
      </p:sp>
      <p:sp>
        <p:nvSpPr>
          <p:cNvPr id="4" name="Slide Number Placeholder 3"/>
          <p:cNvSpPr>
            <a:spLocks noGrp="1"/>
          </p:cNvSpPr>
          <p:nvPr>
            <p:ph type="sldNum" sz="quarter" idx="10"/>
          </p:nvPr>
        </p:nvSpPr>
        <p:spPr/>
        <p:txBody>
          <a:bodyPr/>
          <a:lstStyle/>
          <a:p>
            <a:fld id="{915277F0-903E-C74D-B5C1-CD5902264808}" type="slidenum">
              <a:rPr lang="en-US" smtClean="0"/>
              <a:t>8</a:t>
            </a:fld>
            <a:endParaRPr lang="en-US"/>
          </a:p>
        </p:txBody>
      </p:sp>
    </p:spTree>
    <p:extLst>
      <p:ext uri="{BB962C8B-B14F-4D97-AF65-F5344CB8AC3E}">
        <p14:creationId xmlns:p14="http://schemas.microsoft.com/office/powerpoint/2010/main" val="185566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According to the author, who was responsible for the outbreak of WWI? What did he cite as evidence to support his claim?</a:t>
            </a:r>
            <a:endParaRPr lang="en-US" dirty="0"/>
          </a:p>
        </p:txBody>
      </p:sp>
      <p:sp>
        <p:nvSpPr>
          <p:cNvPr id="4" name="Slide Number Placeholder 3"/>
          <p:cNvSpPr>
            <a:spLocks noGrp="1"/>
          </p:cNvSpPr>
          <p:nvPr>
            <p:ph type="sldNum" sz="quarter" idx="10"/>
          </p:nvPr>
        </p:nvSpPr>
        <p:spPr/>
        <p:txBody>
          <a:bodyPr/>
          <a:lstStyle/>
          <a:p>
            <a:fld id="{915277F0-903E-C74D-B5C1-CD5902264808}" type="slidenum">
              <a:rPr lang="en-US" smtClean="0"/>
              <a:t>9</a:t>
            </a:fld>
            <a:endParaRPr lang="en-US"/>
          </a:p>
        </p:txBody>
      </p:sp>
    </p:spTree>
    <p:extLst>
      <p:ext uri="{BB962C8B-B14F-4D97-AF65-F5344CB8AC3E}">
        <p14:creationId xmlns:p14="http://schemas.microsoft.com/office/powerpoint/2010/main" val="148994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5277F0-903E-C74D-B5C1-CD5902264808}" type="slidenum">
              <a:rPr lang="en-US" smtClean="0"/>
              <a:t>12</a:t>
            </a:fld>
            <a:endParaRPr lang="en-US"/>
          </a:p>
        </p:txBody>
      </p:sp>
    </p:spTree>
    <p:extLst>
      <p:ext uri="{BB962C8B-B14F-4D97-AF65-F5344CB8AC3E}">
        <p14:creationId xmlns:p14="http://schemas.microsoft.com/office/powerpoint/2010/main" val="3929464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5277F0-903E-C74D-B5C1-CD5902264808}" type="slidenum">
              <a:rPr lang="en-US" smtClean="0"/>
              <a:t>13</a:t>
            </a:fld>
            <a:endParaRPr lang="en-US"/>
          </a:p>
        </p:txBody>
      </p:sp>
    </p:spTree>
    <p:extLst>
      <p:ext uri="{BB962C8B-B14F-4D97-AF65-F5344CB8AC3E}">
        <p14:creationId xmlns:p14="http://schemas.microsoft.com/office/powerpoint/2010/main" val="122422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52708E2-E4DD-624A-A347-64D12877894F}" type="datetimeFigureOut">
              <a:rPr lang="en-US" smtClean="0"/>
              <a:t>10/13/15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34578FF-5446-FD43-92E8-D588C0E641E6}"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2708E2-E4DD-624A-A347-64D12877894F}" type="datetimeFigureOut">
              <a:rPr lang="en-US" smtClean="0"/>
              <a:t>10/13/15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578FF-5446-FD43-92E8-D588C0E641E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34578FF-5446-FD43-92E8-D588C0E641E6}"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2708E2-E4DD-624A-A347-64D12877894F}" type="datetimeFigureOut">
              <a:rPr lang="en-US" smtClean="0"/>
              <a:t>10/13/15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52708E2-E4DD-624A-A347-64D12877894F}" type="datetimeFigureOut">
              <a:rPr lang="en-US" smtClean="0"/>
              <a:t>10/13/15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34578FF-5446-FD43-92E8-D588C0E641E6}"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52708E2-E4DD-624A-A347-64D12877894F}" type="datetimeFigureOut">
              <a:rPr lang="en-US" smtClean="0"/>
              <a:t>10/13/15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34578FF-5446-FD43-92E8-D588C0E641E6}"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52708E2-E4DD-624A-A347-64D12877894F}" type="datetimeFigureOut">
              <a:rPr lang="en-US" smtClean="0"/>
              <a:t>10/13/15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578FF-5446-FD43-92E8-D588C0E641E6}"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52708E2-E4DD-624A-A347-64D12877894F}" type="datetimeFigureOut">
              <a:rPr lang="en-US" smtClean="0"/>
              <a:t>10/13/15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34578FF-5446-FD43-92E8-D588C0E641E6}"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2708E2-E4DD-624A-A347-64D12877894F}" type="datetimeFigureOut">
              <a:rPr lang="en-US" smtClean="0"/>
              <a:t>10/13/15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34578FF-5446-FD43-92E8-D588C0E641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52708E2-E4DD-624A-A347-64D12877894F}" type="datetimeFigureOut">
              <a:rPr lang="en-US" smtClean="0"/>
              <a:t>10/13/15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34578FF-5446-FD43-92E8-D588C0E641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34578FF-5446-FD43-92E8-D588C0E641E6}"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52708E2-E4DD-624A-A347-64D12877894F}" type="datetimeFigureOut">
              <a:rPr lang="en-US" smtClean="0"/>
              <a:t>10/13/15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34578FF-5446-FD43-92E8-D588C0E641E6}"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52708E2-E4DD-624A-A347-64D12877894F}" type="datetimeFigureOut">
              <a:rPr lang="en-US" smtClean="0"/>
              <a:t>10/13/15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52708E2-E4DD-624A-A347-64D12877894F}" type="datetimeFigureOut">
              <a:rPr lang="en-US" smtClean="0"/>
              <a:t>10/13/15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34578FF-5446-FD43-92E8-D588C0E641E6}"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14</a:t>
            </a:r>
          </a:p>
          <a:p>
            <a:r>
              <a:rPr lang="en-US" dirty="0" smtClean="0"/>
              <a:t>Lesson 1 (Day 2)</a:t>
            </a:r>
            <a:endParaRPr lang="en-US" dirty="0"/>
          </a:p>
        </p:txBody>
      </p:sp>
      <p:sp>
        <p:nvSpPr>
          <p:cNvPr id="2" name="Title 1"/>
          <p:cNvSpPr>
            <a:spLocks noGrp="1"/>
          </p:cNvSpPr>
          <p:nvPr>
            <p:ph type="ctrTitle"/>
          </p:nvPr>
        </p:nvSpPr>
        <p:spPr/>
        <p:txBody>
          <a:bodyPr/>
          <a:lstStyle/>
          <a:p>
            <a:r>
              <a:rPr lang="en-US" dirty="0" smtClean="0"/>
              <a:t>World War I Begins</a:t>
            </a:r>
            <a:endParaRPr lang="en-US" dirty="0"/>
          </a:p>
        </p:txBody>
      </p:sp>
    </p:spTree>
    <p:extLst>
      <p:ext uri="{BB962C8B-B14F-4D97-AF65-F5344CB8AC3E}">
        <p14:creationId xmlns:p14="http://schemas.microsoft.com/office/powerpoint/2010/main" val="442459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pic>
        <p:nvPicPr>
          <p:cNvPr id="6" name="Content Placeholder 5" descr="Screen shot 2015-10-13 at 11.02.06 AM.png"/>
          <p:cNvPicPr>
            <a:picLocks noGrp="1" noChangeAspect="1"/>
          </p:cNvPicPr>
          <p:nvPr>
            <p:ph sz="quarter" idx="1"/>
          </p:nvPr>
        </p:nvPicPr>
        <p:blipFill>
          <a:blip r:embed="rId2">
            <a:extLst>
              <a:ext uri="{28A0092B-C50C-407E-A947-70E740481C1C}">
                <a14:useLocalDpi xmlns:a14="http://schemas.microsoft.com/office/drawing/2010/main" val="0"/>
              </a:ext>
            </a:extLst>
          </a:blip>
          <a:srcRect t="-219620" b="-219620"/>
          <a:stretch>
            <a:fillRect/>
          </a:stretch>
        </p:blipFill>
        <p:spPr>
          <a:xfrm>
            <a:off x="1" y="-1486998"/>
            <a:ext cx="8983306" cy="8023589"/>
          </a:xfrm>
        </p:spPr>
      </p:pic>
    </p:spTree>
    <p:extLst>
      <p:ext uri="{BB962C8B-B14F-4D97-AF65-F5344CB8AC3E}">
        <p14:creationId xmlns:p14="http://schemas.microsoft.com/office/powerpoint/2010/main" val="2029112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Mobilization</a:t>
            </a:r>
            <a:endParaRPr lang="en-US" dirty="0"/>
          </a:p>
        </p:txBody>
      </p:sp>
      <p:sp>
        <p:nvSpPr>
          <p:cNvPr id="3" name="Content Placeholder 2"/>
          <p:cNvSpPr>
            <a:spLocks noGrp="1"/>
          </p:cNvSpPr>
          <p:nvPr>
            <p:ph sz="quarter" idx="1"/>
          </p:nvPr>
        </p:nvSpPr>
        <p:spPr/>
        <p:txBody>
          <a:bodyPr/>
          <a:lstStyle/>
          <a:p>
            <a:r>
              <a:rPr lang="en-US" dirty="0" smtClean="0"/>
              <a:t>After the assignation in 1914:</a:t>
            </a:r>
          </a:p>
          <a:p>
            <a:pPr>
              <a:buFontTx/>
              <a:buChar char="-"/>
            </a:pPr>
            <a:r>
              <a:rPr lang="en-US" dirty="0" smtClean="0"/>
              <a:t>Austria-Hungary declared war on Serbia;</a:t>
            </a:r>
          </a:p>
          <a:p>
            <a:pPr>
              <a:buFontTx/>
              <a:buChar char="-"/>
            </a:pPr>
            <a:r>
              <a:rPr lang="en-US" dirty="0" smtClean="0"/>
              <a:t>Russia supported Serbia and mobilized its military;</a:t>
            </a:r>
          </a:p>
          <a:p>
            <a:pPr>
              <a:buFontTx/>
              <a:buChar char="-"/>
            </a:pPr>
            <a:r>
              <a:rPr lang="en-US" dirty="0" smtClean="0"/>
              <a:t>Germany then declares war on Russia and France (activating the </a:t>
            </a:r>
            <a:r>
              <a:rPr lang="en-US" b="1" dirty="0" err="1" smtClean="0"/>
              <a:t>Schlieffen</a:t>
            </a:r>
            <a:r>
              <a:rPr lang="en-US" b="1" dirty="0" smtClean="0"/>
              <a:t> Plan, </a:t>
            </a:r>
            <a:r>
              <a:rPr lang="en-US" dirty="0" smtClean="0"/>
              <a:t>whereby the German army would rapidly invade France)</a:t>
            </a:r>
          </a:p>
          <a:p>
            <a:pPr>
              <a:buFontTx/>
              <a:buChar char="-"/>
            </a:pPr>
            <a:r>
              <a:rPr lang="en-US" dirty="0" smtClean="0"/>
              <a:t>Great Britain then declares war on Germany once Germany sends troops through neutral Belgium to invade France.</a:t>
            </a:r>
            <a:endParaRPr lang="en-US" dirty="0"/>
          </a:p>
        </p:txBody>
      </p:sp>
    </p:spTree>
    <p:extLst>
      <p:ext uri="{BB962C8B-B14F-4D97-AF65-F5344CB8AC3E}">
        <p14:creationId xmlns:p14="http://schemas.microsoft.com/office/powerpoint/2010/main" val="53776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Germany’s </a:t>
            </a:r>
            <a:r>
              <a:rPr lang="en-US" dirty="0" err="1" smtClean="0"/>
              <a:t>Schlieffen</a:t>
            </a:r>
            <a:r>
              <a:rPr lang="en-US" dirty="0" smtClean="0"/>
              <a:t> Plan</a:t>
            </a:r>
            <a:endParaRPr lang="en-US" dirty="0"/>
          </a:p>
        </p:txBody>
      </p:sp>
      <p:pic>
        <p:nvPicPr>
          <p:cNvPr id="4" name="Content Placeholder 3" descr="Screen shot 2015-10-13 at 11.04.46 A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366" b="-1"/>
          <a:stretch/>
        </p:blipFill>
        <p:spPr>
          <a:xfrm>
            <a:off x="0" y="1363082"/>
            <a:ext cx="9143999" cy="5494918"/>
          </a:xfrm>
        </p:spPr>
      </p:pic>
    </p:spTree>
    <p:extLst>
      <p:ext uri="{BB962C8B-B14F-4D97-AF65-F5344CB8AC3E}">
        <p14:creationId xmlns:p14="http://schemas.microsoft.com/office/powerpoint/2010/main" val="338561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r>
              <a:rPr lang="en-US" dirty="0" smtClean="0"/>
              <a:t>What role did the system of alliances play in transforming a fight for independence (Serbs from Austria-Hungary) into a world war?</a:t>
            </a:r>
            <a:endParaRPr lang="en-US" dirty="0"/>
          </a:p>
        </p:txBody>
      </p:sp>
    </p:spTree>
    <p:extLst>
      <p:ext uri="{BB962C8B-B14F-4D97-AF65-F5344CB8AC3E}">
        <p14:creationId xmlns:p14="http://schemas.microsoft.com/office/powerpoint/2010/main" val="3062264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sz="quarter" idx="1"/>
          </p:nvPr>
        </p:nvSpPr>
        <p:spPr/>
        <p:txBody>
          <a:bodyPr/>
          <a:lstStyle/>
          <a:p>
            <a:r>
              <a:rPr lang="en-US" dirty="0" smtClean="0"/>
              <a:t>The </a:t>
            </a:r>
            <a:r>
              <a:rPr lang="en-US" dirty="0"/>
              <a:t>commitments of the alliances assured that other countries would become involved in the conflict.</a:t>
            </a:r>
          </a:p>
          <a:p>
            <a:endParaRPr lang="en-US" dirty="0"/>
          </a:p>
        </p:txBody>
      </p:sp>
    </p:spTree>
    <p:extLst>
      <p:ext uri="{BB962C8B-B14F-4D97-AF65-F5344CB8AC3E}">
        <p14:creationId xmlns:p14="http://schemas.microsoft.com/office/powerpoint/2010/main" val="555420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Worksheet</a:t>
            </a:r>
            <a:endParaRPr lang="en-US" dirty="0"/>
          </a:p>
        </p:txBody>
      </p:sp>
      <p:sp>
        <p:nvSpPr>
          <p:cNvPr id="3" name="Content Placeholder 2"/>
          <p:cNvSpPr>
            <a:spLocks noGrp="1"/>
          </p:cNvSpPr>
          <p:nvPr>
            <p:ph sz="quarter" idx="1"/>
          </p:nvPr>
        </p:nvSpPr>
        <p:spPr/>
        <p:txBody>
          <a:bodyPr/>
          <a:lstStyle/>
          <a:p>
            <a:r>
              <a:rPr lang="en-US" dirty="0" smtClean="0"/>
              <a:t>Section </a:t>
            </a:r>
            <a:r>
              <a:rPr lang="en-US" smtClean="0"/>
              <a:t>Summary Worksheet</a:t>
            </a:r>
            <a:endParaRPr lang="en-US"/>
          </a:p>
        </p:txBody>
      </p:sp>
    </p:spTree>
    <p:extLst>
      <p:ext uri="{BB962C8B-B14F-4D97-AF65-F5344CB8AC3E}">
        <p14:creationId xmlns:p14="http://schemas.microsoft.com/office/powerpoint/2010/main" val="510289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a:t>
            </a:r>
            <a:endParaRPr lang="en-US" dirty="0"/>
          </a:p>
        </p:txBody>
      </p:sp>
      <p:pic>
        <p:nvPicPr>
          <p:cNvPr id="4" name="Content Placeholder 3"/>
          <p:cNvPicPr>
            <a:picLocks noGrp="1" noChangeAspect="1"/>
          </p:cNvPicPr>
          <p:nvPr>
            <p:ph sz="quarter" idx="1"/>
          </p:nvPr>
        </p:nvPicPr>
        <p:blipFill rotWithShape="1">
          <a:blip r:embed="rId3"/>
          <a:srcRect t="-2302" b="2914"/>
          <a:stretch/>
        </p:blipFill>
        <p:spPr>
          <a:xfrm>
            <a:off x="301625" y="851925"/>
            <a:ext cx="8504238" cy="5855052"/>
          </a:xfrm>
        </p:spPr>
      </p:pic>
    </p:spTree>
    <p:extLst>
      <p:ext uri="{BB962C8B-B14F-4D97-AF65-F5344CB8AC3E}">
        <p14:creationId xmlns:p14="http://schemas.microsoft.com/office/powerpoint/2010/main" val="394039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sz="quarter" idx="1"/>
          </p:nvPr>
        </p:nvSpPr>
        <p:spPr/>
        <p:txBody>
          <a:bodyPr/>
          <a:lstStyle/>
          <a:p>
            <a:r>
              <a:rPr lang="en-US" dirty="0" smtClean="0"/>
              <a:t>Students will be able to explain how the assassination of Archduke Ferdinand in Sarajevo sparked the outbreak of WWI.</a:t>
            </a:r>
            <a:endParaRPr lang="en-US" dirty="0"/>
          </a:p>
        </p:txBody>
      </p:sp>
    </p:spTree>
    <p:extLst>
      <p:ext uri="{BB962C8B-B14F-4D97-AF65-F5344CB8AC3E}">
        <p14:creationId xmlns:p14="http://schemas.microsoft.com/office/powerpoint/2010/main" val="117459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Outbreak of War</a:t>
            </a:r>
            <a:endParaRPr lang="en-US" dirty="0"/>
          </a:p>
        </p:txBody>
      </p:sp>
      <p:pic>
        <p:nvPicPr>
          <p:cNvPr id="4" name="Content Placeholder 3" descr="Screen shot 2015-10-13 at 10.34.32 A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92" t="-3250"/>
          <a:stretch/>
        </p:blipFill>
        <p:spPr>
          <a:xfrm>
            <a:off x="185862" y="851924"/>
            <a:ext cx="8812934" cy="6006075"/>
          </a:xfrm>
        </p:spPr>
      </p:pic>
    </p:spTree>
    <p:extLst>
      <p:ext uri="{BB962C8B-B14F-4D97-AF65-F5344CB8AC3E}">
        <p14:creationId xmlns:p14="http://schemas.microsoft.com/office/powerpoint/2010/main" val="278771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Outbreak of War</a:t>
            </a:r>
            <a:endParaRPr lang="en-US" dirty="0"/>
          </a:p>
        </p:txBody>
      </p:sp>
      <p:pic>
        <p:nvPicPr>
          <p:cNvPr id="4" name="Content Placeholder 3" descr="Screen shot 2015-10-13 at 10.36.38 A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1" b="1"/>
          <a:stretch/>
        </p:blipFill>
        <p:spPr>
          <a:xfrm>
            <a:off x="0" y="0"/>
            <a:ext cx="9144000" cy="6857999"/>
          </a:xfrm>
        </p:spPr>
      </p:pic>
    </p:spTree>
    <p:extLst>
      <p:ext uri="{BB962C8B-B14F-4D97-AF65-F5344CB8AC3E}">
        <p14:creationId xmlns:p14="http://schemas.microsoft.com/office/powerpoint/2010/main" val="165212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Outbreak of War</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event that sparked WWI was the </a:t>
            </a:r>
            <a:r>
              <a:rPr lang="en-US" u="sng" dirty="0" smtClean="0"/>
              <a:t>assassination</a:t>
            </a:r>
            <a:r>
              <a:rPr lang="en-US" dirty="0" smtClean="0"/>
              <a:t> of the future emperor of Austria-Hungary, Archduke Francis Ferdinand, in Sarajevo (in Bosnia).**</a:t>
            </a:r>
          </a:p>
          <a:p>
            <a:endParaRPr lang="en-US" dirty="0"/>
          </a:p>
          <a:p>
            <a:endParaRPr lang="en-US" dirty="0" smtClean="0"/>
          </a:p>
          <a:p>
            <a:r>
              <a:rPr lang="en-US" dirty="0" smtClean="0"/>
              <a:t>This setoff a chain reaction whereby the prewar alliances realigned into slightly different groups against one another, specifically </a:t>
            </a:r>
            <a:r>
              <a:rPr lang="en-US" b="1" dirty="0" smtClean="0"/>
              <a:t>the</a:t>
            </a:r>
            <a:r>
              <a:rPr lang="en-US" dirty="0" smtClean="0"/>
              <a:t> </a:t>
            </a:r>
            <a:r>
              <a:rPr lang="en-US" b="1" dirty="0" smtClean="0"/>
              <a:t>Allies </a:t>
            </a:r>
            <a:r>
              <a:rPr lang="en-US" dirty="0" smtClean="0"/>
              <a:t>(England, France, Russia, and Italy) and the </a:t>
            </a:r>
            <a:r>
              <a:rPr lang="en-US" b="1" dirty="0" smtClean="0"/>
              <a:t>Central Powers </a:t>
            </a:r>
            <a:r>
              <a:rPr lang="en-US" dirty="0" smtClean="0"/>
              <a:t>(Germany, Austria-Hungary, and the Ottoman Empire) </a:t>
            </a:r>
            <a:endParaRPr lang="en-US" dirty="0"/>
          </a:p>
        </p:txBody>
      </p:sp>
    </p:spTree>
    <p:extLst>
      <p:ext uri="{BB962C8B-B14F-4D97-AF65-F5344CB8AC3E}">
        <p14:creationId xmlns:p14="http://schemas.microsoft.com/office/powerpoint/2010/main" val="334495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r>
              <a:rPr lang="en-US" dirty="0" smtClean="0"/>
              <a:t>What do you think the assassin hoped to achieve by killing the archduke?</a:t>
            </a:r>
            <a:endParaRPr lang="en-US" dirty="0"/>
          </a:p>
        </p:txBody>
      </p:sp>
    </p:spTree>
    <p:extLst>
      <p:ext uri="{BB962C8B-B14F-4D97-AF65-F5344CB8AC3E}">
        <p14:creationId xmlns:p14="http://schemas.microsoft.com/office/powerpoint/2010/main" val="3995588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Excerpt</a:t>
            </a:r>
            <a:endParaRPr lang="en-US" dirty="0"/>
          </a:p>
        </p:txBody>
      </p:sp>
      <p:pic>
        <p:nvPicPr>
          <p:cNvPr id="4" name="Content Placeholder 3" descr="Screen shot 2015-10-13 at 10.52.51 AM.png"/>
          <p:cNvPicPr>
            <a:picLocks noGrp="1" noChangeAspect="1"/>
          </p:cNvPicPr>
          <p:nvPr>
            <p:ph sz="quarter" idx="1"/>
          </p:nvPr>
        </p:nvPicPr>
        <p:blipFill>
          <a:blip r:embed="rId3">
            <a:extLst>
              <a:ext uri="{28A0092B-C50C-407E-A947-70E740481C1C}">
                <a14:useLocalDpi xmlns:a14="http://schemas.microsoft.com/office/drawing/2010/main" val="0"/>
              </a:ext>
            </a:extLst>
          </a:blip>
          <a:srcRect t="-5044" b="-5044"/>
          <a:stretch>
            <a:fillRect/>
          </a:stretch>
        </p:blipFill>
        <p:spPr>
          <a:xfrm>
            <a:off x="-31379" y="1208184"/>
            <a:ext cx="9175379" cy="5649815"/>
          </a:xfrm>
        </p:spPr>
      </p:pic>
    </p:spTree>
    <p:extLst>
      <p:ext uri="{BB962C8B-B14F-4D97-AF65-F5344CB8AC3E}">
        <p14:creationId xmlns:p14="http://schemas.microsoft.com/office/powerpoint/2010/main" val="3436992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Excerpt</a:t>
            </a:r>
            <a:endParaRPr lang="en-US" dirty="0"/>
          </a:p>
        </p:txBody>
      </p:sp>
      <p:pic>
        <p:nvPicPr>
          <p:cNvPr id="4" name="Content Placeholder 3" descr="Screen shot 2015-10-13 at 10.59.06 AM.png"/>
          <p:cNvPicPr>
            <a:picLocks noGrp="1" noChangeAspect="1"/>
          </p:cNvPicPr>
          <p:nvPr>
            <p:ph sz="quarter" idx="1"/>
          </p:nvPr>
        </p:nvPicPr>
        <p:blipFill>
          <a:blip r:embed="rId3">
            <a:extLst>
              <a:ext uri="{28A0092B-C50C-407E-A947-70E740481C1C}">
                <a14:useLocalDpi xmlns:a14="http://schemas.microsoft.com/office/drawing/2010/main" val="0"/>
              </a:ext>
            </a:extLst>
          </a:blip>
          <a:srcRect t="-31368" b="-31368"/>
          <a:stretch>
            <a:fillRect/>
          </a:stretch>
        </p:blipFill>
        <p:spPr>
          <a:xfrm>
            <a:off x="23250" y="427288"/>
            <a:ext cx="8993634" cy="6430711"/>
          </a:xfrm>
        </p:spPr>
      </p:pic>
    </p:spTree>
    <p:extLst>
      <p:ext uri="{BB962C8B-B14F-4D97-AF65-F5344CB8AC3E}">
        <p14:creationId xmlns:p14="http://schemas.microsoft.com/office/powerpoint/2010/main" val="1539673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58</TotalTime>
  <Words>517</Words>
  <Application>Microsoft Macintosh PowerPoint</Application>
  <PresentationFormat>On-screen Show (4:3)</PresentationFormat>
  <Paragraphs>48</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Civic</vt:lpstr>
      <vt:lpstr>World War I Begins</vt:lpstr>
      <vt:lpstr>Bellringer</vt:lpstr>
      <vt:lpstr>Objective</vt:lpstr>
      <vt:lpstr>The Outbreak of War</vt:lpstr>
      <vt:lpstr>The Outbreak of War</vt:lpstr>
      <vt:lpstr>The Outbreak of War</vt:lpstr>
      <vt:lpstr>Question</vt:lpstr>
      <vt:lpstr>Excerpt</vt:lpstr>
      <vt:lpstr>Excerpt</vt:lpstr>
      <vt:lpstr>Answer</vt:lpstr>
      <vt:lpstr>Mobilization</vt:lpstr>
      <vt:lpstr>Germany’s Schlieffen Plan</vt:lpstr>
      <vt:lpstr>Question</vt:lpstr>
      <vt:lpstr>Answer</vt:lpstr>
      <vt:lpstr>Group Worksheet</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 Brooks</dc:creator>
  <cp:lastModifiedBy>teacher Brooks</cp:lastModifiedBy>
  <cp:revision>23</cp:revision>
  <dcterms:created xsi:type="dcterms:W3CDTF">2015-10-13T15:19:20Z</dcterms:created>
  <dcterms:modified xsi:type="dcterms:W3CDTF">2015-10-13T16:17:53Z</dcterms:modified>
</cp:coreProperties>
</file>