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4CB8E-A972-624D-821E-D53EBF69DB45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A787-52E0-0049-9A75-4814F1DC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6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Answer</a:t>
            </a:r>
            <a:r>
              <a:rPr lang="en-US" dirty="0" smtClean="0"/>
              <a:t>: it</a:t>
            </a:r>
            <a:r>
              <a:rPr lang="en-US" baseline="0" dirty="0" smtClean="0"/>
              <a:t> portrays the German military as a hideous beast with blood on its hands, bent on world conquest.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A787-52E0-0049-9A75-4814F1DC1F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5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me some adjectives</a:t>
            </a:r>
            <a:r>
              <a:rPr lang="en-US" baseline="0" dirty="0" smtClean="0"/>
              <a:t> to describe life in a trench? Did the video suggest that trench warfare was miserable on the soldiers? </a:t>
            </a:r>
            <a:r>
              <a:rPr lang="en-US" baseline="0" smtClean="0"/>
              <a:t>Explain?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A787-52E0-0049-9A75-4814F1DC1F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6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Trench Warfare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A787-52E0-0049-9A75-4814F1DC1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0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Geneva" charset="0"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fld id="{34574DAB-167F-C74B-A2C5-0F8763C25F84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First modern war. (result of industrialization) WWI marked the beginning of mechanized war – war fought with motorized vehicles – and aerial warfare.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Machine Gun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A787-52E0-0049-9A75-4814F1DC1F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4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Used to bomb Britain.</a:t>
            </a:r>
            <a:r>
              <a:rPr lang="en-US" baseline="0" dirty="0" smtClean="0"/>
              <a:t> Filled with hydrogen gas, thus very flammable.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A787-52E0-0049-9A75-4814F1DC1F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17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Makes war more devastating and causes more psychological harm to soldiers. WWI saw almost 8.5 million casualties.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A787-52E0-0049-9A75-4814F1DC1F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10/13/15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10/13/15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10/13/15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history.com/topics/world-war-i/world-war-i-history/videos/life-in-a-trench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cHAPTER</a:t>
            </a:r>
            <a:r>
              <a:rPr lang="en-US" dirty="0" smtClean="0"/>
              <a:t> 14</a:t>
            </a:r>
          </a:p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9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New Technology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6717" b="6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8295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Gas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5825" r="158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10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5315" b="153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319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Zeppelins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14272" b="14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989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Question: How would the use of new technologies such as machine guns, poison gas, zeppelins, airplanes, submarines, and tanks make WWI different from other previous wars?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5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did trench warfare influence the invention of new weapons </a:t>
            </a:r>
            <a:r>
              <a:rPr lang="en-US" dirty="0" smtClean="0"/>
              <a:t>and new </a:t>
            </a:r>
            <a:r>
              <a:rPr lang="en-US" dirty="0"/>
              <a:t>ways of conducting battle?</a:t>
            </a:r>
          </a:p>
        </p:txBody>
      </p:sp>
    </p:spTree>
    <p:extLst>
      <p:ext uri="{BB962C8B-B14F-4D97-AF65-F5344CB8AC3E}">
        <p14:creationId xmlns:p14="http://schemas.microsoft.com/office/powerpoint/2010/main" val="68143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Students should understand that new ways of </a:t>
            </a:r>
            <a:r>
              <a:rPr lang="en-US" dirty="0" smtClean="0"/>
              <a:t>conducting battle </a:t>
            </a:r>
            <a:r>
              <a:rPr lang="en-US" dirty="0"/>
              <a:t>prompt technical innovations in war. Trench warfare necessitated </a:t>
            </a:r>
            <a:r>
              <a:rPr lang="en-US" dirty="0" smtClean="0"/>
              <a:t>the invention </a:t>
            </a:r>
            <a:r>
              <a:rPr lang="en-US" dirty="0"/>
              <a:t>of the tank, which in turn prompted the invention of various </a:t>
            </a:r>
            <a:r>
              <a:rPr lang="en-US" dirty="0" smtClean="0"/>
              <a:t>antitank weapons</a:t>
            </a:r>
            <a:r>
              <a:rPr lang="en-US" dirty="0"/>
              <a:t>. Chemical warfare developed because it was seen as an </a:t>
            </a:r>
            <a:r>
              <a:rPr lang="en-US" dirty="0" smtClean="0"/>
              <a:t>effective means </a:t>
            </a:r>
            <a:r>
              <a:rPr lang="en-US" dirty="0"/>
              <a:t>of reaching the hundreds of thousands of soldiers burrowing </a:t>
            </a:r>
            <a:r>
              <a:rPr lang="en-US" dirty="0" smtClean="0"/>
              <a:t>in trenches</a:t>
            </a:r>
            <a:r>
              <a:rPr lang="en-US" dirty="0"/>
              <a:t>. Gas masks and protective </a:t>
            </a:r>
            <a:r>
              <a:rPr lang="en-US" dirty="0" err="1" smtClean="0"/>
              <a:t>overgarments</a:t>
            </a:r>
            <a:r>
              <a:rPr lang="en-US" dirty="0" smtClean="0"/>
              <a:t> </a:t>
            </a:r>
            <a:r>
              <a:rPr lang="en-US" dirty="0"/>
              <a:t>were invented in </a:t>
            </a:r>
            <a:r>
              <a:rPr lang="en-US" dirty="0" smtClean="0"/>
              <a:t>response to </a:t>
            </a:r>
            <a:r>
              <a:rPr lang="en-US" dirty="0"/>
              <a:t>the use of chemical agents. Aerial warfare developed into ground attacks</a:t>
            </a:r>
            <a:r>
              <a:rPr lang="en-US" dirty="0" smtClean="0"/>
              <a:t>, such </a:t>
            </a:r>
            <a:r>
              <a:rPr lang="en-US" dirty="0"/>
              <a:t>as strafing runs and bomb dropping, that could be effective in </a:t>
            </a:r>
            <a:r>
              <a:rPr lang="en-US" dirty="0" smtClean="0"/>
              <a:t>reaching enemies </a:t>
            </a:r>
            <a:r>
              <a:rPr lang="en-US" dirty="0"/>
              <a:t>in the trenches. </a:t>
            </a:r>
          </a:p>
        </p:txBody>
      </p:sp>
    </p:spTree>
    <p:extLst>
      <p:ext uri="{BB962C8B-B14F-4D97-AF65-F5344CB8AC3E}">
        <p14:creationId xmlns:p14="http://schemas.microsoft.com/office/powerpoint/2010/main" val="178394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8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pic>
        <p:nvPicPr>
          <p:cNvPr id="4" name="Content Placeholder 3" descr="Screen shot 2015-10-13 at 11.22.44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" b="-1"/>
          <a:stretch/>
        </p:blipFill>
        <p:spPr>
          <a:xfrm>
            <a:off x="0" y="987552"/>
            <a:ext cx="9144000" cy="5870448"/>
          </a:xfrm>
        </p:spPr>
      </p:pic>
    </p:spTree>
    <p:extLst>
      <p:ext uri="{BB962C8B-B14F-4D97-AF65-F5344CB8AC3E}">
        <p14:creationId xmlns:p14="http://schemas.microsoft.com/office/powerpoint/2010/main" val="395697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be able to differentiate the war on the Eastern Front with the Western Front.</a:t>
            </a:r>
          </a:p>
          <a:p>
            <a:endParaRPr lang="en-US" dirty="0"/>
          </a:p>
          <a:p>
            <a:r>
              <a:rPr lang="en-US" dirty="0" smtClean="0"/>
              <a:t>Students will be able to identify the effects of new technologies on warfare.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4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Propaganda: </a:t>
            </a:r>
            <a:r>
              <a:rPr lang="en-US" dirty="0" smtClean="0"/>
              <a:t>ideas spread to influence public opinion for or against a cause.</a:t>
            </a:r>
          </a:p>
          <a:p>
            <a:endParaRPr lang="en-US" b="1" dirty="0"/>
          </a:p>
          <a:p>
            <a:r>
              <a:rPr lang="en-US" b="1" dirty="0" smtClean="0"/>
              <a:t>Trench Warfare: </a:t>
            </a:r>
            <a:r>
              <a:rPr lang="en-US" dirty="0" smtClean="0"/>
              <a:t>fighting from ditches protected by barbed wire, as in WWI.</a:t>
            </a:r>
          </a:p>
          <a:p>
            <a:endParaRPr lang="en-US" b="1" dirty="0"/>
          </a:p>
          <a:p>
            <a:r>
              <a:rPr lang="en-US" b="1" dirty="0" smtClean="0"/>
              <a:t>War of Attrition</a:t>
            </a:r>
            <a:r>
              <a:rPr lang="en-US" dirty="0" smtClean="0"/>
              <a:t>: a war based on wearing down the other side with constant attacks and heavy losses, such as WWI.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683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Fronts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one expected a long war. Germany attacked France (the Western Front) and Russia (the Eastern Front) simultaneously. </a:t>
            </a:r>
          </a:p>
          <a:p>
            <a:endParaRPr lang="en-US" dirty="0"/>
          </a:p>
          <a:p>
            <a:r>
              <a:rPr lang="en-US" b="1" dirty="0" smtClean="0"/>
              <a:t>The Western Front</a:t>
            </a:r>
            <a:r>
              <a:rPr lang="en-US" dirty="0" smtClean="0"/>
              <a:t>: Germany v. France; quickly turned into a stalemate; both sides were bogged down in their </a:t>
            </a:r>
            <a:r>
              <a:rPr lang="en-US" u="sng" dirty="0" smtClean="0"/>
              <a:t>trenches</a:t>
            </a:r>
            <a:r>
              <a:rPr lang="en-US" dirty="0" smtClean="0"/>
              <a:t>, keeping their same positions for nearly 4 years.</a:t>
            </a:r>
          </a:p>
          <a:p>
            <a:endParaRPr lang="en-US" b="1" dirty="0"/>
          </a:p>
          <a:p>
            <a:r>
              <a:rPr lang="en-US" b="1" dirty="0" smtClean="0">
                <a:hlinkClick r:id="rId3"/>
              </a:rPr>
              <a:t>Trench Warfare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019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t="-1793" b="-10534"/>
          <a:stretch/>
        </p:blipFill>
        <p:spPr>
          <a:xfrm>
            <a:off x="301625" y="0"/>
            <a:ext cx="8504238" cy="7295579"/>
          </a:xfrm>
        </p:spPr>
      </p:pic>
    </p:spTree>
    <p:extLst>
      <p:ext uri="{BB962C8B-B14F-4D97-AF65-F5344CB8AC3E}">
        <p14:creationId xmlns:p14="http://schemas.microsoft.com/office/powerpoint/2010/main" val="155202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539" t="-1" b="-566"/>
          <a:stretch/>
        </p:blipFill>
        <p:spPr>
          <a:xfrm>
            <a:off x="123908" y="228600"/>
            <a:ext cx="8681955" cy="6509356"/>
          </a:xfrm>
        </p:spPr>
      </p:pic>
    </p:spTree>
    <p:extLst>
      <p:ext uri="{BB962C8B-B14F-4D97-AF65-F5344CB8AC3E}">
        <p14:creationId xmlns:p14="http://schemas.microsoft.com/office/powerpoint/2010/main" val="71113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Fronts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 Eastern Front</a:t>
            </a:r>
            <a:r>
              <a:rPr lang="en-US" dirty="0" smtClean="0"/>
              <a:t>: Germany and Austria-Hungary v. Russia; marked by mobility and troop movement; casualties were higher than on Western Front; Russia was defeated.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891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rakesh.jawale\Desktop\HSGEO15_TC_C07_L1_ls04\Imag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5" y="-12864"/>
            <a:ext cx="9354060" cy="6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10032" y="1430"/>
            <a:ext cx="7622143" cy="4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Verdana" charset="0"/>
              </a:rPr>
              <a:t>A War on Two Fronts</a:t>
            </a:r>
          </a:p>
        </p:txBody>
      </p:sp>
      <p:sp>
        <p:nvSpPr>
          <p:cNvPr id="1028" name="Text Box 1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210341" y="707527"/>
            <a:ext cx="7122002" cy="72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>
                <a:latin typeface="Verdana" charset="0"/>
                <a:cs typeface="Verdana" charset="0"/>
              </a:rPr>
              <a:t>How did the war on the Western Front compare with the war on the Eastern Front?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50352" y="1588004"/>
          <a:ext cx="7202024" cy="5088641"/>
        </p:xfrm>
        <a:graphic>
          <a:graphicData uri="http://schemas.openxmlformats.org/drawingml/2006/table">
            <a:tbl>
              <a:tblPr/>
              <a:tblGrid>
                <a:gridCol w="3601012"/>
                <a:gridCol w="3601012"/>
              </a:tblGrid>
              <a:tr h="520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Western Front</a:t>
                      </a:r>
                    </a:p>
                  </a:txBody>
                  <a:tcPr marL="246927" marR="82309" marT="82330" marB="41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Eastern Front</a:t>
                      </a:r>
                    </a:p>
                  </a:txBody>
                  <a:tcPr marL="246927" marR="82309" marT="82330" marB="41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0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French and German trenches stretching  from English Channel   to Switzerland</a:t>
                      </a:r>
                    </a:p>
                  </a:txBody>
                  <a:tcPr marL="246927" marR="82309" marT="82330" marB="41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Troops not entrenched— very mobile</a:t>
                      </a:r>
                    </a:p>
                  </a:txBody>
                  <a:tcPr marL="246927" marR="82309" marT="82330" marB="41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40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German Schlieffen Plan stopped by French troops</a:t>
                      </a:r>
                    </a:p>
                  </a:txBody>
                  <a:tcPr marL="246927" marR="82309" marT="82330" marB="41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Russians defeated in Germany and Galicia—suffer 2.5 million casualties</a:t>
                      </a:r>
                    </a:p>
                  </a:txBody>
                  <a:tcPr marL="246927" marR="82309" marT="82330" marB="41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0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Both sides bogged down in trenches for most of war</a:t>
                      </a:r>
                    </a:p>
                  </a:txBody>
                  <a:tcPr marL="246927" marR="82309" marT="82330" marB="41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Successes for Germany and Austria-Hungary</a:t>
                      </a:r>
                    </a:p>
                  </a:txBody>
                  <a:tcPr marL="246927" marR="82309" marT="82330" marB="41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3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Enormous loss of life</a:t>
                      </a:r>
                    </a:p>
                  </a:txBody>
                  <a:tcPr marL="246927" marR="82309" marT="82330" marB="41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Enormous loss of life</a:t>
                      </a:r>
                    </a:p>
                  </a:txBody>
                  <a:tcPr marL="246927" marR="82309" marT="82330" marB="41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0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71</TotalTime>
  <Words>566</Words>
  <Application>Microsoft Macintosh PowerPoint</Application>
  <PresentationFormat>On-screen Show (4:3)</PresentationFormat>
  <Paragraphs>61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World War I</vt:lpstr>
      <vt:lpstr>Bellringer</vt:lpstr>
      <vt:lpstr>Objective</vt:lpstr>
      <vt:lpstr>Vocabulary</vt:lpstr>
      <vt:lpstr>Two Fronts in Europe</vt:lpstr>
      <vt:lpstr>PowerPoint Presentation</vt:lpstr>
      <vt:lpstr>PowerPoint Presentation</vt:lpstr>
      <vt:lpstr>Two Fronts in Europe</vt:lpstr>
      <vt:lpstr>PowerPoint Presentation</vt:lpstr>
      <vt:lpstr>Effects of New Technology</vt:lpstr>
      <vt:lpstr>Poison Gas</vt:lpstr>
      <vt:lpstr>Tanks</vt:lpstr>
      <vt:lpstr>German Zeppelins</vt:lpstr>
      <vt:lpstr>New Technology</vt:lpstr>
      <vt:lpstr>Question</vt:lpstr>
      <vt:lpstr>Answer</vt:lpstr>
      <vt:lpstr>Group Worksheet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teacher Brooks</dc:creator>
  <cp:lastModifiedBy>teacher Brooks</cp:lastModifiedBy>
  <cp:revision>29</cp:revision>
  <dcterms:created xsi:type="dcterms:W3CDTF">2015-10-13T16:19:21Z</dcterms:created>
  <dcterms:modified xsi:type="dcterms:W3CDTF">2015-10-13T17:33:53Z</dcterms:modified>
</cp:coreProperties>
</file>