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3" r:id="rId3"/>
    <p:sldId id="258" r:id="rId4"/>
    <p:sldId id="259" r:id="rId5"/>
    <p:sldId id="257" r:id="rId6"/>
    <p:sldId id="260" r:id="rId7"/>
    <p:sldId id="264" r:id="rId8"/>
    <p:sldId id="262" r:id="rId9"/>
    <p:sldId id="263" r:id="rId10"/>
    <p:sldId id="275" r:id="rId11"/>
    <p:sldId id="261" r:id="rId12"/>
    <p:sldId id="265" r:id="rId13"/>
    <p:sldId id="266" r:id="rId14"/>
    <p:sldId id="267" r:id="rId15"/>
    <p:sldId id="269" r:id="rId16"/>
    <p:sldId id="270" r:id="rId17"/>
    <p:sldId id="268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13481-83F0-FD49-960A-4AA0F3887ADD}" type="datetimeFigureOut">
              <a:rPr lang="en-US" smtClean="0"/>
              <a:t>11/3/15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7F8A7-D770-3B4E-B3A4-399288FA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1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III.A. Ottoman, Arab</a:t>
            </a:r>
          </a:p>
          <a:p>
            <a:r>
              <a:rPr lang="en-US" dirty="0" smtClean="0"/>
              <a:t>III.B. Japan, Australia</a:t>
            </a:r>
          </a:p>
          <a:p>
            <a:r>
              <a:rPr lang="en-US" dirty="0" smtClean="0"/>
              <a:t>III.C. Lusitania, submarine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F8A7-D770-3B4E-B3A4-399288FAD5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90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did this event help lead to the U.S. entry in the war? How do you think the U.S. public responded to this event?</a:t>
            </a:r>
          </a:p>
          <a:p>
            <a:endParaRPr lang="en-US" dirty="0" smtClean="0"/>
          </a:p>
          <a:p>
            <a:r>
              <a:rPr lang="en-US" dirty="0" smtClean="0"/>
              <a:t>Answer: U.S. public opinion turned against Germany. Germany’s submarine warfare created fear of more American fatalities.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F8A7-D770-3B4E-B3A4-399288FAD5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did Germany hope to accomplish with this</a:t>
            </a:r>
            <a:r>
              <a:rPr lang="en-US" baseline="0" dirty="0" smtClean="0"/>
              <a:t> telegraph?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F8A7-D770-3B4E-B3A4-399288FAD5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3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IV.A. drafted, rationed</a:t>
            </a:r>
          </a:p>
          <a:p>
            <a:r>
              <a:rPr lang="en-US" dirty="0" smtClean="0"/>
              <a:t>IV.B. dissent, censoring</a:t>
            </a:r>
          </a:p>
          <a:p>
            <a:r>
              <a:rPr lang="en-US" dirty="0" smtClean="0"/>
              <a:t>IV.C. independence, suffrage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F8A7-D770-3B4E-B3A4-399288FAD5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66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view of political leaders, all citizens were part of a national army that was dedicated to victory.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F8A7-D770-3B4E-B3A4-399288FAD5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97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you think war affected business</a:t>
            </a:r>
            <a:r>
              <a:rPr lang="en-US" baseline="0" dirty="0" smtClean="0"/>
              <a:t> and factory owners? Answer: Many business and factory owners lost control of their businesses to governments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F8A7-D770-3B4E-B3A4-399288FAD5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67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Propaganda. What do</a:t>
            </a:r>
            <a:r>
              <a:rPr lang="en-US" baseline="0" dirty="0" smtClean="0"/>
              <a:t> you think this poster represents? What is the goal of the U.S. Army with this poster?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F8A7-D770-3B4E-B3A4-399288FAD5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F8A7-D770-3B4E-B3A4-399288FAD5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you think the poster is trying to accomplish? What is its message</a:t>
            </a:r>
            <a:r>
              <a:rPr lang="en-US" baseline="0" dirty="0" smtClean="0"/>
              <a:t> </a:t>
            </a:r>
            <a:r>
              <a:rPr lang="en-US" baseline="0" smtClean="0"/>
              <a:t>and goal?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F8A7-D770-3B4E-B3A4-399288FAD5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8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11/3/15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11/3/15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11/3/15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story.com/topics/world-war-i/world-war-i-history/videos/deconstructing-history-uboats?m=528e394da93ae&amp;s=undefined&amp;f=1&amp;free=fals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story.com/topics/world-war-i/world-war-i-history/videos/tech-developments-of-world-war-i" TargetMode="External"/><Relationship Id="rId3" Type="http://schemas.openxmlformats.org/officeDocument/2006/relationships/hyperlink" Target="http://www.history.com/topics/world-war-i/world-war-i-history/videos/nationalism-and-wwi?m=528e394da93ae&amp;s=undefined&amp;f=1&amp;free=fals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cHAPTER</a:t>
            </a:r>
            <a:r>
              <a:rPr lang="en-US" dirty="0" smtClean="0"/>
              <a:t> 14</a:t>
            </a:r>
          </a:p>
          <a:p>
            <a:r>
              <a:rPr lang="en-US" dirty="0" err="1" smtClean="0"/>
              <a:t>lESSON</a:t>
            </a:r>
            <a:r>
              <a:rPr lang="en-US" dirty="0" smtClean="0"/>
              <a:t> 2 (</a:t>
            </a:r>
            <a:r>
              <a:rPr lang="en-US" dirty="0" err="1" smtClean="0"/>
              <a:t>dAY</a:t>
            </a:r>
            <a:r>
              <a:rPr lang="en-US" dirty="0" smtClean="0"/>
              <a:t> 2)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2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Video U-Boats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1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Entry of the U.S.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**U.S. tried to remain neutral. However, Germany set up a naval blockade of Britain and enforced it with </a:t>
            </a:r>
            <a:r>
              <a:rPr lang="en-US" u="sng" dirty="0" smtClean="0"/>
              <a:t>unrestricted submarine warfare</a:t>
            </a:r>
            <a:r>
              <a:rPr lang="en-US" dirty="0" smtClean="0"/>
              <a:t>, including the sinking of passenger liners.</a:t>
            </a:r>
          </a:p>
          <a:p>
            <a:endParaRPr lang="en-US" u="sng" dirty="0"/>
          </a:p>
          <a:p>
            <a:r>
              <a:rPr lang="en-US" dirty="0" smtClean="0"/>
              <a:t>**German forces sank the </a:t>
            </a:r>
            <a:r>
              <a:rPr lang="en-US" i="1" dirty="0" smtClean="0"/>
              <a:t>Lusitania</a:t>
            </a:r>
            <a:r>
              <a:rPr lang="en-US" dirty="0" smtClean="0"/>
              <a:t>, killing 100 Americans. U.S. protested and Germany suspended its unrestricted submarine warfare.</a:t>
            </a:r>
          </a:p>
          <a:p>
            <a:endParaRPr lang="en-US" dirty="0"/>
          </a:p>
          <a:p>
            <a:r>
              <a:rPr lang="en-US" dirty="0" smtClean="0"/>
              <a:t>Germany later resumed its unrestricted submarine warfare, leading to the U.S. joining the war on the side of the Allies.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76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Lusitania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t="-5274" b="7961"/>
          <a:stretch/>
        </p:blipFill>
        <p:spPr>
          <a:xfrm>
            <a:off x="0" y="651204"/>
            <a:ext cx="9143999" cy="6206795"/>
          </a:xfrm>
        </p:spPr>
      </p:pic>
    </p:spTree>
    <p:extLst>
      <p:ext uri="{BB962C8B-B14F-4D97-AF65-F5344CB8AC3E}">
        <p14:creationId xmlns:p14="http://schemas.microsoft.com/office/powerpoint/2010/main" val="1981680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Zimmerman Telegram</a:t>
            </a:r>
            <a:endParaRPr lang="en-US" dirty="0"/>
          </a:p>
        </p:txBody>
      </p:sp>
      <p:pic>
        <p:nvPicPr>
          <p:cNvPr id="4" name="Content Placeholder 3" descr="Screen shot 2015-10-13 at 12.52.59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4" b="-748"/>
          <a:stretch/>
        </p:blipFill>
        <p:spPr>
          <a:xfrm>
            <a:off x="0" y="1367530"/>
            <a:ext cx="9143999" cy="5356159"/>
          </a:xfrm>
        </p:spPr>
      </p:pic>
    </p:spTree>
    <p:extLst>
      <p:ext uri="{BB962C8B-B14F-4D97-AF65-F5344CB8AC3E}">
        <p14:creationId xmlns:p14="http://schemas.microsoft.com/office/powerpoint/2010/main" val="933803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As total war continued, governments </a:t>
            </a:r>
            <a:r>
              <a:rPr lang="en-US" dirty="0" smtClean="0"/>
              <a:t>________ </a:t>
            </a:r>
            <a:r>
              <a:rPr lang="en-US" dirty="0"/>
              <a:t>millions of young </a:t>
            </a:r>
            <a:r>
              <a:rPr lang="en-US" dirty="0" smtClean="0"/>
              <a:t>men to </a:t>
            </a:r>
            <a:r>
              <a:rPr lang="en-US" dirty="0"/>
              <a:t>fight; set up price, wage, rent, and industrial controls; and </a:t>
            </a:r>
            <a:r>
              <a:rPr lang="en-US" dirty="0" smtClean="0"/>
              <a:t>_______ food.</a:t>
            </a:r>
          </a:p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civilian morale sank, governments progressed from issuing propaganda </a:t>
            </a:r>
            <a:r>
              <a:rPr lang="en-US" dirty="0" smtClean="0"/>
              <a:t>to controlling _________ </a:t>
            </a:r>
            <a:r>
              <a:rPr lang="en-US" dirty="0"/>
              <a:t>and </a:t>
            </a:r>
            <a:r>
              <a:rPr lang="en-US" dirty="0" smtClean="0"/>
              <a:t>_______ </a:t>
            </a:r>
            <a:r>
              <a:rPr lang="en-US" dirty="0"/>
              <a:t>news about the war.</a:t>
            </a:r>
          </a:p>
          <a:p>
            <a:endParaRPr lang="en-US" dirty="0" smtClean="0"/>
          </a:p>
          <a:p>
            <a:r>
              <a:rPr lang="en-US" dirty="0" smtClean="0"/>
              <a:t>Women’s </a:t>
            </a:r>
            <a:r>
              <a:rPr lang="en-US" dirty="0"/>
              <a:t>wartime contributions brought them economic </a:t>
            </a:r>
            <a:r>
              <a:rPr lang="en-US" dirty="0" smtClean="0"/>
              <a:t>________ and won </a:t>
            </a:r>
            <a:r>
              <a:rPr lang="en-US" dirty="0"/>
              <a:t>them </a:t>
            </a:r>
            <a:r>
              <a:rPr lang="en-US" dirty="0" smtClean="0"/>
              <a:t>_______ </a:t>
            </a:r>
            <a:r>
              <a:rPr lang="en-US" dirty="0"/>
              <a:t>in Germany, Austria, and the United States, after </a:t>
            </a:r>
            <a:r>
              <a:rPr lang="en-US" dirty="0" smtClean="0"/>
              <a:t>the war </a:t>
            </a:r>
            <a:r>
              <a:rPr lang="en-US" dirty="0"/>
              <a:t>ended.</a:t>
            </a:r>
          </a:p>
        </p:txBody>
      </p:sp>
    </p:spTree>
    <p:extLst>
      <p:ext uri="{BB962C8B-B14F-4D97-AF65-F5344CB8AC3E}">
        <p14:creationId xmlns:p14="http://schemas.microsoft.com/office/powerpoint/2010/main" val="339343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:\Users\rakesh.jawale\Desktop\HSGEO15_TC_C07_L1_ls04\Imag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5" y="-12864"/>
            <a:ext cx="9354060" cy="6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10032" y="1430"/>
            <a:ext cx="7622143" cy="4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Verdana" charset="0"/>
              </a:rPr>
              <a:t>Total War</a:t>
            </a:r>
          </a:p>
        </p:txBody>
      </p:sp>
      <p:pic>
        <p:nvPicPr>
          <p:cNvPr id="1028" name="Picture 12" descr="lef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1" y="6350583"/>
            <a:ext cx="241496" cy="3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1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410397" y="1096309"/>
            <a:ext cx="6881935" cy="461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Geneva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ts val="1080"/>
              </a:spcBef>
              <a:spcAft>
                <a:spcPts val="540"/>
              </a:spcAft>
            </a:pPr>
            <a:r>
              <a:rPr lang="en-US" sz="2100">
                <a:latin typeface="Verdana" charset="0"/>
                <a:cs typeface="Verdana" charset="0"/>
              </a:rPr>
              <a:t>Complete mobilization of resources and people</a:t>
            </a:r>
          </a:p>
          <a:p>
            <a:pPr lvl="1">
              <a:spcBef>
                <a:spcPts val="1080"/>
              </a:spcBef>
              <a:spcAft>
                <a:spcPts val="540"/>
              </a:spcAft>
            </a:pPr>
            <a:r>
              <a:rPr lang="en-US" sz="2100">
                <a:latin typeface="Verdana" charset="0"/>
                <a:ea typeface="ＭＳ Ｐゴシック" charset="0"/>
                <a:cs typeface="Verdana" charset="0"/>
              </a:rPr>
              <a:t>•   All citizens, even noncombatants, affected</a:t>
            </a:r>
          </a:p>
          <a:p>
            <a:pPr lvl="1">
              <a:spcBef>
                <a:spcPts val="1080"/>
              </a:spcBef>
              <a:spcAft>
                <a:spcPts val="540"/>
              </a:spcAft>
            </a:pPr>
            <a:r>
              <a:rPr lang="en-US" sz="2100">
                <a:latin typeface="Verdana" charset="0"/>
                <a:ea typeface="ＭＳ Ｐゴシック" charset="0"/>
                <a:cs typeface="Verdana" charset="0"/>
              </a:rPr>
              <a:t>•   Conscription; millions in active duty</a:t>
            </a:r>
          </a:p>
          <a:p>
            <a:pPr lvl="1">
              <a:spcBef>
                <a:spcPts val="1080"/>
              </a:spcBef>
              <a:spcAft>
                <a:spcPts val="540"/>
              </a:spcAft>
            </a:pPr>
            <a:r>
              <a:rPr lang="en-US" sz="2100">
                <a:latin typeface="Verdana" charset="0"/>
                <a:ea typeface="ＭＳ Ｐゴシック" charset="0"/>
                <a:cs typeface="Verdana" charset="0"/>
              </a:rPr>
              <a:t>•   Manufacturing geared to military</a:t>
            </a:r>
          </a:p>
          <a:p>
            <a:pPr lvl="1">
              <a:spcBef>
                <a:spcPts val="1080"/>
              </a:spcBef>
              <a:spcAft>
                <a:spcPts val="540"/>
              </a:spcAft>
            </a:pPr>
            <a:endParaRPr lang="en-US" sz="1100">
              <a:latin typeface="Verdana" charset="0"/>
              <a:ea typeface="ＭＳ Ｐゴシック" charset="0"/>
              <a:cs typeface="Verdana" charset="0"/>
            </a:endParaRPr>
          </a:p>
          <a:p>
            <a:pPr>
              <a:spcBef>
                <a:spcPts val="1080"/>
              </a:spcBef>
              <a:spcAft>
                <a:spcPts val="540"/>
              </a:spcAft>
            </a:pPr>
            <a:r>
              <a:rPr lang="en-US" sz="2100">
                <a:latin typeface="Verdana" charset="0"/>
                <a:cs typeface="Verdana" charset="0"/>
              </a:rPr>
              <a:t>Increase in government powers</a:t>
            </a:r>
          </a:p>
          <a:p>
            <a:pPr lvl="1">
              <a:spcBef>
                <a:spcPts val="1080"/>
              </a:spcBef>
              <a:spcAft>
                <a:spcPts val="540"/>
              </a:spcAft>
            </a:pPr>
            <a:r>
              <a:rPr lang="en-US" sz="2100">
                <a:latin typeface="Verdana" charset="0"/>
                <a:ea typeface="ＭＳ Ｐゴシック" charset="0"/>
                <a:cs typeface="Verdana" charset="0"/>
              </a:rPr>
              <a:t>•   Free-market economic systems put aside</a:t>
            </a:r>
          </a:p>
          <a:p>
            <a:pPr lvl="1">
              <a:spcBef>
                <a:spcPts val="1080"/>
              </a:spcBef>
              <a:spcAft>
                <a:spcPts val="540"/>
              </a:spcAft>
            </a:pPr>
            <a:r>
              <a:rPr lang="en-US" sz="2100">
                <a:latin typeface="Verdana" charset="0"/>
                <a:ea typeface="ＭＳ Ｐゴシック" charset="0"/>
                <a:cs typeface="Verdana" charset="0"/>
              </a:rPr>
              <a:t>•   Price and wage controls</a:t>
            </a:r>
          </a:p>
          <a:p>
            <a:pPr lvl="1">
              <a:spcBef>
                <a:spcPts val="1080"/>
              </a:spcBef>
              <a:spcAft>
                <a:spcPts val="540"/>
              </a:spcAft>
            </a:pPr>
            <a:r>
              <a:rPr lang="en-US" sz="2100">
                <a:latin typeface="Verdana" charset="0"/>
                <a:ea typeface="ＭＳ Ｐゴシック" charset="0"/>
                <a:cs typeface="Verdana" charset="0"/>
              </a:rPr>
              <a:t>•   Food and materials rationed</a:t>
            </a:r>
          </a:p>
        </p:txBody>
      </p:sp>
    </p:spTree>
    <p:extLst>
      <p:ext uri="{BB962C8B-B14F-4D97-AF65-F5344CB8AC3E}">
        <p14:creationId xmlns:p14="http://schemas.microsoft.com/office/powerpoint/2010/main" val="221154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C:\Users\rakesh.jawale\Desktop\HSGEO15_TC_C07_L1_ls04\Image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5" y="-12864"/>
            <a:ext cx="9354060" cy="6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10032" y="1430"/>
            <a:ext cx="7662154" cy="4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Verdana" charset="0"/>
              </a:rPr>
              <a:t>Total War</a:t>
            </a:r>
          </a:p>
        </p:txBody>
      </p:sp>
      <p:pic>
        <p:nvPicPr>
          <p:cNvPr id="2052" name="Picture 12" descr="left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0" y="6353442"/>
            <a:ext cx="238639" cy="32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1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410397" y="1096308"/>
            <a:ext cx="6881935" cy="40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Geneva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9pPr>
          </a:lstStyle>
          <a:p>
            <a:pPr lvl="1">
              <a:spcBef>
                <a:spcPts val="1080"/>
              </a:spcBef>
              <a:spcAft>
                <a:spcPts val="540"/>
              </a:spcAft>
            </a:pPr>
            <a:r>
              <a:rPr lang="en-US" sz="2100" dirty="0" smtClean="0">
                <a:latin typeface="Verdana" charset="0"/>
                <a:ea typeface="ＭＳ Ｐゴシック" charset="0"/>
                <a:cs typeface="Verdana" charset="0"/>
              </a:rPr>
              <a:t>•   </a:t>
            </a:r>
            <a:r>
              <a:rPr lang="en-US" sz="2100" dirty="0">
                <a:latin typeface="Verdana" charset="0"/>
                <a:ea typeface="ＭＳ Ｐゴシック" charset="0"/>
                <a:cs typeface="Verdana" charset="0"/>
              </a:rPr>
              <a:t>Transportation and manufacturing taken over by government</a:t>
            </a:r>
          </a:p>
          <a:p>
            <a:pPr lvl="1">
              <a:spcBef>
                <a:spcPts val="1080"/>
              </a:spcBef>
              <a:spcAft>
                <a:spcPts val="540"/>
              </a:spcAft>
            </a:pPr>
            <a:endParaRPr lang="en-US" sz="1100" dirty="0">
              <a:latin typeface="Verdana" charset="0"/>
              <a:ea typeface="ＭＳ Ｐゴシック" charset="0"/>
              <a:cs typeface="Verdana" charset="0"/>
            </a:endParaRPr>
          </a:p>
          <a:p>
            <a:pPr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cs typeface="Verdana" charset="0"/>
              </a:rPr>
              <a:t>Government manipulation of citizens</a:t>
            </a:r>
          </a:p>
          <a:p>
            <a:pPr lvl="1"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ea typeface="ＭＳ Ｐゴシック" charset="0"/>
                <a:cs typeface="Verdana" charset="0"/>
              </a:rPr>
              <a:t>•   Authoritarian governments subdued with force</a:t>
            </a:r>
          </a:p>
          <a:p>
            <a:pPr lvl="1"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ea typeface="ＭＳ Ｐゴシック" charset="0"/>
                <a:cs typeface="Verdana" charset="0"/>
              </a:rPr>
              <a:t>•   Democratic governments expanded control</a:t>
            </a:r>
          </a:p>
          <a:p>
            <a:pPr lvl="1"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ea typeface="ＭＳ Ｐゴシック" charset="0"/>
                <a:cs typeface="Verdana" charset="0"/>
              </a:rPr>
              <a:t>•   Censorship</a:t>
            </a:r>
          </a:p>
          <a:p>
            <a:pPr lvl="1"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ea typeface="ＭＳ Ｐゴシック" charset="0"/>
                <a:cs typeface="Verdana" charset="0"/>
              </a:rPr>
              <a:t>•   Propaganda</a:t>
            </a:r>
          </a:p>
        </p:txBody>
      </p:sp>
    </p:spTree>
    <p:extLst>
      <p:ext uri="{BB962C8B-B14F-4D97-AF65-F5344CB8AC3E}">
        <p14:creationId xmlns:p14="http://schemas.microsoft.com/office/powerpoint/2010/main" val="286461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-16990" t="-6566" r="-14285" b="1062"/>
          <a:stretch/>
        </p:blipFill>
        <p:spPr>
          <a:xfrm>
            <a:off x="0" y="-472124"/>
            <a:ext cx="8805863" cy="7586535"/>
          </a:xfrm>
        </p:spPr>
      </p:pic>
    </p:spTree>
    <p:extLst>
      <p:ext uri="{BB962C8B-B14F-4D97-AF65-F5344CB8AC3E}">
        <p14:creationId xmlns:p14="http://schemas.microsoft.com/office/powerpoint/2010/main" val="3150194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-6328" t="-1" r="-5828" b="-2789"/>
          <a:stretch/>
        </p:blipFill>
        <p:spPr>
          <a:xfrm>
            <a:off x="301625" y="0"/>
            <a:ext cx="8504238" cy="7049291"/>
          </a:xfrm>
        </p:spPr>
      </p:pic>
    </p:spTree>
    <p:extLst>
      <p:ext uri="{BB962C8B-B14F-4D97-AF65-F5344CB8AC3E}">
        <p14:creationId xmlns:p14="http://schemas.microsoft.com/office/powerpoint/2010/main" val="39124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0-13 at 1.14.27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1" r="-1532" b="1"/>
          <a:stretch/>
        </p:blipFill>
        <p:spPr>
          <a:xfrm>
            <a:off x="301625" y="0"/>
            <a:ext cx="8504238" cy="6857999"/>
          </a:xfrm>
        </p:spPr>
      </p:pic>
    </p:spTree>
    <p:extLst>
      <p:ext uri="{BB962C8B-B14F-4D97-AF65-F5344CB8AC3E}">
        <p14:creationId xmlns:p14="http://schemas.microsoft.com/office/powerpoint/2010/main" val="208044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Review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 Technology</a:t>
            </a:r>
            <a:endParaRPr lang="en-US" dirty="0" smtClean="0"/>
          </a:p>
          <a:p>
            <a:r>
              <a:rPr lang="en-US" smtClean="0">
                <a:hlinkClick r:id="rId3"/>
              </a:rPr>
              <a:t>Video Nationalism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6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do you think the expression total war means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How might total war differ from other types of war?</a:t>
            </a:r>
          </a:p>
        </p:txBody>
      </p:sp>
    </p:spTree>
    <p:extLst>
      <p:ext uri="{BB962C8B-B14F-4D97-AF65-F5344CB8AC3E}">
        <p14:creationId xmlns:p14="http://schemas.microsoft.com/office/powerpoint/2010/main" val="46362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war using all available weaponry and resources, which targets everything related to the enemy. It is an unlimited war involving all sectors of society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would be more extreme and destructive. Other types of warfare might have more specific targets or more limited goals.)</a:t>
            </a:r>
          </a:p>
        </p:txBody>
      </p:sp>
    </p:spTree>
    <p:extLst>
      <p:ext uri="{BB962C8B-B14F-4D97-AF65-F5344CB8AC3E}">
        <p14:creationId xmlns:p14="http://schemas.microsoft.com/office/powerpoint/2010/main" val="212165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will be able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</a:t>
            </a:r>
            <a:r>
              <a:rPr lang="en-US" dirty="0" smtClean="0"/>
              <a:t>xplain how WWI became a world conflict;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</a:t>
            </a:r>
            <a:r>
              <a:rPr lang="en-US" dirty="0" smtClean="0"/>
              <a:t>nderstand the impact of a total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1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Total war: </a:t>
            </a:r>
            <a:r>
              <a:rPr lang="en-US" dirty="0" smtClean="0"/>
              <a:t>a war that involved the complete mobilization of resources and people, affecting the lives of all citizens in the warring countries, even those remote from the battlefield.</a:t>
            </a:r>
          </a:p>
          <a:p>
            <a:endParaRPr lang="en-US" b="1" dirty="0"/>
          </a:p>
          <a:p>
            <a:r>
              <a:rPr lang="en-US" b="1" dirty="0" smtClean="0"/>
              <a:t>Planned Economies: </a:t>
            </a:r>
            <a:r>
              <a:rPr lang="en-US" dirty="0" smtClean="0"/>
              <a:t>an economic system directed by government agencies.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10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The __________ </a:t>
            </a:r>
            <a:r>
              <a:rPr lang="en-US" dirty="0"/>
              <a:t>Empire joined the Central Powers; </a:t>
            </a:r>
            <a:r>
              <a:rPr lang="en-US" dirty="0" smtClean="0"/>
              <a:t>_________ princes </a:t>
            </a:r>
            <a:r>
              <a:rPr lang="en-US" dirty="0"/>
              <a:t>were urged to revolt against their Ottoman overlords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___________ </a:t>
            </a:r>
            <a:r>
              <a:rPr lang="en-US" dirty="0"/>
              <a:t>took over several German colonies in the Pacific, </a:t>
            </a:r>
            <a:r>
              <a:rPr lang="en-US" dirty="0" smtClean="0"/>
              <a:t>and ____________ </a:t>
            </a:r>
            <a:r>
              <a:rPr lang="en-US" dirty="0"/>
              <a:t>seized New </a:t>
            </a:r>
            <a:r>
              <a:rPr lang="en-US" dirty="0" smtClean="0"/>
              <a:t>Guinea.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sinking of the </a:t>
            </a:r>
            <a:r>
              <a:rPr lang="en-US" dirty="0" smtClean="0"/>
              <a:t>__________ </a:t>
            </a:r>
            <a:r>
              <a:rPr lang="en-US" dirty="0"/>
              <a:t>and Germany’s continued use </a:t>
            </a:r>
            <a:r>
              <a:rPr lang="en-US" dirty="0" smtClean="0"/>
              <a:t>of unrestricted ___________ </a:t>
            </a:r>
            <a:r>
              <a:rPr lang="en-US" dirty="0"/>
              <a:t>warfare brought the United States into the </a:t>
            </a:r>
            <a:r>
              <a:rPr lang="en-US" dirty="0" smtClean="0"/>
              <a:t>war in </a:t>
            </a:r>
            <a:r>
              <a:rPr lang="en-US" dirty="0"/>
              <a:t>1917.</a:t>
            </a:r>
          </a:p>
        </p:txBody>
      </p:sp>
    </p:spTree>
    <p:extLst>
      <p:ext uri="{BB962C8B-B14F-4D97-AF65-F5344CB8AC3E}">
        <p14:creationId xmlns:p14="http://schemas.microsoft.com/office/powerpoint/2010/main" val="405664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:\Users\rakesh.jawale\Desktop\HSGEO15_TC_C07_L1_ls04\Imag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5" y="-12864"/>
            <a:ext cx="9354060" cy="6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10032" y="1430"/>
            <a:ext cx="7622143" cy="4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Verdana" charset="0"/>
              </a:rPr>
              <a:t>The War Widens</a:t>
            </a:r>
          </a:p>
        </p:txBody>
      </p:sp>
      <p:pic>
        <p:nvPicPr>
          <p:cNvPr id="1028" name="Picture 12" descr="lef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1" y="6350583"/>
            <a:ext cx="241496" cy="3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1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410397" y="1096309"/>
            <a:ext cx="6881935" cy="317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Geneva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ts val="1080"/>
              </a:spcBef>
              <a:spcAft>
                <a:spcPts val="540"/>
              </a:spcAft>
            </a:pPr>
            <a:r>
              <a:rPr lang="en-US" sz="2100">
                <a:latin typeface="Verdana" charset="0"/>
                <a:cs typeface="Verdana" charset="0"/>
              </a:rPr>
              <a:t>How did the war widen into a global conflict? </a:t>
            </a:r>
          </a:p>
          <a:p>
            <a:pPr>
              <a:spcBef>
                <a:spcPts val="1080"/>
              </a:spcBef>
              <a:spcAft>
                <a:spcPts val="540"/>
              </a:spcAft>
            </a:pPr>
            <a:r>
              <a:rPr lang="en-US" sz="2100">
                <a:latin typeface="Verdana" charset="0"/>
                <a:cs typeface="Verdana" charset="0"/>
              </a:rPr>
              <a:t>1915</a:t>
            </a:r>
          </a:p>
          <a:p>
            <a:pPr lvl="1">
              <a:spcBef>
                <a:spcPts val="1080"/>
              </a:spcBef>
              <a:spcAft>
                <a:spcPts val="540"/>
              </a:spcAft>
            </a:pPr>
            <a:r>
              <a:rPr lang="en-US" sz="2100">
                <a:latin typeface="Verdana" charset="0"/>
                <a:ea typeface="ＭＳ Ｐゴシック" charset="0"/>
                <a:cs typeface="Verdana" charset="0"/>
              </a:rPr>
              <a:t>•   Italy attacks Austria; joins Allies.</a:t>
            </a:r>
          </a:p>
          <a:p>
            <a:pPr lvl="1">
              <a:spcBef>
                <a:spcPts val="1080"/>
              </a:spcBef>
              <a:spcAft>
                <a:spcPts val="540"/>
              </a:spcAft>
            </a:pPr>
            <a:r>
              <a:rPr lang="en-US" sz="2100">
                <a:latin typeface="Verdana" charset="0"/>
                <a:ea typeface="ＭＳ Ｐゴシック" charset="0"/>
                <a:cs typeface="Verdana" charset="0"/>
              </a:rPr>
              <a:t>•   Bulgaria enters war; joins with Central Powers. </a:t>
            </a:r>
          </a:p>
          <a:p>
            <a:pPr lvl="1">
              <a:spcBef>
                <a:spcPts val="1080"/>
              </a:spcBef>
              <a:spcAft>
                <a:spcPts val="540"/>
              </a:spcAft>
            </a:pPr>
            <a:r>
              <a:rPr lang="en-US" sz="2100">
                <a:latin typeface="Verdana" charset="0"/>
                <a:ea typeface="ＭＳ Ｐゴシック" charset="0"/>
                <a:cs typeface="Verdana" charset="0"/>
              </a:rPr>
              <a:t>•   Allied Powers declare war on Ottoman Empire; land forces at Gallipoli.</a:t>
            </a:r>
          </a:p>
        </p:txBody>
      </p:sp>
    </p:spTree>
    <p:extLst>
      <p:ext uri="{BB962C8B-B14F-4D97-AF65-F5344CB8AC3E}">
        <p14:creationId xmlns:p14="http://schemas.microsoft.com/office/powerpoint/2010/main" val="2757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C:\Users\rakesh.jawale\Desktop\HSGEO15_TC_C07_L1_ls04\Image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5" y="-12864"/>
            <a:ext cx="9354060" cy="6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10032" y="1430"/>
            <a:ext cx="7662154" cy="4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Verdana" charset="0"/>
              </a:rPr>
              <a:t>The War Widens</a:t>
            </a:r>
          </a:p>
        </p:txBody>
      </p:sp>
      <p:pic>
        <p:nvPicPr>
          <p:cNvPr id="2052" name="Picture 12" descr="left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0" y="6353442"/>
            <a:ext cx="238639" cy="32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1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410397" y="1096309"/>
            <a:ext cx="6881935" cy="414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Geneva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cs typeface="Verdana" charset="0"/>
              </a:rPr>
              <a:t>1917</a:t>
            </a:r>
          </a:p>
          <a:p>
            <a:pPr lvl="1"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ea typeface="ＭＳ Ｐゴシック" charset="0"/>
                <a:cs typeface="Verdana" charset="0"/>
              </a:rPr>
              <a:t>•   Lawrence of Arabia (British officer) encourages Arab princes to revolt against Ottomans. </a:t>
            </a:r>
          </a:p>
          <a:p>
            <a:pPr lvl="1"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ea typeface="ＭＳ Ｐゴシック" charset="0"/>
                <a:cs typeface="Verdana" charset="0"/>
              </a:rPr>
              <a:t>•   Allies seize German colonies in the Pacific. </a:t>
            </a:r>
          </a:p>
          <a:p>
            <a:pPr lvl="1"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ea typeface="ＭＳ Ｐゴシック" charset="0"/>
                <a:cs typeface="Verdana" charset="0"/>
              </a:rPr>
              <a:t>•   **Germans resume unrestricted submarine warfare despite strong protests from United States. </a:t>
            </a:r>
          </a:p>
          <a:p>
            <a:pPr lvl="1"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ea typeface="ＭＳ Ｐゴシック" charset="0"/>
                <a:cs typeface="Verdana" charset="0"/>
              </a:rPr>
              <a:t>•   United States enters war on the side of the Allies.</a:t>
            </a:r>
          </a:p>
        </p:txBody>
      </p:sp>
    </p:spTree>
    <p:extLst>
      <p:ext uri="{BB962C8B-B14F-4D97-AF65-F5344CB8AC3E}">
        <p14:creationId xmlns:p14="http://schemas.microsoft.com/office/powerpoint/2010/main" val="376719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45</TotalTime>
  <Words>759</Words>
  <Application>Microsoft Macintosh PowerPoint</Application>
  <PresentationFormat>On-screen Show (4:3)</PresentationFormat>
  <Paragraphs>98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World War I</vt:lpstr>
      <vt:lpstr>Technology Review Video</vt:lpstr>
      <vt:lpstr>Bellringer</vt:lpstr>
      <vt:lpstr>Answer</vt:lpstr>
      <vt:lpstr>Objective</vt:lpstr>
      <vt:lpstr>Vocabulary</vt:lpstr>
      <vt:lpstr>Group Questions</vt:lpstr>
      <vt:lpstr>PowerPoint Presentation</vt:lpstr>
      <vt:lpstr>PowerPoint Presentation</vt:lpstr>
      <vt:lpstr>Video</vt:lpstr>
      <vt:lpstr>Entry of the U.S.</vt:lpstr>
      <vt:lpstr>Lusitania</vt:lpstr>
      <vt:lpstr>Zimmerman Telegram</vt:lpstr>
      <vt:lpstr>Group Questions</vt:lpstr>
      <vt:lpstr>PowerPoint Presentation</vt:lpstr>
      <vt:lpstr>PowerPoint Presentation</vt:lpstr>
      <vt:lpstr>Propaganda</vt:lpstr>
      <vt:lpstr>PowerPoint Presentation</vt:lpstr>
      <vt:lpstr>PowerPoint Presentation</vt:lpstr>
    </vt:vector>
  </TitlesOfParts>
  <Company>Germantown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teacher Brooks</dc:creator>
  <cp:lastModifiedBy>teacher Brooks</cp:lastModifiedBy>
  <cp:revision>26</cp:revision>
  <dcterms:created xsi:type="dcterms:W3CDTF">2015-10-13T17:31:08Z</dcterms:created>
  <dcterms:modified xsi:type="dcterms:W3CDTF">2015-11-03T13:10:33Z</dcterms:modified>
</cp:coreProperties>
</file>