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4" r:id="rId11"/>
    <p:sldId id="266" r:id="rId12"/>
    <p:sldId id="268" r:id="rId13"/>
    <p:sldId id="271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7C61B-2FF1-4840-8807-D859E013B70D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677-94E8-8642-955A-DDB5C056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5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That Russians</a:t>
            </a:r>
            <a:r>
              <a:rPr lang="en-US" baseline="0" dirty="0" smtClean="0"/>
              <a:t> wanted the war to end and wanted land to farm and food to eat.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What does this slogan indicate about Russia</a:t>
            </a:r>
            <a:r>
              <a:rPr lang="en-US" baseline="0" dirty="0" smtClean="0"/>
              <a:t> at the time: </a:t>
            </a:r>
            <a:r>
              <a:rPr lang="en-US" dirty="0" smtClean="0"/>
              <a:t>It indicates that there was great hardship and discontent; it</a:t>
            </a:r>
            <a:r>
              <a:rPr lang="en-US" baseline="0" dirty="0" smtClean="0"/>
              <a:t> implies that people were tired of war, were poor and hungry, and wanted reform.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B1677-94E8-8642-955A-DDB5C0562D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77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B1677-94E8-8642-955A-DDB5C0562D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07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are three possible influences</a:t>
            </a:r>
            <a:r>
              <a:rPr lang="en-US" baseline="0" dirty="0" smtClean="0"/>
              <a:t> </a:t>
            </a:r>
            <a:r>
              <a:rPr lang="en-US" dirty="0" smtClean="0"/>
              <a:t>on Lenin’s work as a revolutionary?</a:t>
            </a:r>
          </a:p>
          <a:p>
            <a:endParaRPr lang="en-US" dirty="0" smtClean="0"/>
          </a:p>
          <a:p>
            <a:r>
              <a:rPr lang="en-US" dirty="0" smtClean="0"/>
              <a:t>Answer:  His brother’s death, his experience working for the poor as a</a:t>
            </a:r>
            <a:r>
              <a:rPr lang="en-US" baseline="0" dirty="0" smtClean="0"/>
              <a:t> </a:t>
            </a:r>
            <a:r>
              <a:rPr lang="en-US" dirty="0" smtClean="0"/>
              <a:t>lawyer, and Marxist associates may have influenced Lenin’s revolutionary career.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B1677-94E8-8642-955A-DDB5C0562D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27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III. A.</a:t>
            </a:r>
            <a:r>
              <a:rPr lang="en-US" baseline="0" dirty="0" smtClean="0"/>
              <a:t> </a:t>
            </a:r>
            <a:r>
              <a:rPr lang="en-US" dirty="0" smtClean="0"/>
              <a:t>November 6, 1917</a:t>
            </a:r>
          </a:p>
          <a:p>
            <a:r>
              <a:rPr lang="en-US" dirty="0" smtClean="0"/>
              <a:t>III.B. Treaty of Brest-Litovsk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B1677-94E8-8642-955A-DDB5C0562D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73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Czar and his family.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B1677-94E8-8642-955A-DDB5C0562D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47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V.A. anti-Communist (or White), revolutionary</a:t>
            </a:r>
          </a:p>
          <a:p>
            <a:r>
              <a:rPr lang="en-US" dirty="0" smtClean="0"/>
              <a:t>V.B. </a:t>
            </a:r>
            <a:r>
              <a:rPr lang="en-US" dirty="0" err="1" smtClean="0"/>
              <a:t>Cheka</a:t>
            </a:r>
            <a:r>
              <a:rPr lang="en-US" dirty="0" smtClean="0"/>
              <a:t>, Red Terror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B1677-94E8-8642-955A-DDB5C0562D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23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10/13/15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mithsonianchannel.com/shows/russian-revolution-in-color/1000215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14, Lesson 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Russian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54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smtClean="0"/>
              <a:t>(page 282)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**Bolshevik </a:t>
            </a:r>
            <a:r>
              <a:rPr lang="en-US" dirty="0"/>
              <a:t>forces overthrew the provisional government during the night </a:t>
            </a:r>
            <a:r>
              <a:rPr lang="en-US" dirty="0" smtClean="0"/>
              <a:t>of ___________ 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**To </a:t>
            </a:r>
            <a:r>
              <a:rPr lang="en-US" dirty="0"/>
              <a:t>keep a promise of peace, Lenin signed the </a:t>
            </a:r>
            <a:r>
              <a:rPr lang="en-US" dirty="0" smtClean="0"/>
              <a:t>_________</a:t>
            </a:r>
            <a:r>
              <a:rPr lang="en-US" dirty="0"/>
              <a:t>, </a:t>
            </a:r>
            <a:r>
              <a:rPr lang="en-US" dirty="0" smtClean="0"/>
              <a:t>ending Russia’s </a:t>
            </a:r>
            <a:r>
              <a:rPr lang="en-US" dirty="0"/>
              <a:t>involvement in the </a:t>
            </a:r>
            <a:r>
              <a:rPr lang="en-US" dirty="0" smtClean="0"/>
              <a:t>WWI, but </a:t>
            </a:r>
            <a:r>
              <a:rPr lang="en-US" dirty="0"/>
              <a:t>giving up eastern Poland, Ukraine, Finland</a:t>
            </a:r>
            <a:r>
              <a:rPr lang="en-US" dirty="0" smtClean="0"/>
              <a:t>, and </a:t>
            </a:r>
            <a:r>
              <a:rPr lang="en-US" dirty="0"/>
              <a:t>the Baltic provinces.</a:t>
            </a:r>
          </a:p>
        </p:txBody>
      </p:sp>
    </p:spTree>
    <p:extLst>
      <p:ext uri="{BB962C8B-B14F-4D97-AF65-F5344CB8AC3E}">
        <p14:creationId xmlns:p14="http://schemas.microsoft.com/office/powerpoint/2010/main" val="2413040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C:\Users\rakesh.jawale\Desktop\HSGEO15_TC_C07_L1_ls04\Image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011"/>
            <a:ext cx="9354059" cy="6878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110032" y="1430"/>
            <a:ext cx="9033969" cy="4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314" tIns="41157" rIns="82314" bIns="41157">
            <a:spAutoFit/>
          </a:bodyPr>
          <a:lstStyle>
            <a:lvl1pPr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  <a:latin typeface="Verdana" charset="0"/>
              </a:rPr>
              <a:t>Treaty of Brest-Litovsk</a:t>
            </a:r>
          </a:p>
        </p:txBody>
      </p:sp>
      <p:sp>
        <p:nvSpPr>
          <p:cNvPr id="1028" name="Text Box 1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1250352" y="1340726"/>
            <a:ext cx="7162014" cy="446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314" tIns="41157" rIns="82314" bIns="41157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ts val="1080"/>
              </a:spcBef>
              <a:spcAft>
                <a:spcPts val="540"/>
              </a:spcAft>
            </a:pPr>
            <a:r>
              <a:rPr lang="en-US" sz="2100">
                <a:latin typeface="Verdana" charset="0"/>
                <a:cs typeface="Verdana" charset="0"/>
              </a:rPr>
              <a:t>•   Lenin signed The Treaty of Brest-Litovsk with Germany on March 3, 1918</a:t>
            </a:r>
          </a:p>
          <a:p>
            <a:pPr>
              <a:spcBef>
                <a:spcPts val="1080"/>
              </a:spcBef>
              <a:spcAft>
                <a:spcPts val="540"/>
              </a:spcAft>
            </a:pPr>
            <a:r>
              <a:rPr lang="en-US" sz="2100">
                <a:latin typeface="Verdana" charset="0"/>
                <a:cs typeface="Verdana" charset="0"/>
              </a:rPr>
              <a:t>•   The treaty allowed the Germans to withdraw from World War I. However, peace came at a cost. </a:t>
            </a:r>
          </a:p>
          <a:p>
            <a:pPr>
              <a:spcBef>
                <a:spcPts val="1080"/>
              </a:spcBef>
              <a:spcAft>
                <a:spcPts val="540"/>
              </a:spcAft>
            </a:pPr>
            <a:r>
              <a:rPr lang="en-US" sz="2100">
                <a:latin typeface="Verdana" charset="0"/>
                <a:cs typeface="Verdana" charset="0"/>
              </a:rPr>
              <a:t>•   Russia gave up a considerable amount of territory.</a:t>
            </a:r>
          </a:p>
          <a:p>
            <a:pPr lvl="2">
              <a:spcBef>
                <a:spcPts val="1080"/>
              </a:spcBef>
              <a:spcAft>
                <a:spcPts val="540"/>
              </a:spcAft>
            </a:pPr>
            <a:r>
              <a:rPr lang="en-US" sz="2100">
                <a:latin typeface="Verdana" charset="0"/>
                <a:ea typeface="ＭＳ Ｐゴシック" charset="0"/>
                <a:cs typeface="Verdana" charset="0"/>
              </a:rPr>
              <a:t>o   Ukraine and Georgia became independent.</a:t>
            </a:r>
          </a:p>
          <a:p>
            <a:pPr lvl="2">
              <a:spcBef>
                <a:spcPts val="1080"/>
              </a:spcBef>
              <a:spcAft>
                <a:spcPts val="540"/>
              </a:spcAft>
            </a:pPr>
            <a:r>
              <a:rPr lang="en-US" sz="2100">
                <a:latin typeface="Verdana" charset="0"/>
                <a:ea typeface="ＭＳ Ｐゴシック" charset="0"/>
                <a:cs typeface="Verdana" charset="0"/>
              </a:rPr>
              <a:t>o   Finland, Poland, and the Baltic provinces were ceded to the Central Powers</a:t>
            </a:r>
          </a:p>
        </p:txBody>
      </p:sp>
    </p:spTree>
    <p:extLst>
      <p:ext uri="{BB962C8B-B14F-4D97-AF65-F5344CB8AC3E}">
        <p14:creationId xmlns:p14="http://schemas.microsoft.com/office/powerpoint/2010/main" val="1164852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civil war erupted in Russia in 1918 b/w the Communists (formerly the Bolsheviks) and anti-Communists.</a:t>
            </a:r>
          </a:p>
          <a:p>
            <a:endParaRPr lang="en-US" dirty="0"/>
          </a:p>
          <a:p>
            <a:r>
              <a:rPr lang="en-US" dirty="0" smtClean="0"/>
              <a:t>The czar and his family were held prisoner and later murdered.</a:t>
            </a:r>
          </a:p>
        </p:txBody>
      </p:sp>
    </p:spTree>
    <p:extLst>
      <p:ext uri="{BB962C8B-B14F-4D97-AF65-F5344CB8AC3E}">
        <p14:creationId xmlns:p14="http://schemas.microsoft.com/office/powerpoint/2010/main" val="3592317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5-10-13 at 2.23.32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018"/>
          <a:stretch/>
        </p:blipFill>
        <p:spPr>
          <a:xfrm>
            <a:off x="301625" y="0"/>
            <a:ext cx="8504238" cy="6858000"/>
          </a:xfrm>
        </p:spPr>
      </p:pic>
    </p:spTree>
    <p:extLst>
      <p:ext uri="{BB962C8B-B14F-4D97-AF65-F5344CB8AC3E}">
        <p14:creationId xmlns:p14="http://schemas.microsoft.com/office/powerpoint/2010/main" val="1752927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Triumph of the Communists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The Communists triumphed over </a:t>
            </a:r>
            <a:r>
              <a:rPr lang="en-US" dirty="0" smtClean="0"/>
              <a:t>__________ </a:t>
            </a:r>
            <a:r>
              <a:rPr lang="en-US" dirty="0"/>
              <a:t>forces because of </a:t>
            </a:r>
            <a:r>
              <a:rPr lang="en-US" dirty="0" smtClean="0"/>
              <a:t>a well</a:t>
            </a:r>
            <a:r>
              <a:rPr lang="en-US" dirty="0"/>
              <a:t>-disciplined fighting force, a single-minded sense of purpose</a:t>
            </a:r>
            <a:r>
              <a:rPr lang="en-US" dirty="0" smtClean="0"/>
              <a:t>, ________ zeal</a:t>
            </a:r>
            <a:r>
              <a:rPr lang="en-US" dirty="0"/>
              <a:t>, and strong </a:t>
            </a:r>
            <a:r>
              <a:rPr lang="en-US" dirty="0" smtClean="0"/>
              <a:t>convictions.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secret police, known as the </a:t>
            </a:r>
            <a:r>
              <a:rPr lang="en-US" dirty="0" smtClean="0"/>
              <a:t>________ </a:t>
            </a:r>
            <a:r>
              <a:rPr lang="en-US" dirty="0"/>
              <a:t>, began a </a:t>
            </a:r>
            <a:r>
              <a:rPr lang="en-US" dirty="0" smtClean="0"/>
              <a:t>__________ , whose </a:t>
            </a:r>
            <a:r>
              <a:rPr lang="en-US" dirty="0"/>
              <a:t>aim was to destroy all those opposed to the new regime and keep </a:t>
            </a:r>
            <a:r>
              <a:rPr lang="en-US" dirty="0" smtClean="0"/>
              <a:t>anti-Communist forces </a:t>
            </a:r>
            <a:r>
              <a:rPr lang="en-US" dirty="0"/>
              <a:t>from gaining ground within Russia.</a:t>
            </a:r>
          </a:p>
        </p:txBody>
      </p:sp>
    </p:spTree>
    <p:extLst>
      <p:ext uri="{BB962C8B-B14F-4D97-AF65-F5344CB8AC3E}">
        <p14:creationId xmlns:p14="http://schemas.microsoft.com/office/powerpoint/2010/main" val="554573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1921, the Communists were in total command of Russia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Russian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18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Section Summary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0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pic>
        <p:nvPicPr>
          <p:cNvPr id="4" name="Content Placeholder 3" descr="Screen shot 2015-10-13 at 1.38.18 PM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946" b="-19946"/>
          <a:stretch>
            <a:fillRect/>
          </a:stretch>
        </p:blipFill>
        <p:spPr>
          <a:xfrm>
            <a:off x="152424" y="729322"/>
            <a:ext cx="8653248" cy="5424563"/>
          </a:xfrm>
        </p:spPr>
      </p:pic>
    </p:spTree>
    <p:extLst>
      <p:ext uri="{BB962C8B-B14F-4D97-AF65-F5344CB8AC3E}">
        <p14:creationId xmlns:p14="http://schemas.microsoft.com/office/powerpoint/2010/main" val="19904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/>
              <a:t>the goals of Lenin and the Bolsheviks in the November </a:t>
            </a:r>
            <a:r>
              <a:rPr lang="en-US" dirty="0" smtClean="0"/>
              <a:t>revolution;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</a:t>
            </a:r>
            <a:r>
              <a:rPr lang="en-US" dirty="0"/>
              <a:t>how the Communists defeated their opponents in Russia’s civil war.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5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to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Russian czar faced internal problems while conducting WWI.</a:t>
            </a:r>
          </a:p>
          <a:p>
            <a:endParaRPr lang="en-US" dirty="0"/>
          </a:p>
          <a:p>
            <a:r>
              <a:rPr lang="en-US" dirty="0" smtClean="0"/>
              <a:t>The Russian military lacked competent military leaders and adequate weapons for the war.</a:t>
            </a:r>
          </a:p>
          <a:p>
            <a:endParaRPr lang="en-US" dirty="0"/>
          </a:p>
          <a:p>
            <a:r>
              <a:rPr lang="en-US" dirty="0" smtClean="0"/>
              <a:t>Russia experienced high casualties during the war (2 million killed and 4-6 million wounded).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7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Users\rakesh.jawale\Desktop\HSGEO15_TC_C07_L1_ls04\Image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5" y="-12864"/>
            <a:ext cx="9354060" cy="6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110032" y="1430"/>
            <a:ext cx="7662154" cy="4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314" tIns="41157" rIns="82314" bIns="41157">
            <a:spAutoFit/>
          </a:bodyPr>
          <a:lstStyle>
            <a:lvl1pPr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  <a:latin typeface="Verdana" charset="0"/>
              </a:rPr>
              <a:t>Background to Revolution</a:t>
            </a:r>
          </a:p>
        </p:txBody>
      </p:sp>
      <p:pic>
        <p:nvPicPr>
          <p:cNvPr id="3076" name="Picture 12" descr="left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00" y="6353442"/>
            <a:ext cx="238639" cy="32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1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1290363" y="1207798"/>
            <a:ext cx="6881935" cy="5415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314" tIns="41157" rIns="82314" bIns="41157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Geneva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ts val="1080"/>
              </a:spcBef>
              <a:spcAft>
                <a:spcPts val="540"/>
              </a:spcAft>
            </a:pPr>
            <a:r>
              <a:rPr lang="en-US" sz="2100" dirty="0">
                <a:latin typeface="Verdana" charset="0"/>
                <a:cs typeface="Verdana" charset="0"/>
              </a:rPr>
              <a:t>What events caused the czar to step down? </a:t>
            </a:r>
          </a:p>
          <a:p>
            <a:pPr>
              <a:spcBef>
                <a:spcPts val="1080"/>
              </a:spcBef>
              <a:spcAft>
                <a:spcPts val="540"/>
              </a:spcAft>
            </a:pPr>
            <a:r>
              <a:rPr lang="en-US" sz="2100" dirty="0">
                <a:latin typeface="Verdana" charset="0"/>
                <a:cs typeface="Verdana" charset="0"/>
              </a:rPr>
              <a:t>March 1917 revolution </a:t>
            </a:r>
          </a:p>
          <a:p>
            <a:pPr lvl="1">
              <a:spcBef>
                <a:spcPts val="1080"/>
              </a:spcBef>
              <a:spcAft>
                <a:spcPts val="540"/>
              </a:spcAft>
            </a:pPr>
            <a:r>
              <a:rPr lang="en-US" sz="2100" dirty="0">
                <a:latin typeface="Verdana" charset="0"/>
                <a:ea typeface="ＭＳ Ｐゴシック" charset="0"/>
                <a:cs typeface="Verdana" charset="0"/>
              </a:rPr>
              <a:t>•   10,000 women </a:t>
            </a:r>
            <a:r>
              <a:rPr lang="en-US" sz="2100" dirty="0" smtClean="0">
                <a:latin typeface="Verdana" charset="0"/>
                <a:ea typeface="ＭＳ Ｐゴシック" charset="0"/>
                <a:cs typeface="Verdana" charset="0"/>
              </a:rPr>
              <a:t>strike </a:t>
            </a:r>
            <a:r>
              <a:rPr lang="en-US" sz="2100" dirty="0">
                <a:latin typeface="Verdana" charset="0"/>
                <a:ea typeface="ＭＳ Ｐゴシック" charset="0"/>
                <a:cs typeface="Verdana" charset="0"/>
              </a:rPr>
              <a:t>in response to bread rationing. </a:t>
            </a:r>
          </a:p>
          <a:p>
            <a:pPr lvl="1">
              <a:spcBef>
                <a:spcPts val="1080"/>
              </a:spcBef>
              <a:spcAft>
                <a:spcPts val="540"/>
              </a:spcAft>
            </a:pPr>
            <a:r>
              <a:rPr lang="en-US" sz="2100" dirty="0">
                <a:latin typeface="Verdana" charset="0"/>
                <a:ea typeface="ＭＳ Ｐゴシック" charset="0"/>
                <a:cs typeface="Verdana" charset="0"/>
              </a:rPr>
              <a:t>•   Strike shuts down all factories in Petrograd.</a:t>
            </a:r>
          </a:p>
          <a:p>
            <a:pPr lvl="1">
              <a:spcBef>
                <a:spcPts val="1080"/>
              </a:spcBef>
              <a:spcAft>
                <a:spcPts val="540"/>
              </a:spcAft>
            </a:pPr>
            <a:r>
              <a:rPr lang="en-US" sz="2100" dirty="0">
                <a:latin typeface="Verdana" charset="0"/>
                <a:ea typeface="ＭＳ Ｐゴシック" charset="0"/>
                <a:cs typeface="Verdana" charset="0"/>
              </a:rPr>
              <a:t>•   Soldiers refuse to fire on demonstrators.</a:t>
            </a:r>
          </a:p>
          <a:p>
            <a:pPr lvl="1">
              <a:spcBef>
                <a:spcPts val="1080"/>
              </a:spcBef>
              <a:spcAft>
                <a:spcPts val="540"/>
              </a:spcAft>
            </a:pPr>
            <a:r>
              <a:rPr lang="en-US" sz="2100" dirty="0">
                <a:latin typeface="Verdana" charset="0"/>
                <a:ea typeface="ＭＳ Ｐゴシック" charset="0"/>
                <a:cs typeface="Verdana" charset="0"/>
              </a:rPr>
              <a:t>•   Duma meets. </a:t>
            </a:r>
          </a:p>
          <a:p>
            <a:pPr lvl="1">
              <a:spcBef>
                <a:spcPts val="1080"/>
              </a:spcBef>
              <a:spcAft>
                <a:spcPts val="540"/>
              </a:spcAft>
            </a:pPr>
            <a:r>
              <a:rPr lang="en-US" sz="2100" dirty="0">
                <a:latin typeface="Verdana" charset="0"/>
                <a:ea typeface="ＭＳ Ｐゴシック" charset="0"/>
                <a:cs typeface="Verdana" charset="0"/>
              </a:rPr>
              <a:t>•   Provisional government urges czar to step down.</a:t>
            </a:r>
          </a:p>
          <a:p>
            <a:pPr lvl="1">
              <a:spcBef>
                <a:spcPts val="1080"/>
              </a:spcBef>
              <a:spcAft>
                <a:spcPts val="540"/>
              </a:spcAft>
            </a:pPr>
            <a:r>
              <a:rPr lang="en-US" sz="2100" dirty="0">
                <a:latin typeface="Verdana" charset="0"/>
                <a:ea typeface="ＭＳ Ｐゴシック" charset="0"/>
                <a:cs typeface="Verdana" charset="0"/>
              </a:rPr>
              <a:t>•   Czar Nicholas II </a:t>
            </a:r>
            <a:r>
              <a:rPr lang="en-US" sz="2100" b="1" dirty="0" smtClean="0">
                <a:latin typeface="Verdana" charset="0"/>
                <a:ea typeface="ＭＳ Ｐゴシック" charset="0"/>
                <a:cs typeface="Verdana" charset="0"/>
              </a:rPr>
              <a:t>abdicates</a:t>
            </a:r>
            <a:r>
              <a:rPr lang="en-US" sz="2100" dirty="0" smtClean="0">
                <a:latin typeface="Verdana" charset="0"/>
                <a:ea typeface="ＭＳ Ｐゴシック" charset="0"/>
                <a:cs typeface="Verdana" charset="0"/>
              </a:rPr>
              <a:t> (to formally give up control of a country or state).</a:t>
            </a:r>
            <a:endParaRPr lang="en-US" sz="2100" dirty="0">
              <a:latin typeface="Verdana" charset="0"/>
              <a:ea typeface="ＭＳ Ｐゴシック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3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C:\Users\rakesh.jawale\Desktop\HSGEO15_TC_C07_L1_ls04\Image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5" y="-12864"/>
            <a:ext cx="9354060" cy="6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110032" y="1430"/>
            <a:ext cx="7622143" cy="4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314" tIns="41157" rIns="82314" bIns="41157">
            <a:spAutoFit/>
          </a:bodyPr>
          <a:lstStyle>
            <a:lvl1pPr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  <a:latin typeface="Verdana" charset="0"/>
              </a:rPr>
              <a:t>Collapse of the Romanov Dynasty</a:t>
            </a:r>
          </a:p>
        </p:txBody>
      </p:sp>
      <p:sp>
        <p:nvSpPr>
          <p:cNvPr id="1028" name="Text Box 1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970273" y="2068263"/>
            <a:ext cx="6441811" cy="403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314" tIns="41157" rIns="82314" bIns="41157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ts val="1080"/>
              </a:spcBef>
              <a:spcAft>
                <a:spcPts val="540"/>
              </a:spcAft>
            </a:pPr>
            <a:r>
              <a:rPr lang="en-US" sz="2100">
                <a:latin typeface="Verdana" charset="0"/>
                <a:cs typeface="Verdana" charset="0"/>
              </a:rPr>
              <a:t>•   World War I was going badly for Russia. </a:t>
            </a:r>
          </a:p>
          <a:p>
            <a:pPr>
              <a:spcBef>
                <a:spcPts val="1080"/>
              </a:spcBef>
              <a:spcAft>
                <a:spcPts val="540"/>
              </a:spcAft>
            </a:pPr>
            <a:r>
              <a:rPr lang="en-US" sz="2100">
                <a:latin typeface="Verdana" charset="0"/>
                <a:cs typeface="Verdana" charset="0"/>
              </a:rPr>
              <a:t>•   Russian government was autocratic and out of touch. </a:t>
            </a:r>
          </a:p>
          <a:p>
            <a:pPr>
              <a:spcBef>
                <a:spcPts val="1080"/>
              </a:spcBef>
              <a:spcAft>
                <a:spcPts val="540"/>
              </a:spcAft>
            </a:pPr>
            <a:r>
              <a:rPr lang="en-US" sz="2100">
                <a:latin typeface="Verdana" charset="0"/>
                <a:cs typeface="Verdana" charset="0"/>
              </a:rPr>
              <a:t>•   Food prices increased. </a:t>
            </a:r>
          </a:p>
          <a:p>
            <a:pPr>
              <a:spcBef>
                <a:spcPts val="1080"/>
              </a:spcBef>
              <a:spcAft>
                <a:spcPts val="540"/>
              </a:spcAft>
            </a:pPr>
            <a:r>
              <a:rPr lang="en-US" sz="2100">
                <a:latin typeface="Verdana" charset="0"/>
                <a:cs typeface="Verdana" charset="0"/>
              </a:rPr>
              <a:t>•   Czar lost support of army and aristocrats. </a:t>
            </a:r>
          </a:p>
          <a:p>
            <a:pPr>
              <a:spcBef>
                <a:spcPts val="1080"/>
              </a:spcBef>
              <a:spcAft>
                <a:spcPts val="540"/>
              </a:spcAft>
            </a:pPr>
            <a:r>
              <a:rPr lang="en-US" sz="2100">
                <a:latin typeface="Verdana" charset="0"/>
                <a:cs typeface="Verdana" charset="0"/>
              </a:rPr>
              <a:t>•   Duma formed provisional government and pressured czar to resign. </a:t>
            </a:r>
          </a:p>
          <a:p>
            <a:pPr>
              <a:spcBef>
                <a:spcPts val="1080"/>
              </a:spcBef>
              <a:spcAft>
                <a:spcPts val="540"/>
              </a:spcAft>
            </a:pPr>
            <a:r>
              <a:rPr lang="en-US" sz="2100">
                <a:latin typeface="Verdana" charset="0"/>
                <a:cs typeface="Verdana" charset="0"/>
              </a:rPr>
              <a:t>•   Aleksandr Kerensky led provisional government that replaced czar.</a:t>
            </a:r>
          </a:p>
        </p:txBody>
      </p:sp>
      <p:sp>
        <p:nvSpPr>
          <p:cNvPr id="1029" name="Text Box 1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90194" y="707526"/>
            <a:ext cx="8122284" cy="105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314" tIns="41157" rIns="82314" bIns="41157">
            <a:spAutoFit/>
          </a:bodyPr>
          <a:lstStyle>
            <a:lvl1pPr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Myriad Pro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ts val="1080"/>
              </a:spcBef>
              <a:spcAft>
                <a:spcPts val="540"/>
              </a:spcAft>
            </a:pPr>
            <a:r>
              <a:rPr lang="en-US" sz="2100">
                <a:latin typeface="Verdana" charset="0"/>
                <a:cs typeface="Verdana" charset="0"/>
              </a:rPr>
              <a:t>What factors led to the collapse of the 300-year-old dynasty and its replacement with a provisional government?</a:t>
            </a:r>
          </a:p>
        </p:txBody>
      </p:sp>
    </p:spTree>
    <p:extLst>
      <p:ext uri="{BB962C8B-B14F-4D97-AF65-F5344CB8AC3E}">
        <p14:creationId xmlns:p14="http://schemas.microsoft.com/office/powerpoint/2010/main" val="32970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Lenin and the Bolsheviks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**Vladimir Lenin was the leader of the Bolsheviks, a Marxist political party in Russia.</a:t>
            </a:r>
          </a:p>
          <a:p>
            <a:endParaRPr lang="en-US" dirty="0"/>
          </a:p>
          <a:p>
            <a:r>
              <a:rPr lang="en-US" dirty="0" smtClean="0"/>
              <a:t>The Bolsheviks were dedicated to violent revolution to destroy capitalism in Russia.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59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5-10-13 at 1.57.57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227937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Bolsheviks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 the Russia’s involvement in WWI;</a:t>
            </a:r>
          </a:p>
          <a:p>
            <a:r>
              <a:rPr lang="en-US" dirty="0" smtClean="0"/>
              <a:t>Redistribute all land to peasants;</a:t>
            </a:r>
          </a:p>
          <a:p>
            <a:r>
              <a:rPr lang="en-US" dirty="0" smtClean="0"/>
              <a:t>Transfer factories and industries from capitalists to committees of workers;</a:t>
            </a:r>
          </a:p>
          <a:p>
            <a:r>
              <a:rPr lang="en-US" dirty="0" smtClean="0"/>
              <a:t>Transfer government power to the </a:t>
            </a:r>
            <a:r>
              <a:rPr lang="en-US" b="1" dirty="0" smtClean="0"/>
              <a:t>soviets</a:t>
            </a:r>
            <a:r>
              <a:rPr lang="en-US" dirty="0" smtClean="0"/>
              <a:t> (Russian councils composed of representatives from the workers and soldiers).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65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54</TotalTime>
  <Words>722</Words>
  <Application>Microsoft Macintosh PowerPoint</Application>
  <PresentationFormat>On-screen Show (4:3)</PresentationFormat>
  <Paragraphs>78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The Russian Revolution</vt:lpstr>
      <vt:lpstr>Bellringer</vt:lpstr>
      <vt:lpstr>Objective</vt:lpstr>
      <vt:lpstr>Background to Revolution</vt:lpstr>
      <vt:lpstr>PowerPoint Presentation</vt:lpstr>
      <vt:lpstr>PowerPoint Presentation</vt:lpstr>
      <vt:lpstr>Lenin and the Bolsheviks</vt:lpstr>
      <vt:lpstr>PowerPoint Presentation</vt:lpstr>
      <vt:lpstr>Goals of the Bolsheviks</vt:lpstr>
      <vt:lpstr>Questions (page 282)</vt:lpstr>
      <vt:lpstr>PowerPoint Presentation</vt:lpstr>
      <vt:lpstr>Civil War</vt:lpstr>
      <vt:lpstr>PowerPoint Presentation</vt:lpstr>
      <vt:lpstr>Triumph of the Communists</vt:lpstr>
      <vt:lpstr>PowerPoint Presentation</vt:lpstr>
      <vt:lpstr>Group Worksheet</vt:lpstr>
    </vt:vector>
  </TitlesOfParts>
  <Company>Germantown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Russian Revolution</dc:title>
  <dc:creator>teacher Brooks</dc:creator>
  <cp:lastModifiedBy>teacher Brooks</cp:lastModifiedBy>
  <cp:revision>27</cp:revision>
  <dcterms:created xsi:type="dcterms:W3CDTF">2015-10-13T18:30:58Z</dcterms:created>
  <dcterms:modified xsi:type="dcterms:W3CDTF">2015-10-13T19:27:01Z</dcterms:modified>
</cp:coreProperties>
</file>