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73" r:id="rId3"/>
    <p:sldId id="277" r:id="rId4"/>
    <p:sldId id="259" r:id="rId5"/>
    <p:sldId id="257" r:id="rId6"/>
    <p:sldId id="258" r:id="rId7"/>
    <p:sldId id="280" r:id="rId8"/>
    <p:sldId id="260" r:id="rId9"/>
    <p:sldId id="261" r:id="rId10"/>
    <p:sldId id="263" r:id="rId11"/>
    <p:sldId id="264" r:id="rId12"/>
    <p:sldId id="265" r:id="rId13"/>
    <p:sldId id="266" r:id="rId14"/>
    <p:sldId id="274" r:id="rId15"/>
    <p:sldId id="267" r:id="rId16"/>
    <p:sldId id="268" r:id="rId17"/>
    <p:sldId id="269" r:id="rId18"/>
    <p:sldId id="270" r:id="rId19"/>
    <p:sldId id="275" r:id="rId20"/>
    <p:sldId id="272" r:id="rId21"/>
    <p:sldId id="276" r:id="rId22"/>
    <p:sldId id="278" r:id="rId23"/>
    <p:sldId id="279" r:id="rId24"/>
    <p:sldId id="28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0" d="100"/>
          <a:sy n="80" d="100"/>
        </p:scale>
        <p:origin x="-133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E57589-59F6-A44B-A7BA-C30CD659A942}" type="datetimeFigureOut">
              <a:rPr lang="en-US" smtClean="0"/>
              <a:t>11/3/15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E1BC4F-04FF-E349-A17B-4ECB81EC0733}" type="slidenum">
              <a:rPr lang="en-US" smtClean="0"/>
              <a:t>‹#›</a:t>
            </a:fld>
            <a:endParaRPr lang="en-US"/>
          </a:p>
        </p:txBody>
      </p:sp>
    </p:spTree>
    <p:extLst>
      <p:ext uri="{BB962C8B-B14F-4D97-AF65-F5344CB8AC3E}">
        <p14:creationId xmlns:p14="http://schemas.microsoft.com/office/powerpoint/2010/main" val="1050082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He calls Germany's submarine attacks "warfare against mankind" and "nothing less than war against the government and people of the United States</a:t>
            </a:r>
            <a:endParaRPr lang="en-US" dirty="0"/>
          </a:p>
        </p:txBody>
      </p:sp>
      <p:sp>
        <p:nvSpPr>
          <p:cNvPr id="4" name="Slide Number Placeholder 3"/>
          <p:cNvSpPr>
            <a:spLocks noGrp="1"/>
          </p:cNvSpPr>
          <p:nvPr>
            <p:ph type="sldNum" sz="quarter" idx="10"/>
          </p:nvPr>
        </p:nvSpPr>
        <p:spPr/>
        <p:txBody>
          <a:bodyPr/>
          <a:lstStyle/>
          <a:p>
            <a:fld id="{B2E1BC4F-04FF-E349-A17B-4ECB81EC0733}" type="slidenum">
              <a:rPr lang="en-US" smtClean="0"/>
              <a:t>2</a:t>
            </a:fld>
            <a:endParaRPr lang="en-US"/>
          </a:p>
        </p:txBody>
      </p:sp>
    </p:spTree>
    <p:extLst>
      <p:ext uri="{BB962C8B-B14F-4D97-AF65-F5344CB8AC3E}">
        <p14:creationId xmlns:p14="http://schemas.microsoft.com/office/powerpoint/2010/main" val="32877098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CFA4D81-7B4A-004F-ACB8-3A6B751CF44D}" type="slidenum">
              <a:rPr lang="en-US"/>
              <a:pPr eaLnBrk="1" hangingPunct="1"/>
              <a:t>18</a:t>
            </a:fld>
            <a:endParaRPr lang="en-US"/>
          </a:p>
        </p:txBody>
      </p:sp>
      <p:sp>
        <p:nvSpPr>
          <p:cNvPr id="32771" name="Rectangle 2"/>
          <p:cNvSpPr>
            <a:spLocks noGrp="1" noRot="1" noChangeAspect="1" noChangeArrowheads="1" noTextEdit="1"/>
          </p:cNvSpPr>
          <p:nvPr>
            <p:ph type="sldImg"/>
          </p:nvPr>
        </p:nvSpPr>
        <p:spPr>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F703525-4C46-834E-A2A0-EF7C297675AC}" type="slidenum">
              <a:rPr lang="en-US"/>
              <a:pPr eaLnBrk="1" hangingPunct="1"/>
              <a:t>22</a:t>
            </a:fld>
            <a:endParaRPr lang="en-US"/>
          </a:p>
        </p:txBody>
      </p:sp>
      <p:sp>
        <p:nvSpPr>
          <p:cNvPr id="22531" name="Rectangle 2"/>
          <p:cNvSpPr>
            <a:spLocks noGrp="1" noRot="1" noChangeAspect="1" noChangeArrowheads="1" noTextEdit="1"/>
          </p:cNvSpPr>
          <p:nvPr>
            <p:ph type="sldImg"/>
          </p:nvPr>
        </p:nvSpPr>
        <p:spPr>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A4A3352-1C15-7A49-80B8-DCCDC7E911B8}" type="slidenum">
              <a:rPr lang="en-US"/>
              <a:pPr eaLnBrk="1" hangingPunct="1"/>
              <a:t>23</a:t>
            </a:fld>
            <a:endParaRPr lang="en-US"/>
          </a:p>
        </p:txBody>
      </p:sp>
      <p:sp>
        <p:nvSpPr>
          <p:cNvPr id="23555" name="Rectangle 2"/>
          <p:cNvSpPr>
            <a:spLocks noGrp="1" noRot="1" noChangeAspect="1" noChangeArrowheads="1" noTextEdit="1"/>
          </p:cNvSpPr>
          <p:nvPr>
            <p:ph type="sldImg"/>
          </p:nvPr>
        </p:nvSpPr>
        <p:spPr>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France: desire for revenge and security from future attacks; </a:t>
            </a:r>
          </a:p>
          <a:p>
            <a:r>
              <a:rPr lang="en-US" dirty="0" smtClean="0"/>
              <a:t>Britain: desire to make Germany pay; </a:t>
            </a:r>
          </a:p>
          <a:p>
            <a:r>
              <a:rPr lang="en-US" dirty="0" smtClean="0"/>
              <a:t>U.S.: prevent future wars and allow national self-determination.</a:t>
            </a:r>
            <a:endParaRPr lang="en-US" dirty="0"/>
          </a:p>
        </p:txBody>
      </p:sp>
      <p:sp>
        <p:nvSpPr>
          <p:cNvPr id="4" name="Slide Number Placeholder 3"/>
          <p:cNvSpPr>
            <a:spLocks noGrp="1"/>
          </p:cNvSpPr>
          <p:nvPr>
            <p:ph type="sldNum" sz="quarter" idx="10"/>
          </p:nvPr>
        </p:nvSpPr>
        <p:spPr/>
        <p:txBody>
          <a:bodyPr/>
          <a:lstStyle/>
          <a:p>
            <a:fld id="{B2E1BC4F-04FF-E349-A17B-4ECB81EC0733}" type="slidenum">
              <a:rPr lang="en-US" smtClean="0"/>
              <a:t>7</a:t>
            </a:fld>
            <a:endParaRPr lang="en-US"/>
          </a:p>
        </p:txBody>
      </p:sp>
    </p:spTree>
    <p:extLst>
      <p:ext uri="{BB962C8B-B14F-4D97-AF65-F5344CB8AC3E}">
        <p14:creationId xmlns:p14="http://schemas.microsoft.com/office/powerpoint/2010/main" val="1832231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E1BC4F-04FF-E349-A17B-4ECB81EC0733}" type="slidenum">
              <a:rPr lang="en-US" smtClean="0"/>
              <a:t>8</a:t>
            </a:fld>
            <a:endParaRPr lang="en-US"/>
          </a:p>
        </p:txBody>
      </p:sp>
    </p:spTree>
    <p:extLst>
      <p:ext uri="{BB962C8B-B14F-4D97-AF65-F5344CB8AC3E}">
        <p14:creationId xmlns:p14="http://schemas.microsoft.com/office/powerpoint/2010/main" val="1581065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1D40714-292C-1341-934F-0F3538299903}" type="slidenum">
              <a:rPr lang="en-US"/>
              <a:pPr eaLnBrk="1" hangingPunct="1"/>
              <a:t>10</a:t>
            </a:fld>
            <a:endParaRPr lang="en-US"/>
          </a:p>
        </p:txBody>
      </p:sp>
      <p:sp>
        <p:nvSpPr>
          <p:cNvPr id="26627" name="Rectangle 2"/>
          <p:cNvSpPr>
            <a:spLocks noGrp="1" noRot="1" noChangeAspect="1" noChangeArrowheads="1" noTextEdit="1"/>
          </p:cNvSpPr>
          <p:nvPr>
            <p:ph type="sldImg"/>
          </p:nvPr>
        </p:nvSpPr>
        <p:spPr>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C6C6BF7-13C6-884C-AC67-C9E6CB94C775}" type="slidenum">
              <a:rPr lang="en-US"/>
              <a:pPr eaLnBrk="1" hangingPunct="1"/>
              <a:t>11</a:t>
            </a:fld>
            <a:endParaRPr lang="en-US"/>
          </a:p>
        </p:txBody>
      </p:sp>
      <p:sp>
        <p:nvSpPr>
          <p:cNvPr id="27651" name="Rectangle 2"/>
          <p:cNvSpPr>
            <a:spLocks noGrp="1" noRot="1" noChangeAspect="1" noChangeArrowheads="1" noTextEdit="1"/>
          </p:cNvSpPr>
          <p:nvPr>
            <p:ph type="sldImg"/>
          </p:nvPr>
        </p:nvSpPr>
        <p:spPr>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3CBC2DF-E9DC-EF44-B773-74056178ECFE}" type="slidenum">
              <a:rPr lang="en-US"/>
              <a:pPr eaLnBrk="1" hangingPunct="1"/>
              <a:t>12</a:t>
            </a:fld>
            <a:endParaRPr lang="en-US"/>
          </a:p>
        </p:txBody>
      </p:sp>
      <p:sp>
        <p:nvSpPr>
          <p:cNvPr id="2" name="Notes Placeholder 1"/>
          <p:cNvSpPr>
            <a:spLocks noGrp="1"/>
          </p:cNvSpPr>
          <p:nvPr>
            <p:ph type="body" idx="1"/>
          </p:nvPr>
        </p:nvSpPr>
        <p:spPr/>
        <p:txBody>
          <a:bodyPr/>
          <a:lstStyle/>
          <a:p>
            <a:r>
              <a:rPr lang="en-US" dirty="0" smtClean="0"/>
              <a:t>The</a:t>
            </a:r>
            <a:r>
              <a:rPr lang="en-US" baseline="0" dirty="0" smtClean="0"/>
              <a:t> Treaty of Versailles ended the war b/w Germany and the Allies. Germans resented the treaty; their currency plummeted; the new government was too frail to deal with the economic crisis.</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2E2C0DF-1DBC-8345-9934-B4623217CEF7}" type="slidenum">
              <a:rPr lang="en-US"/>
              <a:pPr eaLnBrk="1" hangingPunct="1"/>
              <a:t>13</a:t>
            </a:fld>
            <a:endParaRPr lang="en-US"/>
          </a:p>
        </p:txBody>
      </p:sp>
      <p:sp>
        <p:nvSpPr>
          <p:cNvPr id="29699" name="Rectangle 2"/>
          <p:cNvSpPr>
            <a:spLocks noGrp="1" noRot="1" noChangeAspect="1" noChangeArrowheads="1" noTextEdit="1"/>
          </p:cNvSpPr>
          <p:nvPr>
            <p:ph type="sldImg"/>
          </p:nvPr>
        </p:nvSpPr>
        <p:spPr>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6866F841-3D21-4E4F-A29B-955CAE2A11CC}" type="slidenum">
              <a:rPr lang="en-US" sz="1200"/>
              <a:pPr algn="r" eaLnBrk="1" hangingPunct="1"/>
              <a:t>15</a:t>
            </a:fld>
            <a:endParaRPr lang="en-US" sz="1200"/>
          </a:p>
        </p:txBody>
      </p:sp>
      <p:sp>
        <p:nvSpPr>
          <p:cNvPr id="30723" name="Rectangle 2"/>
          <p:cNvSpPr>
            <a:spLocks noGrp="1" noRot="1" noChangeAspect="1" noChangeArrowheads="1" noTextEdit="1"/>
          </p:cNvSpPr>
          <p:nvPr>
            <p:ph type="sldImg"/>
          </p:nvPr>
        </p:nvSpPr>
        <p:spPr>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214E801-D463-6A4A-8ACE-8D6BD9D25E08}" type="slidenum">
              <a:rPr lang="en-US"/>
              <a:pPr eaLnBrk="1" hangingPunct="1"/>
              <a:t>17</a:t>
            </a:fld>
            <a:endParaRPr lang="en-US"/>
          </a:p>
        </p:txBody>
      </p:sp>
      <p:sp>
        <p:nvSpPr>
          <p:cNvPr id="31747" name="Rectangle 2"/>
          <p:cNvSpPr>
            <a:spLocks noGrp="1" noRot="1" noChangeAspect="1" noChangeArrowheads="1" noTextEdit="1"/>
          </p:cNvSpPr>
          <p:nvPr>
            <p:ph type="sldImg"/>
          </p:nvPr>
        </p:nvSpPr>
        <p:spPr>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11/3/15</a:t>
            </a:fld>
            <a:endParaRPr lang="en-US"/>
          </a:p>
        </p:txBody>
      </p:sp>
      <p:sp>
        <p:nvSpPr>
          <p:cNvPr id="17" name="Footer Placeholder 16"/>
          <p:cNvSpPr>
            <a:spLocks noGrp="1"/>
          </p:cNvSpPr>
          <p:nvPr>
            <p:ph type="ftr" sz="quarter" idx="11"/>
          </p:nvPr>
        </p:nvSpPr>
        <p:spPr/>
        <p:txBody>
          <a:bodyPr/>
          <a:lstStyle/>
          <a:p>
            <a:endParaRPr kumimoji="0"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11/3/15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2C6B1FF6-39B9-40F5-8B67-33C6354A3D4F}" type="slidenum">
              <a:rPr kumimoji="0" lang="en-US" smtClean="0"/>
              <a:pPr eaLnBrk="1" latinLnBrk="0" hangingPunct="1"/>
              <a:t>‹#›</a:t>
            </a:fld>
            <a:endParaRPr kumimoji="0"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11/3/15</a:t>
            </a:fld>
            <a:endParaRPr lang="en-US"/>
          </a:p>
        </p:txBody>
      </p:sp>
      <p:sp>
        <p:nvSpPr>
          <p:cNvPr id="5" name="Footer Placeholder 4"/>
          <p:cNvSpPr>
            <a:spLocks noGrp="1"/>
          </p:cNvSpPr>
          <p:nvPr>
            <p:ph type="ftr" sz="quarter" idx="11"/>
          </p:nvPr>
        </p:nvSpPr>
        <p:spPr/>
        <p:txBody>
          <a:bodyPr/>
          <a:lstStyle/>
          <a:p>
            <a:endParaRPr kumimoji="0"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11/3/15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a:xfrm>
            <a:off x="4361688" y="1026372"/>
            <a:ext cx="457200" cy="441325"/>
          </a:xfrm>
        </p:spPr>
        <p:txBody>
          <a:bodyPr/>
          <a:lstStyle/>
          <a:p>
            <a:fld id="{2C6B1FF6-39B9-40F5-8B67-33C6354A3D4F}" type="slidenum">
              <a:rPr kumimoji="0" lang="en-US" smtClean="0"/>
              <a:pPr eaLnBrk="1" latinLnBrk="0" hangingPunct="1"/>
              <a:t>‹#›</a:t>
            </a:fld>
            <a:endParaRPr kumimoji="0"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11/3/15</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pPr eaLnBrk="1" latinLnBrk="0" hangingPunct="1"/>
            <a:fld id="{9D21D778-B565-4D7E-94D7-64010A445B68}" type="datetimeFigureOut">
              <a:rPr lang="en-US" smtClean="0"/>
              <a:pPr eaLnBrk="1" latinLnBrk="0" hangingPunct="1"/>
              <a:t>11/3/15</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11/3/15</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kumimoji="0"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pPr algn="ctr" eaLnBrk="1" latinLnBrk="0" hangingPunct="1"/>
            <a:fld id="{2C6B1FF6-39B9-40F5-8B67-33C6354A3D4F}" type="slidenum">
              <a:rPr kumimoji="0" lang="en-US" smtClean="0"/>
              <a:pPr algn="ctr" eaLnBrk="1" latinLnBrk="0" hangingPunct="1"/>
              <a:t>‹#›</a:t>
            </a:fld>
            <a:endParaRPr kumimoji="0"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11/3/15</a:t>
            </a:fld>
            <a:endParaRPr lang="en-US"/>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a:xfrm>
            <a:off x="4343400" y="1036020"/>
            <a:ext cx="457200" cy="441325"/>
          </a:xfrm>
        </p:spPr>
        <p:txBody>
          <a:bodyPr/>
          <a:lstStyle/>
          <a:p>
            <a:fld id="{2C6B1FF6-39B9-40F5-8B67-33C6354A3D4F}" type="slidenum">
              <a:rPr kumimoji="0" lang="en-US" smtClean="0"/>
              <a:pPr eaLnBrk="1" latinLnBrk="0" hangingPunct="1"/>
              <a:t>‹#›</a:t>
            </a:fld>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11/3/15</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C6B1FF6-39B9-40F5-8B67-33C6354A3D4F}" type="slidenum">
              <a:rPr kumimoji="0" lang="en-US" smtClean="0"/>
              <a:pPr eaLnBrk="1" latinLnBrk="0" hangingPunct="1"/>
              <a:t>‹#›</a:t>
            </a:fld>
            <a:endParaRPr kumimoji="0" lang="en-US" dirty="0">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11/3/15</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2C6B1FF6-39B9-40F5-8B67-33C6354A3D4F}" type="slidenum">
              <a:rPr kumimoji="0" lang="en-US" smtClean="0"/>
              <a:pPr eaLnBrk="1" latinLnBrk="0" hangingPunct="1"/>
              <a:t>‹#›</a:t>
            </a:fld>
            <a:endParaRPr kumimoji="0"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pPr eaLnBrk="1" latinLnBrk="0" hangingPunct="1"/>
            <a:fld id="{9D21D778-B565-4D7E-94D7-64010A445B68}" type="datetimeFigureOut">
              <a:rPr lang="en-US" smtClean="0"/>
              <a:pPr eaLnBrk="1" latinLnBrk="0" hangingPunct="1"/>
              <a:t>11/3/15</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lgn="r" eaLnBrk="1" latinLnBrk="0" hangingPunct="1"/>
            <a:fld id="{9D21D778-B565-4D7E-94D7-64010A445B68}" type="datetimeFigureOut">
              <a:rPr lang="en-US" smtClean="0"/>
              <a:pPr algn="r" eaLnBrk="1" latinLnBrk="0" hangingPunct="1"/>
              <a:t>11/3/15</a:t>
            </a:fld>
            <a:endParaRPr lang="en-US" sz="1400" dirty="0">
              <a:solidFill>
                <a:srgbClr val="FFFFFF"/>
              </a:solidFill>
            </a:endParaRP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lgn="l" eaLnBrk="1" latinLnBrk="0" hangingPunct="1"/>
            <a:endParaRPr kumimoji="0" lang="en-US" dirty="0">
              <a:solidFill>
                <a:srgbClr val="FFFFFF"/>
              </a:solidFill>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lgn="ctr" eaLnBrk="1" latinLnBrk="0" hangingPunct="1"/>
            <a:fld id="{2C6B1FF6-39B9-40F5-8B67-33C6354A3D4F}" type="slidenum">
              <a:rPr kumimoji="0" lang="en-US" smtClean="0"/>
              <a:pPr algn="ctr" eaLnBrk="1" latinLnBrk="0" hangingPunct="1"/>
              <a:t>‹#›</a:t>
            </a:fld>
            <a:endParaRPr kumimoji="0" lang="en-US" sz="1600" dirty="0">
              <a:solidFill>
                <a:schemeClr val="accent3">
                  <a:shade val="75000"/>
                </a:scheme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hyperlink" Target="http://upload.wikimedia.org/wikipedia/commons/0/03/Flag_of_Italy.svg" TargetMode="External"/><Relationship Id="rId7"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history.com/topics/world-war-i/world-war-i-history/videos/the-one-thing-you-should-know-about-wwi?m=528e394da93ae&amp;s=undefined&amp;f=1&amp;free=fals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Chapter 14</a:t>
            </a:r>
          </a:p>
          <a:p>
            <a:r>
              <a:rPr lang="en-US" dirty="0" smtClean="0"/>
              <a:t>Lesson 4</a:t>
            </a:r>
            <a:endParaRPr lang="en-US" dirty="0"/>
          </a:p>
        </p:txBody>
      </p:sp>
      <p:sp>
        <p:nvSpPr>
          <p:cNvPr id="3" name="Title 2"/>
          <p:cNvSpPr>
            <a:spLocks noGrp="1"/>
          </p:cNvSpPr>
          <p:nvPr>
            <p:ph type="ctrTitle"/>
          </p:nvPr>
        </p:nvSpPr>
        <p:spPr/>
        <p:txBody>
          <a:bodyPr/>
          <a:lstStyle/>
          <a:p>
            <a:r>
              <a:rPr lang="en-US" dirty="0" smtClean="0"/>
              <a:t>World War I Ends</a:t>
            </a:r>
            <a:endParaRPr lang="en-US" dirty="0"/>
          </a:p>
        </p:txBody>
      </p:sp>
    </p:spTree>
    <p:extLst>
      <p:ext uri="{BB962C8B-B14F-4D97-AF65-F5344CB8AC3E}">
        <p14:creationId xmlns:p14="http://schemas.microsoft.com/office/powerpoint/2010/main" val="340402254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5" name="AutoShape 9"/>
          <p:cNvSpPr>
            <a:spLocks noChangeArrowheads="1"/>
          </p:cNvSpPr>
          <p:nvPr/>
        </p:nvSpPr>
        <p:spPr bwMode="auto">
          <a:xfrm rot="10800000" flipH="1">
            <a:off x="838200" y="2057400"/>
            <a:ext cx="7467600" cy="1828800"/>
          </a:xfrm>
          <a:prstGeom prst="upArrowCallout">
            <a:avLst>
              <a:gd name="adj1" fmla="val 32430"/>
              <a:gd name="adj2" fmla="val 28366"/>
              <a:gd name="adj3" fmla="val 13116"/>
              <a:gd name="adj4" fmla="val 71468"/>
            </a:avLst>
          </a:prstGeom>
          <a:gradFill rotWithShape="1">
            <a:gsLst>
              <a:gs pos="0">
                <a:srgbClr val="C9C9FD"/>
              </a:gs>
              <a:gs pos="100000">
                <a:schemeClr val="bg1"/>
              </a:gs>
            </a:gsLst>
            <a:lin ang="5400000" scaled="1"/>
          </a:gradFill>
          <a:ln w="9525">
            <a:solidFill>
              <a:schemeClr val="accent2"/>
            </a:solidFill>
            <a:miter lim="800000"/>
            <a:headEnd/>
            <a:tailEnd/>
          </a:ln>
          <a:effectLst>
            <a:outerShdw dist="53882" dir="2700000" algn="ctr" rotWithShape="0">
              <a:srgbClr val="ADC793">
                <a:alpha val="46001"/>
              </a:srgbClr>
            </a:outerShdw>
          </a:effectLst>
        </p:spPr>
        <p:txBody>
          <a:bodyPr wrap="none" anchor="ctr"/>
          <a:lstStyle/>
          <a:p>
            <a:pPr>
              <a:defRPr/>
            </a:pPr>
            <a:endParaRPr lang="en-US" dirty="0">
              <a:ea typeface="+mn-ea"/>
              <a:cs typeface="+mn-cs"/>
            </a:endParaRPr>
          </a:p>
        </p:txBody>
      </p:sp>
      <p:sp>
        <p:nvSpPr>
          <p:cNvPr id="10243" name="Text Box 6"/>
          <p:cNvSpPr txBox="1">
            <a:spLocks noChangeArrowheads="1"/>
          </p:cNvSpPr>
          <p:nvPr/>
        </p:nvSpPr>
        <p:spPr bwMode="auto">
          <a:xfrm>
            <a:off x="838200" y="2114550"/>
            <a:ext cx="7467600"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200" dirty="0">
                <a:latin typeface="Verdana" charset="0"/>
              </a:rPr>
              <a:t>The Big Three met with the leaders of the other Allied countries to </a:t>
            </a:r>
            <a:r>
              <a:rPr lang="en-US" sz="2200" dirty="0">
                <a:solidFill>
                  <a:srgbClr val="000000"/>
                </a:solidFill>
                <a:latin typeface="Verdana" charset="0"/>
              </a:rPr>
              <a:t>discuss the fate of Europe, the former Ottoman empire, and various colonies.</a:t>
            </a:r>
          </a:p>
        </p:txBody>
      </p:sp>
      <p:sp>
        <p:nvSpPr>
          <p:cNvPr id="10244" name="TextBox 4"/>
          <p:cNvSpPr txBox="1">
            <a:spLocks noChangeArrowheads="1"/>
          </p:cNvSpPr>
          <p:nvPr/>
        </p:nvSpPr>
        <p:spPr bwMode="auto">
          <a:xfrm>
            <a:off x="838200" y="1497013"/>
            <a:ext cx="74676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2200" b="1">
                <a:latin typeface="Verdana" charset="0"/>
              </a:rPr>
              <a:t>The Paris Peace Talks</a:t>
            </a:r>
          </a:p>
        </p:txBody>
      </p:sp>
      <p:grpSp>
        <p:nvGrpSpPr>
          <p:cNvPr id="2" name="Group 14"/>
          <p:cNvGrpSpPr>
            <a:grpSpLocks/>
          </p:cNvGrpSpPr>
          <p:nvPr/>
        </p:nvGrpSpPr>
        <p:grpSpPr bwMode="auto">
          <a:xfrm>
            <a:off x="838200" y="3898900"/>
            <a:ext cx="7467600" cy="1587500"/>
            <a:chOff x="528" y="2408"/>
            <a:chExt cx="4704" cy="912"/>
          </a:xfrm>
        </p:grpSpPr>
        <p:sp>
          <p:nvSpPr>
            <p:cNvPr id="9229" name="AutoShape 13"/>
            <p:cNvSpPr>
              <a:spLocks noChangeArrowheads="1"/>
            </p:cNvSpPr>
            <p:nvPr/>
          </p:nvSpPr>
          <p:spPr bwMode="auto">
            <a:xfrm flipH="1">
              <a:off x="528" y="2408"/>
              <a:ext cx="4704" cy="912"/>
            </a:xfrm>
            <a:prstGeom prst="upArrowCallout">
              <a:avLst>
                <a:gd name="adj1" fmla="val 39257"/>
                <a:gd name="adj2" fmla="val 34338"/>
                <a:gd name="adj3" fmla="val 17431"/>
                <a:gd name="adj4" fmla="val 62722"/>
              </a:avLst>
            </a:prstGeom>
            <a:gradFill rotWithShape="1">
              <a:gsLst>
                <a:gs pos="0">
                  <a:schemeClr val="bg1"/>
                </a:gs>
                <a:gs pos="100000">
                  <a:srgbClr val="83D7E5"/>
                </a:gs>
              </a:gsLst>
              <a:lin ang="5400000" scaled="1"/>
            </a:gradFill>
            <a:ln w="9525">
              <a:solidFill>
                <a:schemeClr val="accent2"/>
              </a:solidFill>
              <a:miter lim="800000"/>
              <a:headEnd/>
              <a:tailEnd/>
            </a:ln>
            <a:effectLst>
              <a:outerShdw dist="53882" dir="2700000" algn="ctr" rotWithShape="0">
                <a:srgbClr val="ADC793">
                  <a:alpha val="46001"/>
                </a:srgbClr>
              </a:outerShdw>
            </a:effectLst>
          </p:spPr>
          <p:txBody>
            <a:bodyPr wrap="none" anchor="ctr"/>
            <a:lstStyle/>
            <a:p>
              <a:pPr>
                <a:defRPr/>
              </a:pPr>
              <a:endParaRPr lang="en-US" dirty="0">
                <a:ea typeface="+mn-ea"/>
                <a:cs typeface="+mn-cs"/>
              </a:endParaRPr>
            </a:p>
          </p:txBody>
        </p:sp>
        <p:sp>
          <p:nvSpPr>
            <p:cNvPr id="10247" name="Text Box 4"/>
            <p:cNvSpPr txBox="1">
              <a:spLocks noChangeArrowheads="1"/>
            </p:cNvSpPr>
            <p:nvPr/>
          </p:nvSpPr>
          <p:spPr bwMode="auto">
            <a:xfrm>
              <a:off x="528" y="2800"/>
              <a:ext cx="4704" cy="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200">
                  <a:latin typeface="Verdana" charset="0"/>
                </a:rPr>
                <a:t>The Central Powers and Russia were not allowed to take part in the negotiations at the conference.</a:t>
              </a:r>
            </a:p>
          </p:txBody>
        </p:sp>
      </p:grpSp>
    </p:spTree>
    <p:extLst>
      <p:ext uri="{BB962C8B-B14F-4D97-AF65-F5344CB8AC3E}">
        <p14:creationId xmlns:p14="http://schemas.microsoft.com/office/powerpoint/2010/main" val="34733609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9" name="Rectangle 29"/>
          <p:cNvSpPr>
            <a:spLocks noChangeArrowheads="1"/>
          </p:cNvSpPr>
          <p:nvPr/>
        </p:nvSpPr>
        <p:spPr bwMode="auto">
          <a:xfrm>
            <a:off x="1117600" y="2133600"/>
            <a:ext cx="6883400" cy="3886200"/>
          </a:xfrm>
          <a:prstGeom prst="rect">
            <a:avLst/>
          </a:prstGeom>
          <a:gradFill rotWithShape="1">
            <a:gsLst>
              <a:gs pos="0">
                <a:schemeClr val="bg1"/>
              </a:gs>
              <a:gs pos="100000">
                <a:srgbClr val="C9C9FF"/>
              </a:gs>
            </a:gsLst>
            <a:lin ang="5400000" scaled="1"/>
          </a:gradFill>
          <a:ln w="19050">
            <a:solidFill>
              <a:srgbClr val="666699"/>
            </a:solidFill>
            <a:miter lim="800000"/>
            <a:headEnd/>
            <a:tailEnd/>
          </a:ln>
          <a:effectLst>
            <a:outerShdw dist="45791" dir="3378596" algn="ctr" rotWithShape="0">
              <a:srgbClr val="ADC793">
                <a:alpha val="50000"/>
              </a:srgbClr>
            </a:outerShdw>
          </a:effectLst>
        </p:spPr>
        <p:txBody>
          <a:bodyPr wrap="none" anchor="ctr"/>
          <a:lstStyle/>
          <a:p>
            <a:pPr>
              <a:defRPr/>
            </a:pPr>
            <a:endParaRPr lang="en-US" dirty="0">
              <a:ea typeface="+mn-ea"/>
              <a:cs typeface="+mn-cs"/>
            </a:endParaRPr>
          </a:p>
        </p:txBody>
      </p:sp>
      <p:sp>
        <p:nvSpPr>
          <p:cNvPr id="11267" name="Text Box 5"/>
          <p:cNvSpPr txBox="1">
            <a:spLocks noChangeArrowheads="1"/>
          </p:cNvSpPr>
          <p:nvPr/>
        </p:nvSpPr>
        <p:spPr bwMode="auto">
          <a:xfrm>
            <a:off x="457200" y="945589"/>
            <a:ext cx="82296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2200" b="1" dirty="0">
                <a:latin typeface="Verdana" charset="0"/>
              </a:rPr>
              <a:t>*</a:t>
            </a:r>
            <a:r>
              <a:rPr lang="en-US" sz="2200" b="1" dirty="0" smtClean="0">
                <a:latin typeface="Verdana" charset="0"/>
              </a:rPr>
              <a:t>*Goals </a:t>
            </a:r>
            <a:r>
              <a:rPr lang="en-US" sz="2200" b="1" dirty="0">
                <a:latin typeface="Verdana" charset="0"/>
              </a:rPr>
              <a:t>of the Allies at the Paris Peace </a:t>
            </a:r>
            <a:r>
              <a:rPr lang="en-US" sz="2200" b="1" dirty="0" smtClean="0">
                <a:latin typeface="Verdana" charset="0"/>
              </a:rPr>
              <a:t>Conference</a:t>
            </a:r>
            <a:endParaRPr lang="en-US" sz="2200" b="1" dirty="0">
              <a:latin typeface="Verdana" charset="0"/>
            </a:endParaRPr>
          </a:p>
        </p:txBody>
      </p:sp>
      <p:graphicFrame>
        <p:nvGraphicFramePr>
          <p:cNvPr id="10471" name="Group 231"/>
          <p:cNvGraphicFramePr>
            <a:graphicFrameLocks noGrp="1"/>
          </p:cNvGraphicFramePr>
          <p:nvPr>
            <p:extLst>
              <p:ext uri="{D42A27DB-BD31-4B8C-83A1-F6EECF244321}">
                <p14:modId xmlns:p14="http://schemas.microsoft.com/office/powerpoint/2010/main" val="3347790080"/>
              </p:ext>
            </p:extLst>
          </p:nvPr>
        </p:nvGraphicFramePr>
        <p:xfrm>
          <a:off x="1219200" y="2222500"/>
          <a:ext cx="6705600" cy="4483219"/>
        </p:xfrm>
        <a:graphic>
          <a:graphicData uri="http://schemas.openxmlformats.org/drawingml/2006/table">
            <a:tbl>
              <a:tblPr/>
              <a:tblGrid>
                <a:gridCol w="965200"/>
                <a:gridCol w="1828800"/>
                <a:gridCol w="3911600"/>
              </a:tblGrid>
              <a:tr h="596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333399"/>
                        </a:solidFill>
                        <a:effectLst/>
                        <a:latin typeface="Verdana" charset="0"/>
                        <a:ea typeface="ＭＳ Ｐゴシック" charset="0"/>
                      </a:endParaRPr>
                    </a:p>
                  </a:txBody>
                  <a:tcPr marL="137160" marR="137160" marT="137160" marB="137160" anchor="ctr" horzOverflow="overflow">
                    <a:lnL>
                      <a:noFill/>
                    </a:lnL>
                    <a:lnR>
                      <a:noFill/>
                    </a:lnR>
                    <a:lnT>
                      <a:noFill/>
                    </a:lnT>
                    <a:lnB w="12700" cap="flat" cmpd="sng" algn="ctr">
                      <a:solidFill>
                        <a:srgbClr val="6666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333399"/>
                          </a:solidFill>
                          <a:effectLst/>
                          <a:latin typeface="Verdana" charset="0"/>
                          <a:ea typeface="ＭＳ Ｐゴシック" charset="0"/>
                        </a:rPr>
                        <a:t>Woodrow Wilson</a:t>
                      </a:r>
                    </a:p>
                  </a:txBody>
                  <a:tcPr marT="91440" marB="91440" anchor="ctr" horzOverflow="overflow">
                    <a:lnL>
                      <a:noFill/>
                    </a:lnL>
                    <a:lnR w="12700" cap="flat" cmpd="sng" algn="ctr">
                      <a:solidFill>
                        <a:srgbClr val="666699"/>
                      </a:solidFill>
                      <a:prstDash val="solid"/>
                      <a:round/>
                      <a:headEnd type="none" w="med" len="med"/>
                      <a:tailEnd type="none" w="med" len="med"/>
                    </a:lnR>
                    <a:lnT>
                      <a:noFill/>
                    </a:lnT>
                    <a:lnB w="12700" cap="flat" cmpd="sng" algn="ctr">
                      <a:solidFill>
                        <a:srgbClr val="666699"/>
                      </a:solidFill>
                      <a:prstDash val="solid"/>
                      <a:round/>
                      <a:headEnd type="none" w="med" len="med"/>
                      <a:tailEnd type="none" w="med" len="med"/>
                    </a:lnB>
                    <a:lnTlToBr>
                      <a:noFill/>
                    </a:lnTlToBr>
                    <a:lnBlToTr>
                      <a:noFill/>
                    </a:lnBlToTr>
                    <a:noFill/>
                  </a:tcPr>
                </a:tc>
                <a:tc>
                  <a:txBody>
                    <a:bodyPr/>
                    <a:lstStyle/>
                    <a:p>
                      <a:pPr marL="231775" marR="0" lvl="0" indent="-231775" algn="l" defTabSz="914400" rtl="0" eaLnBrk="1" fontAlgn="base" latinLnBrk="0" hangingPunct="1">
                        <a:lnSpc>
                          <a:spcPct val="100000"/>
                        </a:lnSpc>
                        <a:spcBef>
                          <a:spcPct val="0"/>
                        </a:spcBef>
                        <a:spcAft>
                          <a:spcPct val="0"/>
                        </a:spcAft>
                        <a:buClrTx/>
                        <a:buSzPct val="80000"/>
                        <a:buFontTx/>
                        <a:buChar char="•"/>
                        <a:tabLst/>
                      </a:pPr>
                      <a:r>
                        <a:rPr kumimoji="0" lang="ja-JP" altLang="en-US" sz="1800" b="0" i="0" u="none" strike="noStrike" cap="none" normalizeH="0" baseline="0" dirty="0">
                          <a:ln>
                            <a:noFill/>
                          </a:ln>
                          <a:solidFill>
                            <a:schemeClr val="tx1"/>
                          </a:solidFill>
                          <a:effectLst/>
                          <a:latin typeface="Verdana" charset="0"/>
                          <a:ea typeface="ＭＳ Ｐゴシック" charset="0"/>
                        </a:rPr>
                        <a:t>“</a:t>
                      </a:r>
                      <a:r>
                        <a:rPr kumimoji="0" lang="en-US" sz="1800" b="0" i="0" u="sng" strike="noStrike" cap="none" normalizeH="0" baseline="0" dirty="0">
                          <a:ln>
                            <a:noFill/>
                          </a:ln>
                          <a:solidFill>
                            <a:schemeClr val="tx1"/>
                          </a:solidFill>
                          <a:effectLst/>
                          <a:latin typeface="Verdana" charset="0"/>
                          <a:ea typeface="ＭＳ Ｐゴシック" charset="0"/>
                        </a:rPr>
                        <a:t>Peace without victory</a:t>
                      </a:r>
                      <a:r>
                        <a:rPr kumimoji="0" lang="ja-JP" altLang="en-US" sz="1800" b="0" i="0" u="none" strike="noStrike" cap="none" normalizeH="0" baseline="0" dirty="0">
                          <a:ln>
                            <a:noFill/>
                          </a:ln>
                          <a:solidFill>
                            <a:schemeClr val="tx1"/>
                          </a:solidFill>
                          <a:effectLst/>
                          <a:latin typeface="Verdana" charset="0"/>
                          <a:ea typeface="ＭＳ Ｐゴシック" charset="0"/>
                        </a:rPr>
                        <a:t>”</a:t>
                      </a:r>
                      <a:r>
                        <a:rPr kumimoji="0" lang="en-US" sz="1800" b="0" i="0" u="none" strike="noStrike" cap="none" normalizeH="0" baseline="0" dirty="0">
                          <a:ln>
                            <a:noFill/>
                          </a:ln>
                          <a:solidFill>
                            <a:schemeClr val="tx1"/>
                          </a:solidFill>
                          <a:effectLst/>
                          <a:latin typeface="Verdana" charset="0"/>
                          <a:ea typeface="ＭＳ Ｐゴシック" charset="0"/>
                        </a:rPr>
                        <a:t> based </a:t>
                      </a:r>
                      <a:br>
                        <a:rPr kumimoji="0" lang="en-US" sz="1800" b="0" i="0" u="none" strike="noStrike" cap="none" normalizeH="0" baseline="0" dirty="0">
                          <a:ln>
                            <a:noFill/>
                          </a:ln>
                          <a:solidFill>
                            <a:schemeClr val="tx1"/>
                          </a:solidFill>
                          <a:effectLst/>
                          <a:latin typeface="Verdana" charset="0"/>
                          <a:ea typeface="ＭＳ Ｐゴシック" charset="0"/>
                        </a:rPr>
                      </a:br>
                      <a:r>
                        <a:rPr kumimoji="0" lang="en-US" sz="1800" b="0" i="0" u="none" strike="noStrike" cap="none" normalizeH="0" baseline="0" dirty="0">
                          <a:ln>
                            <a:noFill/>
                          </a:ln>
                          <a:solidFill>
                            <a:schemeClr val="tx1"/>
                          </a:solidFill>
                          <a:effectLst/>
                          <a:latin typeface="Verdana" charset="0"/>
                          <a:ea typeface="ＭＳ Ｐゴシック" charset="0"/>
                        </a:rPr>
                        <a:t>on the </a:t>
                      </a:r>
                      <a:r>
                        <a:rPr kumimoji="0" lang="en-US" sz="1800" b="1" i="0" u="none" strike="noStrike" cap="none" normalizeH="0" baseline="0" dirty="0">
                          <a:ln>
                            <a:noFill/>
                          </a:ln>
                          <a:solidFill>
                            <a:schemeClr val="tx1"/>
                          </a:solidFill>
                          <a:effectLst/>
                          <a:latin typeface="Verdana" charset="0"/>
                          <a:ea typeface="ＭＳ Ｐゴシック" charset="0"/>
                        </a:rPr>
                        <a:t>Fourteen </a:t>
                      </a:r>
                      <a:r>
                        <a:rPr kumimoji="0" lang="en-US" sz="1800" b="1" i="0" u="none" strike="noStrike" cap="none" normalizeH="0" baseline="0" dirty="0" smtClean="0">
                          <a:ln>
                            <a:noFill/>
                          </a:ln>
                          <a:solidFill>
                            <a:schemeClr val="tx1"/>
                          </a:solidFill>
                          <a:effectLst/>
                          <a:latin typeface="Verdana" charset="0"/>
                          <a:ea typeface="ＭＳ Ｐゴシック" charset="0"/>
                        </a:rPr>
                        <a:t>Points; </a:t>
                      </a:r>
                      <a:r>
                        <a:rPr kumimoji="0" lang="en-US" sz="1800" b="0" i="0" u="none" strike="noStrike" cap="none" normalizeH="0" baseline="0" dirty="0" smtClean="0">
                          <a:ln>
                            <a:noFill/>
                          </a:ln>
                          <a:solidFill>
                            <a:schemeClr val="tx1"/>
                          </a:solidFill>
                          <a:effectLst/>
                          <a:latin typeface="Verdana" charset="0"/>
                          <a:ea typeface="ＭＳ Ｐゴシック" charset="0"/>
                        </a:rPr>
                        <a:t>reduction of militaries/weapon</a:t>
                      </a:r>
                      <a:endParaRPr kumimoji="0" lang="en-US" sz="1800" b="1" i="0" u="none" strike="noStrike" cap="none" normalizeH="0" baseline="0" dirty="0">
                        <a:ln>
                          <a:noFill/>
                        </a:ln>
                        <a:solidFill>
                          <a:schemeClr val="tx1"/>
                        </a:solidFill>
                        <a:effectLst/>
                        <a:latin typeface="Verdana" charset="0"/>
                        <a:ea typeface="ＭＳ Ｐゴシック" charset="0"/>
                      </a:endParaRPr>
                    </a:p>
                  </a:txBody>
                  <a:tcPr marT="91440" marB="91440" anchor="ctr" horzOverflow="overflow">
                    <a:lnL w="12700" cap="flat" cmpd="sng" algn="ctr">
                      <a:solidFill>
                        <a:srgbClr val="666699"/>
                      </a:solidFill>
                      <a:prstDash val="solid"/>
                      <a:round/>
                      <a:headEnd type="none" w="med" len="med"/>
                      <a:tailEnd type="none" w="med" len="med"/>
                    </a:lnL>
                    <a:lnR>
                      <a:noFill/>
                    </a:lnR>
                    <a:lnT>
                      <a:noFill/>
                    </a:lnT>
                    <a:lnB w="12700" cap="flat" cmpd="sng" algn="ctr">
                      <a:solidFill>
                        <a:srgbClr val="666699"/>
                      </a:solidFill>
                      <a:prstDash val="solid"/>
                      <a:round/>
                      <a:headEnd type="none" w="med" len="med"/>
                      <a:tailEnd type="none" w="med" len="med"/>
                    </a:lnB>
                    <a:lnTlToBr>
                      <a:noFill/>
                    </a:lnTlToBr>
                    <a:lnBlToTr>
                      <a:noFill/>
                    </a:lnBlToTr>
                    <a:noFill/>
                  </a:tcPr>
                </a:tc>
              </a:tr>
              <a:tr h="517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333399"/>
                        </a:solidFill>
                        <a:effectLst/>
                        <a:latin typeface="Verdana" charset="0"/>
                        <a:ea typeface="ＭＳ Ｐゴシック" charset="0"/>
                      </a:endParaRPr>
                    </a:p>
                  </a:txBody>
                  <a:tcPr marL="137160" marR="137160" marT="137160" marB="137160" anchor="ctr" horzOverflow="overflow">
                    <a:lnL>
                      <a:noFill/>
                    </a:lnL>
                    <a:lnR>
                      <a:noFill/>
                    </a:lnR>
                    <a:lnT w="12700" cap="flat" cmpd="sng" algn="ctr">
                      <a:solidFill>
                        <a:srgbClr val="666699"/>
                      </a:solidFill>
                      <a:prstDash val="solid"/>
                      <a:round/>
                      <a:headEnd type="none" w="med" len="med"/>
                      <a:tailEnd type="none" w="med" len="med"/>
                    </a:lnT>
                    <a:lnB w="12700" cap="flat" cmpd="sng" algn="ctr">
                      <a:solidFill>
                        <a:srgbClr val="6666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333399"/>
                          </a:solidFill>
                          <a:effectLst/>
                          <a:latin typeface="Verdana" charset="0"/>
                          <a:ea typeface="ＭＳ Ｐゴシック" charset="0"/>
                        </a:rPr>
                        <a:t>David Lloyd George</a:t>
                      </a:r>
                    </a:p>
                  </a:txBody>
                  <a:tcPr marT="91440" marB="91440" anchor="ctr" horzOverflow="overflow">
                    <a:lnL>
                      <a:noFill/>
                    </a:lnL>
                    <a:lnR w="12700" cap="flat" cmpd="sng" algn="ctr">
                      <a:solidFill>
                        <a:srgbClr val="666699"/>
                      </a:solidFill>
                      <a:prstDash val="solid"/>
                      <a:round/>
                      <a:headEnd type="none" w="med" len="med"/>
                      <a:tailEnd type="none" w="med" len="med"/>
                    </a:lnR>
                    <a:lnT w="12700" cap="flat" cmpd="sng" algn="ctr">
                      <a:solidFill>
                        <a:srgbClr val="666699"/>
                      </a:solidFill>
                      <a:prstDash val="solid"/>
                      <a:round/>
                      <a:headEnd type="none" w="med" len="med"/>
                      <a:tailEnd type="none" w="med" len="med"/>
                    </a:lnT>
                    <a:lnB w="12700" cap="flat" cmpd="sng" algn="ctr">
                      <a:solidFill>
                        <a:srgbClr val="666699"/>
                      </a:solidFill>
                      <a:prstDash val="solid"/>
                      <a:round/>
                      <a:headEnd type="none" w="med" len="med"/>
                      <a:tailEnd type="none" w="med" len="med"/>
                    </a:lnB>
                    <a:lnTlToBr>
                      <a:noFill/>
                    </a:lnTlToBr>
                    <a:lnBlToTr>
                      <a:noFill/>
                    </a:lnBlToTr>
                    <a:noFill/>
                  </a:tcPr>
                </a:tc>
                <a:tc>
                  <a:txBody>
                    <a:bodyPr/>
                    <a:lstStyle/>
                    <a:p>
                      <a:pPr marL="231775" marR="0" lvl="0" indent="-231775" algn="l" defTabSz="914400" rtl="0" eaLnBrk="1" fontAlgn="base" latinLnBrk="0" hangingPunct="1">
                        <a:lnSpc>
                          <a:spcPct val="100000"/>
                        </a:lnSpc>
                        <a:spcBef>
                          <a:spcPct val="0"/>
                        </a:spcBef>
                        <a:spcAft>
                          <a:spcPct val="0"/>
                        </a:spcAft>
                        <a:buClrTx/>
                        <a:buSzPct val="80000"/>
                        <a:buFontTx/>
                        <a:buChar char="•"/>
                        <a:tabLst/>
                      </a:pPr>
                      <a:r>
                        <a:rPr kumimoji="0" lang="en-US" sz="1800" b="0" i="0" u="none" strike="noStrike" cap="none" normalizeH="0" baseline="0" dirty="0">
                          <a:ln>
                            <a:noFill/>
                          </a:ln>
                          <a:solidFill>
                            <a:schemeClr val="tx1"/>
                          </a:solidFill>
                          <a:effectLst/>
                          <a:latin typeface="Verdana" charset="0"/>
                          <a:ea typeface="ＭＳ Ｐゴシック" charset="0"/>
                        </a:rPr>
                        <a:t>Money to </a:t>
                      </a:r>
                      <a:r>
                        <a:rPr kumimoji="0" lang="en-US" sz="1800" b="0" i="0" u="none" strike="noStrike" cap="none" normalizeH="0" baseline="0" dirty="0" smtClean="0">
                          <a:ln>
                            <a:noFill/>
                          </a:ln>
                          <a:solidFill>
                            <a:schemeClr val="tx1"/>
                          </a:solidFill>
                          <a:effectLst/>
                          <a:latin typeface="Verdana" charset="0"/>
                          <a:ea typeface="ＭＳ Ｐゴシック" charset="0"/>
                        </a:rPr>
                        <a:t>rebuild &amp; improve Britain; </a:t>
                      </a:r>
                      <a:r>
                        <a:rPr kumimoji="0" lang="en-US" sz="1800" b="0" i="0" u="sng" strike="noStrike" cap="none" normalizeH="0" baseline="0" dirty="0" smtClean="0">
                          <a:ln>
                            <a:noFill/>
                          </a:ln>
                          <a:solidFill>
                            <a:schemeClr val="tx1"/>
                          </a:solidFill>
                          <a:effectLst/>
                          <a:latin typeface="Verdana" charset="0"/>
                          <a:ea typeface="ＭＳ Ｐゴシック" charset="0"/>
                        </a:rPr>
                        <a:t>wanted Germans pay for the war</a:t>
                      </a:r>
                      <a:endParaRPr kumimoji="0" lang="en-US" sz="1800" b="0" i="0" u="sng" strike="noStrike" cap="none" normalizeH="0" baseline="0" dirty="0">
                        <a:ln>
                          <a:noFill/>
                        </a:ln>
                        <a:solidFill>
                          <a:schemeClr val="tx1"/>
                        </a:solidFill>
                        <a:effectLst/>
                        <a:latin typeface="Verdana" charset="0"/>
                        <a:ea typeface="ＭＳ Ｐゴシック" charset="0"/>
                      </a:endParaRPr>
                    </a:p>
                  </a:txBody>
                  <a:tcPr marT="91440" marB="91440" anchor="ctr" horzOverflow="overflow">
                    <a:lnL w="12700" cap="flat" cmpd="sng" algn="ctr">
                      <a:solidFill>
                        <a:srgbClr val="666699"/>
                      </a:solidFill>
                      <a:prstDash val="solid"/>
                      <a:round/>
                      <a:headEnd type="none" w="med" len="med"/>
                      <a:tailEnd type="none" w="med" len="med"/>
                    </a:lnL>
                    <a:lnR>
                      <a:noFill/>
                    </a:lnR>
                    <a:lnT w="12700" cap="flat" cmpd="sng" algn="ctr">
                      <a:solidFill>
                        <a:srgbClr val="666699"/>
                      </a:solidFill>
                      <a:prstDash val="solid"/>
                      <a:round/>
                      <a:headEnd type="none" w="med" len="med"/>
                      <a:tailEnd type="none" w="med" len="med"/>
                    </a:lnT>
                    <a:lnB w="12700" cap="flat" cmpd="sng" algn="ctr">
                      <a:solidFill>
                        <a:srgbClr val="666699"/>
                      </a:solidFill>
                      <a:prstDash val="solid"/>
                      <a:round/>
                      <a:headEnd type="none" w="med" len="med"/>
                      <a:tailEnd type="none" w="med" len="med"/>
                    </a:lnB>
                    <a:lnTlToBr>
                      <a:noFill/>
                    </a:lnTlToBr>
                    <a:lnBlToTr>
                      <a:noFill/>
                    </a:lnBlToTr>
                    <a:noFill/>
                  </a:tcPr>
                </a:tc>
              </a:tr>
              <a:tr h="934839">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333399"/>
                        </a:solidFill>
                        <a:effectLst/>
                        <a:latin typeface="Verdana" charset="0"/>
                        <a:ea typeface="ＭＳ Ｐゴシック" charset="0"/>
                      </a:endParaRPr>
                    </a:p>
                  </a:txBody>
                  <a:tcPr marL="137160" marR="137160" marT="137160" marB="137160" anchor="ctr" horzOverflow="overflow">
                    <a:lnL>
                      <a:noFill/>
                    </a:lnL>
                    <a:lnR>
                      <a:noFill/>
                    </a:lnR>
                    <a:lnT w="12700" cap="flat" cmpd="sng" algn="ctr">
                      <a:solidFill>
                        <a:srgbClr val="666699"/>
                      </a:solidFill>
                      <a:prstDash val="solid"/>
                      <a:round/>
                      <a:headEnd type="none" w="med" len="med"/>
                      <a:tailEnd type="none" w="med" len="med"/>
                    </a:lnT>
                    <a:lnB w="12700" cap="flat" cmpd="sng" algn="ctr">
                      <a:solidFill>
                        <a:srgbClr val="6666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333399"/>
                          </a:solidFill>
                          <a:effectLst/>
                          <a:latin typeface="Verdana" charset="0"/>
                          <a:ea typeface="ＭＳ Ｐゴシック" charset="0"/>
                        </a:rPr>
                        <a:t>Georges Clemenceau</a:t>
                      </a:r>
                    </a:p>
                  </a:txBody>
                  <a:tcPr marT="91440" marB="91440" anchor="ctr" horzOverflow="overflow">
                    <a:lnL>
                      <a:noFill/>
                    </a:lnL>
                    <a:lnR w="12700" cap="flat" cmpd="sng" algn="ctr">
                      <a:solidFill>
                        <a:srgbClr val="666699"/>
                      </a:solidFill>
                      <a:prstDash val="solid"/>
                      <a:round/>
                      <a:headEnd type="none" w="med" len="med"/>
                      <a:tailEnd type="none" w="med" len="med"/>
                    </a:lnR>
                    <a:lnT w="12700" cap="flat" cmpd="sng" algn="ctr">
                      <a:solidFill>
                        <a:srgbClr val="666699"/>
                      </a:solidFill>
                      <a:prstDash val="solid"/>
                      <a:round/>
                      <a:headEnd type="none" w="med" len="med"/>
                      <a:tailEnd type="none" w="med" len="med"/>
                    </a:lnT>
                    <a:lnB w="12700" cap="flat" cmpd="sng" algn="ctr">
                      <a:solidFill>
                        <a:srgbClr val="666699"/>
                      </a:solidFill>
                      <a:prstDash val="solid"/>
                      <a:round/>
                      <a:headEnd type="none" w="med" len="med"/>
                      <a:tailEnd type="none" w="med" len="med"/>
                    </a:lnB>
                    <a:lnTlToBr>
                      <a:noFill/>
                    </a:lnTlToBr>
                    <a:lnBlToTr>
                      <a:noFill/>
                    </a:lnBlToTr>
                    <a:noFill/>
                  </a:tcPr>
                </a:tc>
                <a:tc>
                  <a:txBody>
                    <a:bodyPr/>
                    <a:lstStyle/>
                    <a:p>
                      <a:pPr marL="231775" marR="0" lvl="0" indent="-231775" algn="l" defTabSz="914400" rtl="0" eaLnBrk="1" fontAlgn="base" latinLnBrk="0" hangingPunct="1">
                        <a:lnSpc>
                          <a:spcPct val="100000"/>
                        </a:lnSpc>
                        <a:spcBef>
                          <a:spcPct val="0"/>
                        </a:spcBef>
                        <a:spcAft>
                          <a:spcPct val="0"/>
                        </a:spcAft>
                        <a:buClrTx/>
                        <a:buSzPct val="80000"/>
                        <a:buFontTx/>
                        <a:buChar char="•"/>
                        <a:tabLst/>
                      </a:pPr>
                      <a:r>
                        <a:rPr kumimoji="0" lang="en-US" sz="1800" b="0" i="0" u="none" strike="noStrike" cap="none" normalizeH="0" baseline="0" dirty="0">
                          <a:ln>
                            <a:noFill/>
                          </a:ln>
                          <a:solidFill>
                            <a:schemeClr val="tx1"/>
                          </a:solidFill>
                          <a:effectLst/>
                          <a:latin typeface="Verdana" charset="0"/>
                          <a:ea typeface="ＭＳ Ｐゴシック" charset="0"/>
                        </a:rPr>
                        <a:t>A weakened </a:t>
                      </a:r>
                      <a:r>
                        <a:rPr kumimoji="0" lang="en-US" sz="1800" b="0" i="0" u="none" strike="noStrike" cap="none" normalizeH="0" baseline="0" dirty="0" smtClean="0">
                          <a:ln>
                            <a:noFill/>
                          </a:ln>
                          <a:solidFill>
                            <a:schemeClr val="tx1"/>
                          </a:solidFill>
                          <a:effectLst/>
                          <a:latin typeface="Verdana" charset="0"/>
                          <a:ea typeface="ＭＳ Ｐゴシック" charset="0"/>
                        </a:rPr>
                        <a:t>Germany; </a:t>
                      </a:r>
                      <a:r>
                        <a:rPr kumimoji="0" lang="en-US" sz="1800" b="0" i="0" u="sng" strike="noStrike" cap="none" normalizeH="0" baseline="0" dirty="0" smtClean="0">
                          <a:ln>
                            <a:noFill/>
                          </a:ln>
                          <a:solidFill>
                            <a:schemeClr val="tx1"/>
                          </a:solidFill>
                          <a:effectLst/>
                          <a:latin typeface="Verdana" charset="0"/>
                          <a:ea typeface="ＭＳ Ｐゴシック" charset="0"/>
                        </a:rPr>
                        <a:t>sought revenge and security</a:t>
                      </a:r>
                      <a:endParaRPr kumimoji="0" lang="en-US" sz="1800" b="0" i="0" u="sng" strike="noStrike" cap="none" normalizeH="0" baseline="0" dirty="0">
                        <a:ln>
                          <a:noFill/>
                        </a:ln>
                        <a:solidFill>
                          <a:schemeClr val="tx1"/>
                        </a:solidFill>
                        <a:effectLst/>
                        <a:latin typeface="Verdana" charset="0"/>
                        <a:ea typeface="ＭＳ Ｐゴシック" charset="0"/>
                      </a:endParaRPr>
                    </a:p>
                  </a:txBody>
                  <a:tcPr marT="91440" marB="91440" anchor="ctr" horzOverflow="overflow">
                    <a:lnL w="12700" cap="flat" cmpd="sng" algn="ctr">
                      <a:solidFill>
                        <a:srgbClr val="666699"/>
                      </a:solidFill>
                      <a:prstDash val="solid"/>
                      <a:round/>
                      <a:headEnd type="none" w="med" len="med"/>
                      <a:tailEnd type="none" w="med" len="med"/>
                    </a:lnL>
                    <a:lnR>
                      <a:noFill/>
                    </a:lnR>
                    <a:lnT w="12700" cap="flat" cmpd="sng" algn="ctr">
                      <a:solidFill>
                        <a:srgbClr val="666699"/>
                      </a:solidFill>
                      <a:prstDash val="solid"/>
                      <a:round/>
                      <a:headEnd type="none" w="med" len="med"/>
                      <a:tailEnd type="none" w="med" len="med"/>
                    </a:lnT>
                    <a:lnB w="12700" cap="flat" cmpd="sng" algn="ctr">
                      <a:solidFill>
                        <a:srgbClr val="666699"/>
                      </a:solidFill>
                      <a:prstDash val="solid"/>
                      <a:round/>
                      <a:headEnd type="none" w="med" len="med"/>
                      <a:tailEnd type="none" w="med" len="med"/>
                    </a:lnB>
                    <a:lnTlToBr>
                      <a:noFill/>
                    </a:lnTlToBr>
                    <a:lnBlToTr>
                      <a:noFill/>
                    </a:lnBlToTr>
                    <a:noFill/>
                  </a:tcPr>
                </a:tc>
              </a:tr>
              <a:tr h="7635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333399"/>
                        </a:solidFill>
                        <a:effectLst/>
                        <a:latin typeface="Verdana" charset="0"/>
                        <a:ea typeface="ＭＳ Ｐゴシック" charset="0"/>
                      </a:endParaRPr>
                    </a:p>
                  </a:txBody>
                  <a:tcPr marL="137160" marR="137160" marT="137160" marB="137160" anchor="ctr" horzOverflow="overflow">
                    <a:lnL>
                      <a:noFill/>
                    </a:lnL>
                    <a:lnR>
                      <a:noFill/>
                    </a:lnR>
                    <a:lnT w="12700" cap="flat" cmpd="sng" algn="ctr">
                      <a:solidFill>
                        <a:srgbClr val="666699"/>
                      </a:solidFill>
                      <a:prstDash val="solid"/>
                      <a:round/>
                      <a:headEnd type="none" w="med" len="med"/>
                      <a:tailEnd type="none" w="med" len="med"/>
                    </a:lnT>
                    <a:lnB w="12700" cap="flat" cmpd="sng" algn="ctr">
                      <a:solidFill>
                        <a:srgbClr val="6666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333399"/>
                          </a:solidFill>
                          <a:effectLst/>
                          <a:latin typeface="Verdana" charset="0"/>
                          <a:ea typeface="ＭＳ Ｐゴシック" charset="0"/>
                        </a:rPr>
                        <a:t>Vittorio </a:t>
                      </a:r>
                      <a:br>
                        <a:rPr kumimoji="0" lang="en-US" sz="1800" b="1" i="0" u="none" strike="noStrike" cap="none" normalizeH="0" baseline="0" dirty="0">
                          <a:ln>
                            <a:noFill/>
                          </a:ln>
                          <a:solidFill>
                            <a:srgbClr val="333399"/>
                          </a:solidFill>
                          <a:effectLst/>
                          <a:latin typeface="Verdana" charset="0"/>
                          <a:ea typeface="ＭＳ Ｐゴシック" charset="0"/>
                        </a:rPr>
                      </a:br>
                      <a:r>
                        <a:rPr kumimoji="0" lang="en-US" sz="1800" b="1" i="0" u="none" strike="noStrike" cap="none" normalizeH="0" baseline="0" dirty="0">
                          <a:ln>
                            <a:noFill/>
                          </a:ln>
                          <a:solidFill>
                            <a:srgbClr val="333399"/>
                          </a:solidFill>
                          <a:effectLst/>
                          <a:latin typeface="Verdana" charset="0"/>
                          <a:ea typeface="ＭＳ Ｐゴシック" charset="0"/>
                        </a:rPr>
                        <a:t>Orlando</a:t>
                      </a:r>
                    </a:p>
                  </a:txBody>
                  <a:tcPr marT="91440" marB="91440" anchor="ctr" horzOverflow="overflow">
                    <a:lnL>
                      <a:noFill/>
                    </a:lnL>
                    <a:lnR w="12700" cap="flat" cmpd="sng" algn="ctr">
                      <a:solidFill>
                        <a:srgbClr val="666699"/>
                      </a:solidFill>
                      <a:prstDash val="solid"/>
                      <a:round/>
                      <a:headEnd type="none" w="med" len="med"/>
                      <a:tailEnd type="none" w="med" len="med"/>
                    </a:lnR>
                    <a:lnT w="12700" cap="flat" cmpd="sng" algn="ctr">
                      <a:solidFill>
                        <a:srgbClr val="666699"/>
                      </a:solidFill>
                      <a:prstDash val="solid"/>
                      <a:round/>
                      <a:headEnd type="none" w="med" len="med"/>
                      <a:tailEnd type="none" w="med" len="med"/>
                    </a:lnT>
                    <a:lnB w="12700" cap="flat" cmpd="sng" algn="ctr">
                      <a:solidFill>
                        <a:srgbClr val="666699"/>
                      </a:solidFill>
                      <a:prstDash val="solid"/>
                      <a:round/>
                      <a:headEnd type="none" w="med" len="med"/>
                      <a:tailEnd type="none" w="med" len="med"/>
                    </a:lnB>
                    <a:lnTlToBr>
                      <a:noFill/>
                    </a:lnTlToBr>
                    <a:lnBlToTr>
                      <a:noFill/>
                    </a:lnBlToTr>
                    <a:noFill/>
                  </a:tcPr>
                </a:tc>
                <a:tc>
                  <a:txBody>
                    <a:bodyPr/>
                    <a:lstStyle/>
                    <a:p>
                      <a:pPr marL="231775" marR="0" lvl="0" indent="-231775" algn="l" defTabSz="914400" rtl="0" eaLnBrk="1" fontAlgn="base" latinLnBrk="0" hangingPunct="1">
                        <a:lnSpc>
                          <a:spcPct val="100000"/>
                        </a:lnSpc>
                        <a:spcBef>
                          <a:spcPct val="0"/>
                        </a:spcBef>
                        <a:spcAft>
                          <a:spcPct val="0"/>
                        </a:spcAft>
                        <a:buClrTx/>
                        <a:buSzPct val="80000"/>
                        <a:buFontTx/>
                        <a:buChar char="•"/>
                        <a:tabLst/>
                      </a:pPr>
                      <a:r>
                        <a:rPr kumimoji="0" lang="en-US" sz="1800" b="0" i="0" u="none" strike="noStrike" cap="none" normalizeH="0" baseline="0" dirty="0">
                          <a:ln>
                            <a:noFill/>
                          </a:ln>
                          <a:solidFill>
                            <a:schemeClr val="tx1"/>
                          </a:solidFill>
                          <a:effectLst/>
                          <a:latin typeface="Verdana" charset="0"/>
                          <a:ea typeface="ＭＳ Ｐゴシック" charset="0"/>
                        </a:rPr>
                        <a:t>Lands promised to Italy in secret treaties</a:t>
                      </a:r>
                    </a:p>
                  </a:txBody>
                  <a:tcPr marT="91440" marB="91440" anchor="ctr" horzOverflow="overflow">
                    <a:lnL w="12700" cap="flat" cmpd="sng" algn="ctr">
                      <a:solidFill>
                        <a:srgbClr val="666699"/>
                      </a:solidFill>
                      <a:prstDash val="solid"/>
                      <a:round/>
                      <a:headEnd type="none" w="med" len="med"/>
                      <a:tailEnd type="none" w="med" len="med"/>
                    </a:lnL>
                    <a:lnR>
                      <a:noFill/>
                    </a:lnR>
                    <a:lnT w="12700" cap="flat" cmpd="sng" algn="ctr">
                      <a:solidFill>
                        <a:srgbClr val="666699"/>
                      </a:solidFill>
                      <a:prstDash val="solid"/>
                      <a:round/>
                      <a:headEnd type="none" w="med" len="med"/>
                      <a:tailEnd type="none" w="med" len="med"/>
                    </a:lnT>
                    <a:lnB w="12700" cap="flat" cmpd="sng" algn="ctr">
                      <a:solidFill>
                        <a:srgbClr val="666699"/>
                      </a:solidFill>
                      <a:prstDash val="solid"/>
                      <a:round/>
                      <a:headEnd type="none" w="med" len="med"/>
                      <a:tailEnd type="none" w="med" len="med"/>
                    </a:lnB>
                    <a:lnTlToBr>
                      <a:noFill/>
                    </a:lnTlToBr>
                    <a:lnBlToTr>
                      <a:noFill/>
                    </a:lnBlToTr>
                    <a:noFill/>
                  </a:tcPr>
                </a:tc>
              </a:tr>
              <a:tr h="773113">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333399"/>
                          </a:solidFill>
                          <a:effectLst/>
                          <a:latin typeface="Verdana" charset="0"/>
                          <a:ea typeface="ＭＳ Ｐゴシック" charset="0"/>
                        </a:rPr>
                        <a:t>People of Eastern European empires</a:t>
                      </a:r>
                      <a:endParaRPr kumimoji="0" lang="en-US" sz="2000" b="1" i="0" u="none" strike="noStrike" cap="none" normalizeH="0" baseline="0" dirty="0">
                        <a:ln>
                          <a:noFill/>
                        </a:ln>
                        <a:solidFill>
                          <a:srgbClr val="333399"/>
                        </a:solidFill>
                        <a:effectLst/>
                        <a:latin typeface="Verdana" charset="0"/>
                        <a:ea typeface="ＭＳ Ｐゴシック" charset="0"/>
                      </a:endParaRPr>
                    </a:p>
                  </a:txBody>
                  <a:tcPr marT="91440" marB="91440" anchor="ctr" horzOverflow="overflow">
                    <a:lnL>
                      <a:noFill/>
                    </a:lnL>
                    <a:lnR w="12700" cap="flat" cmpd="sng" algn="ctr">
                      <a:solidFill>
                        <a:srgbClr val="666699"/>
                      </a:solidFill>
                      <a:prstDash val="solid"/>
                      <a:round/>
                      <a:headEnd type="none" w="med" len="med"/>
                      <a:tailEnd type="none" w="med" len="med"/>
                    </a:lnR>
                    <a:lnT w="12700" cap="flat" cmpd="sng" algn="ctr">
                      <a:solidFill>
                        <a:srgbClr val="666699"/>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a:txBody>
                    <a:bodyPr/>
                    <a:lstStyle/>
                    <a:p>
                      <a:pPr marL="231775" marR="0" lvl="0" indent="-231775" algn="l" defTabSz="914400" rtl="0" eaLnBrk="1" fontAlgn="base" latinLnBrk="0" hangingPunct="1">
                        <a:lnSpc>
                          <a:spcPct val="100000"/>
                        </a:lnSpc>
                        <a:spcBef>
                          <a:spcPct val="0"/>
                        </a:spcBef>
                        <a:spcAft>
                          <a:spcPct val="0"/>
                        </a:spcAft>
                        <a:buClrTx/>
                        <a:buSzPct val="80000"/>
                        <a:buFontTx/>
                        <a:buChar char="•"/>
                        <a:tabLst/>
                      </a:pPr>
                      <a:r>
                        <a:rPr kumimoji="0" lang="en-US" sz="1800" b="0" i="0" u="none" strike="noStrike" cap="none" normalizeH="0" baseline="0" dirty="0">
                          <a:ln>
                            <a:noFill/>
                          </a:ln>
                          <a:solidFill>
                            <a:schemeClr val="tx1"/>
                          </a:solidFill>
                          <a:effectLst/>
                          <a:latin typeface="Verdana" charset="0"/>
                          <a:ea typeface="ＭＳ Ｐゴシック" charset="0"/>
                        </a:rPr>
                        <a:t>National states of their own</a:t>
                      </a:r>
                    </a:p>
                  </a:txBody>
                  <a:tcPr marT="91440" marB="91440" anchor="ctr" horzOverflow="overflow">
                    <a:lnL w="12700" cap="flat" cmpd="sng" algn="ctr">
                      <a:solidFill>
                        <a:srgbClr val="666699"/>
                      </a:solidFill>
                      <a:prstDash val="solid"/>
                      <a:round/>
                      <a:headEnd type="none" w="med" len="med"/>
                      <a:tailEnd type="none" w="med" len="med"/>
                    </a:lnL>
                    <a:lnR>
                      <a:noFill/>
                    </a:lnR>
                    <a:lnT w="12700" cap="flat" cmpd="sng" algn="ctr">
                      <a:solidFill>
                        <a:srgbClr val="666699"/>
                      </a:solidFill>
                      <a:prstDash val="solid"/>
                      <a:round/>
                      <a:headEnd type="none" w="med" len="med"/>
                      <a:tailEnd type="none" w="med" len="med"/>
                    </a:lnT>
                    <a:lnB>
                      <a:noFill/>
                    </a:lnB>
                    <a:lnTlToBr>
                      <a:noFill/>
                    </a:lnTlToBr>
                    <a:lnBlToTr>
                      <a:noFill/>
                    </a:lnBlToTr>
                    <a:noFill/>
                  </a:tcPr>
                </a:tc>
              </a:tr>
            </a:tbl>
          </a:graphicData>
        </a:graphic>
      </p:graphicFrame>
      <p:pic>
        <p:nvPicPr>
          <p:cNvPr id="11288" name="Picture 18" descr="http://www.usflag.org/history/images/48sta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346325"/>
            <a:ext cx="8382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9" name="Picture 20" descr="http://www.john-goodman-blog.com/wp-content/uploads/Comments%20and%20Images/british_flag.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4600" y="3396046"/>
            <a:ext cx="838200" cy="673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0" name="Picture 22" descr="http://privatewww.essex.ac.uk/~sjs/france_fla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1900" y="4317999"/>
            <a:ext cx="8509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1" name="Picture 24" descr="File:Flag of Italy.sv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44600" y="5268820"/>
            <a:ext cx="8382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312110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95"/>
          <p:cNvSpPr>
            <a:spLocks noChangeArrowheads="1"/>
          </p:cNvSpPr>
          <p:nvPr/>
        </p:nvSpPr>
        <p:spPr bwMode="auto">
          <a:xfrm>
            <a:off x="838200" y="2438400"/>
            <a:ext cx="7467600" cy="3228975"/>
          </a:xfrm>
          <a:prstGeom prst="rect">
            <a:avLst/>
          </a:prstGeom>
          <a:gradFill rotWithShape="1">
            <a:gsLst>
              <a:gs pos="0">
                <a:schemeClr val="bg1"/>
              </a:gs>
              <a:gs pos="100000">
                <a:srgbClr val="C9C9FF"/>
              </a:gs>
            </a:gsLst>
            <a:lin ang="5400000" scaled="1"/>
          </a:gradFill>
          <a:ln w="19050">
            <a:solidFill>
              <a:srgbClr val="666699"/>
            </a:solidFill>
            <a:miter lim="800000"/>
            <a:headEnd/>
            <a:tailEnd/>
          </a:ln>
        </p:spPr>
        <p:txBody>
          <a:bodyPr wrap="none" anchor="ctr"/>
          <a:lstStyle/>
          <a:p>
            <a:endParaRPr lang="en-US"/>
          </a:p>
        </p:txBody>
      </p:sp>
      <p:graphicFrame>
        <p:nvGraphicFramePr>
          <p:cNvPr id="13320" name="Group 8"/>
          <p:cNvGraphicFramePr>
            <a:graphicFrameLocks noGrp="1"/>
          </p:cNvGraphicFramePr>
          <p:nvPr>
            <p:extLst>
              <p:ext uri="{D42A27DB-BD31-4B8C-83A1-F6EECF244321}">
                <p14:modId xmlns:p14="http://schemas.microsoft.com/office/powerpoint/2010/main" val="4017603990"/>
              </p:ext>
            </p:extLst>
          </p:nvPr>
        </p:nvGraphicFramePr>
        <p:xfrm>
          <a:off x="914400" y="2508250"/>
          <a:ext cx="7296150" cy="3035300"/>
        </p:xfrm>
        <a:graphic>
          <a:graphicData uri="http://schemas.openxmlformats.org/drawingml/2006/table">
            <a:tbl>
              <a:tblPr/>
              <a:tblGrid>
                <a:gridCol w="7296150"/>
              </a:tblGrid>
              <a:tr h="84455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Verdana" pitchFamily="34" charset="0"/>
                          <a:cs typeface="Arial" pitchFamily="34" charset="0"/>
                        </a:rPr>
                        <a:t>The German delegates were horrified </a:t>
                      </a:r>
                      <a:br>
                        <a:rPr kumimoji="0" lang="en-US" sz="2200" b="0" i="0" u="none" strike="noStrike" cap="none" normalizeH="0" baseline="0" dirty="0" smtClean="0">
                          <a:ln>
                            <a:noFill/>
                          </a:ln>
                          <a:solidFill>
                            <a:schemeClr val="tx1"/>
                          </a:solidFill>
                          <a:effectLst/>
                          <a:latin typeface="Verdana" pitchFamily="34" charset="0"/>
                          <a:cs typeface="Arial" pitchFamily="34" charset="0"/>
                        </a:rPr>
                      </a:br>
                      <a:r>
                        <a:rPr kumimoji="0" lang="en-US" sz="2200" b="0" i="0" u="none" strike="noStrike" cap="none" normalizeH="0" baseline="0" dirty="0" smtClean="0">
                          <a:ln>
                            <a:noFill/>
                          </a:ln>
                          <a:solidFill>
                            <a:schemeClr val="tx1"/>
                          </a:solidFill>
                          <a:effectLst/>
                          <a:latin typeface="Verdana" pitchFamily="34" charset="0"/>
                          <a:cs typeface="Arial" pitchFamily="34" charset="0"/>
                        </a:rPr>
                        <a:t>because the Allies:</a:t>
                      </a:r>
                      <a:endParaRPr kumimoji="0" lang="en-US" sz="2200" b="1" i="0" u="none" strike="noStrike" cap="none" normalizeH="0" baseline="0" dirty="0" smtClean="0">
                        <a:ln>
                          <a:noFill/>
                        </a:ln>
                        <a:solidFill>
                          <a:srgbClr val="333399"/>
                        </a:solidFill>
                        <a:effectLst/>
                        <a:latin typeface="Verdana" pitchFamily="34" charset="0"/>
                        <a:cs typeface="Arial" pitchFamily="34" charset="0"/>
                      </a:endParaRPr>
                    </a:p>
                  </a:txBody>
                  <a:tcPr anchor="ctr" horzOverflow="overflow">
                    <a:lnL>
                      <a:noFill/>
                    </a:lnL>
                    <a:lnR>
                      <a:noFill/>
                    </a:lnR>
                    <a:lnT>
                      <a:noFill/>
                    </a:lnT>
                    <a:lnB w="12700" cap="flat" cmpd="sng" algn="ctr">
                      <a:solidFill>
                        <a:srgbClr val="666699"/>
                      </a:solidFill>
                      <a:prstDash val="solid"/>
                      <a:round/>
                      <a:headEnd type="none" w="med" len="med"/>
                      <a:tailEnd type="none" w="med" len="med"/>
                    </a:lnB>
                    <a:lnTlToBr>
                      <a:noFill/>
                    </a:lnTlToBr>
                    <a:lnBlToTr>
                      <a:noFill/>
                    </a:lnBlToTr>
                    <a:noFill/>
                  </a:tcPr>
                </a:tc>
              </a:tr>
              <a:tr h="2190750">
                <a:tc>
                  <a:txBody>
                    <a:bodyPr/>
                    <a:lstStyle/>
                    <a:p>
                      <a:pPr marL="231775" marR="0" lvl="0" indent="-231775" algn="l" defTabSz="914400" rtl="0" eaLnBrk="1" fontAlgn="base" latinLnBrk="0" hangingPunct="1">
                        <a:lnSpc>
                          <a:spcPct val="100000"/>
                        </a:lnSpc>
                        <a:spcBef>
                          <a:spcPct val="0"/>
                        </a:spcBef>
                        <a:spcAft>
                          <a:spcPct val="60000"/>
                        </a:spcAft>
                        <a:buClr>
                          <a:schemeClr val="tx1"/>
                        </a:buClr>
                        <a:buSzPct val="80000"/>
                        <a:buFontTx/>
                        <a:buChar char="•"/>
                        <a:tabLst/>
                      </a:pPr>
                      <a:r>
                        <a:rPr kumimoji="0" lang="en-US" sz="2200" b="0" i="0" u="none" strike="noStrike" cap="none" normalizeH="0" baseline="0" dirty="0" smtClean="0">
                          <a:ln>
                            <a:noFill/>
                          </a:ln>
                          <a:solidFill>
                            <a:srgbClr val="000000"/>
                          </a:solidFill>
                          <a:effectLst/>
                          <a:latin typeface="Verdana" pitchFamily="34" charset="0"/>
                          <a:cs typeface="Arial" pitchFamily="34" charset="0"/>
                        </a:rPr>
                        <a:t>Forced Germany to accept full blame for the war</a:t>
                      </a:r>
                    </a:p>
                    <a:p>
                      <a:pPr marL="231775" marR="0" lvl="0" indent="-231775" algn="l" defTabSz="914400" rtl="0" eaLnBrk="1" fontAlgn="base" latinLnBrk="0" hangingPunct="1">
                        <a:lnSpc>
                          <a:spcPct val="100000"/>
                        </a:lnSpc>
                        <a:spcBef>
                          <a:spcPct val="0"/>
                        </a:spcBef>
                        <a:spcAft>
                          <a:spcPct val="60000"/>
                        </a:spcAft>
                        <a:buClr>
                          <a:schemeClr val="tx1"/>
                        </a:buClr>
                        <a:buSzPct val="80000"/>
                        <a:buFontTx/>
                        <a:buChar char="•"/>
                        <a:tabLst/>
                      </a:pPr>
                      <a:r>
                        <a:rPr kumimoji="0" lang="en-US" sz="2200" b="0" i="0" u="none" strike="noStrike" cap="none" normalizeH="0" baseline="0" dirty="0" smtClean="0">
                          <a:ln>
                            <a:noFill/>
                          </a:ln>
                          <a:solidFill>
                            <a:schemeClr val="tx1"/>
                          </a:solidFill>
                          <a:effectLst/>
                          <a:latin typeface="Verdana" pitchFamily="34" charset="0"/>
                          <a:cs typeface="Arial" pitchFamily="34" charset="0"/>
                        </a:rPr>
                        <a:t>Imposed </a:t>
                      </a:r>
                      <a:r>
                        <a:rPr kumimoji="0" lang="en-US" sz="2200" b="1" i="0" u="none" strike="noStrike" cap="none" normalizeH="0" baseline="0" dirty="0" smtClean="0">
                          <a:ln>
                            <a:noFill/>
                          </a:ln>
                          <a:solidFill>
                            <a:srgbClr val="FF0000"/>
                          </a:solidFill>
                          <a:effectLst/>
                          <a:latin typeface="Verdana" pitchFamily="34" charset="0"/>
                          <a:cs typeface="Arial" pitchFamily="34" charset="0"/>
                        </a:rPr>
                        <a:t>reparations</a:t>
                      </a:r>
                      <a:r>
                        <a:rPr kumimoji="0" lang="en-US" sz="2200" b="1" i="0" u="none" strike="noStrike" cap="none" normalizeH="0" baseline="0" dirty="0" smtClean="0">
                          <a:ln>
                            <a:noFill/>
                          </a:ln>
                          <a:solidFill>
                            <a:schemeClr val="tx1"/>
                          </a:solidFill>
                          <a:effectLst/>
                          <a:latin typeface="Verdana" pitchFamily="34" charset="0"/>
                          <a:cs typeface="Arial" pitchFamily="34" charset="0"/>
                        </a:rPr>
                        <a:t> </a:t>
                      </a:r>
                      <a:r>
                        <a:rPr kumimoji="0" lang="en-US" sz="2200" b="0" i="0" u="none" strike="noStrike" cap="none" normalizeH="0" baseline="0" dirty="0" smtClean="0">
                          <a:ln>
                            <a:noFill/>
                          </a:ln>
                          <a:solidFill>
                            <a:schemeClr val="tx1"/>
                          </a:solidFill>
                          <a:effectLst/>
                          <a:latin typeface="Verdana" pitchFamily="34" charset="0"/>
                          <a:cs typeface="Arial" pitchFamily="34" charset="0"/>
                        </a:rPr>
                        <a:t>of $30 billion on Germany</a:t>
                      </a:r>
                    </a:p>
                    <a:p>
                      <a:pPr marL="231775" marR="0" lvl="0" indent="-231775" algn="l" defTabSz="914400" rtl="0" eaLnBrk="1" fontAlgn="base" latinLnBrk="0" hangingPunct="1">
                        <a:lnSpc>
                          <a:spcPct val="100000"/>
                        </a:lnSpc>
                        <a:spcBef>
                          <a:spcPct val="0"/>
                        </a:spcBef>
                        <a:spcAft>
                          <a:spcPct val="60000"/>
                        </a:spcAft>
                        <a:buClr>
                          <a:schemeClr val="tx1"/>
                        </a:buClr>
                        <a:buSzPct val="80000"/>
                        <a:buFontTx/>
                        <a:buChar char="•"/>
                        <a:tabLst/>
                      </a:pPr>
                      <a:r>
                        <a:rPr kumimoji="0" lang="en-US" sz="2200" b="0" i="0" u="none" strike="noStrike" cap="none" normalizeH="0" baseline="0" dirty="0" smtClean="0">
                          <a:ln>
                            <a:noFill/>
                          </a:ln>
                          <a:solidFill>
                            <a:schemeClr val="tx1"/>
                          </a:solidFill>
                          <a:effectLst/>
                          <a:latin typeface="Verdana" pitchFamily="34" charset="0"/>
                          <a:cs typeface="Arial" pitchFamily="34" charset="0"/>
                        </a:rPr>
                        <a:t>Severely limited the size of the German military</a:t>
                      </a:r>
                    </a:p>
                    <a:p>
                      <a:pPr marL="231775" marR="0" lvl="0" indent="-231775" algn="l" defTabSz="914400" rtl="0" eaLnBrk="1" fontAlgn="base" latinLnBrk="0" hangingPunct="1">
                        <a:lnSpc>
                          <a:spcPct val="100000"/>
                        </a:lnSpc>
                        <a:spcBef>
                          <a:spcPct val="0"/>
                        </a:spcBef>
                        <a:spcAft>
                          <a:spcPct val="60000"/>
                        </a:spcAft>
                        <a:buClr>
                          <a:schemeClr val="tx1"/>
                        </a:buClr>
                        <a:buSzPct val="80000"/>
                        <a:buFontTx/>
                        <a:buChar char="•"/>
                        <a:tabLst/>
                      </a:pPr>
                      <a:r>
                        <a:rPr kumimoji="0" lang="en-US" sz="2200" b="0" i="0" u="none" strike="noStrike" cap="none" normalizeH="0" baseline="0" dirty="0" smtClean="0">
                          <a:ln>
                            <a:noFill/>
                          </a:ln>
                          <a:solidFill>
                            <a:schemeClr val="tx1"/>
                          </a:solidFill>
                          <a:effectLst/>
                          <a:latin typeface="Verdana" pitchFamily="34" charset="0"/>
                          <a:cs typeface="Arial" pitchFamily="34" charset="0"/>
                        </a:rPr>
                        <a:t>Took land and overseas colonies from Germany</a:t>
                      </a:r>
                    </a:p>
                  </a:txBody>
                  <a:tcPr anchor="ctr" horzOverflow="overflow">
                    <a:lnL>
                      <a:noFill/>
                    </a:lnL>
                    <a:lnR>
                      <a:noFill/>
                    </a:lnR>
                    <a:lnT w="12700" cap="flat" cmpd="sng" algn="ctr">
                      <a:solidFill>
                        <a:srgbClr val="666699"/>
                      </a:solidFill>
                      <a:prstDash val="solid"/>
                      <a:round/>
                      <a:headEnd type="none" w="med" len="med"/>
                      <a:tailEnd type="none" w="med" len="med"/>
                    </a:lnT>
                    <a:lnB>
                      <a:noFill/>
                    </a:lnB>
                    <a:lnTlToBr>
                      <a:noFill/>
                    </a:lnTlToBr>
                    <a:lnBlToTr>
                      <a:noFill/>
                    </a:lnBlToTr>
                    <a:noFill/>
                  </a:tcPr>
                </a:tc>
              </a:tr>
            </a:tbl>
          </a:graphicData>
        </a:graphic>
      </p:graphicFrame>
      <p:sp>
        <p:nvSpPr>
          <p:cNvPr id="12295" name="Text Box 5"/>
          <p:cNvSpPr txBox="1">
            <a:spLocks noChangeArrowheads="1"/>
          </p:cNvSpPr>
          <p:nvPr/>
        </p:nvSpPr>
        <p:spPr bwMode="auto">
          <a:xfrm>
            <a:off x="838200" y="1495425"/>
            <a:ext cx="74676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Aft>
                <a:spcPct val="60000"/>
              </a:spcAft>
            </a:pPr>
            <a:r>
              <a:rPr lang="en-US" sz="2200" b="1" dirty="0">
                <a:latin typeface="Verdana" charset="0"/>
              </a:rPr>
              <a:t>In June 1919, the Allies forced Germany </a:t>
            </a:r>
            <a:br>
              <a:rPr lang="en-US" sz="2200" b="1" dirty="0">
                <a:latin typeface="Verdana" charset="0"/>
              </a:rPr>
            </a:br>
            <a:r>
              <a:rPr lang="en-US" sz="2200" b="1" dirty="0">
                <a:latin typeface="Verdana" charset="0"/>
              </a:rPr>
              <a:t>to sign the </a:t>
            </a:r>
            <a:r>
              <a:rPr lang="en-US" sz="2200" b="1" dirty="0" smtClean="0">
                <a:latin typeface="Verdana" charset="0"/>
              </a:rPr>
              <a:t>*</a:t>
            </a:r>
            <a:r>
              <a:rPr lang="en-US" sz="2200" b="1" u="sng" dirty="0" smtClean="0">
                <a:latin typeface="Verdana" charset="0"/>
              </a:rPr>
              <a:t>Treaty </a:t>
            </a:r>
            <a:r>
              <a:rPr lang="en-US" sz="2200" b="1" u="sng" dirty="0">
                <a:latin typeface="Verdana" charset="0"/>
              </a:rPr>
              <a:t>of Versailles</a:t>
            </a:r>
            <a:r>
              <a:rPr lang="en-US" sz="2200" b="1" dirty="0" smtClean="0">
                <a:latin typeface="Verdana" charset="0"/>
              </a:rPr>
              <a:t>.*</a:t>
            </a:r>
            <a:endParaRPr lang="en-US" sz="2200" b="1" dirty="0">
              <a:latin typeface="Verdana" charset="0"/>
            </a:endParaRPr>
          </a:p>
        </p:txBody>
      </p:sp>
    </p:spTree>
    <p:extLst>
      <p:ext uri="{BB962C8B-B14F-4D97-AF65-F5344CB8AC3E}">
        <p14:creationId xmlns:p14="http://schemas.microsoft.com/office/powerpoint/2010/main" val="238157837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457200" y="445696"/>
            <a:ext cx="82296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Aft>
                <a:spcPct val="60000"/>
              </a:spcAft>
            </a:pPr>
            <a:r>
              <a:rPr lang="en-US" sz="2200" b="1" dirty="0">
                <a:latin typeface="Verdana" charset="0"/>
              </a:rPr>
              <a:t>The Allies drew up separate treaties with the other Central Powers and </a:t>
            </a:r>
            <a:r>
              <a:rPr lang="en-US" sz="2200" b="1" u="sng" dirty="0">
                <a:latin typeface="Verdana" charset="0"/>
              </a:rPr>
              <a:t>redrew</a:t>
            </a:r>
            <a:r>
              <a:rPr lang="en-US" sz="2200" b="1" dirty="0">
                <a:latin typeface="Verdana" charset="0"/>
              </a:rPr>
              <a:t> the map of Europe.</a:t>
            </a:r>
          </a:p>
        </p:txBody>
      </p:sp>
      <p:sp>
        <p:nvSpPr>
          <p:cNvPr id="13315" name="Text Box 7"/>
          <p:cNvSpPr txBox="1">
            <a:spLocks noChangeArrowheads="1"/>
          </p:cNvSpPr>
          <p:nvPr/>
        </p:nvSpPr>
        <p:spPr bwMode="auto">
          <a:xfrm>
            <a:off x="838200" y="1456319"/>
            <a:ext cx="6934200" cy="4087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Aft>
                <a:spcPct val="60000"/>
              </a:spcAft>
              <a:buClr>
                <a:schemeClr val="tx1"/>
              </a:buClr>
              <a:buSzPct val="80000"/>
              <a:buFont typeface="Arial" charset="0"/>
              <a:buChar char="•"/>
            </a:pPr>
            <a:r>
              <a:rPr lang="en-US" sz="2200" dirty="0">
                <a:latin typeface="Verdana" charset="0"/>
              </a:rPr>
              <a:t>The Allies applied the principle of self-determination to former German, Russian, and Austrian lands in Eastern Europe</a:t>
            </a:r>
            <a:r>
              <a:rPr lang="en-US" sz="2200" dirty="0" smtClean="0">
                <a:latin typeface="Verdana" charset="0"/>
              </a:rPr>
              <a:t>.</a:t>
            </a:r>
          </a:p>
          <a:p>
            <a:pPr eaLnBrk="1" hangingPunct="1">
              <a:spcAft>
                <a:spcPct val="60000"/>
              </a:spcAft>
              <a:buClr>
                <a:schemeClr val="tx1"/>
              </a:buClr>
              <a:buSzPct val="80000"/>
              <a:buFont typeface="Arial" charset="0"/>
              <a:buChar char="•"/>
            </a:pPr>
            <a:r>
              <a:rPr lang="en-US" sz="2200" dirty="0" smtClean="0">
                <a:latin typeface="Verdana" charset="0"/>
              </a:rPr>
              <a:t>German and Russian empires lost considerable territory in eastern Europe.</a:t>
            </a:r>
          </a:p>
          <a:p>
            <a:pPr eaLnBrk="1" hangingPunct="1">
              <a:spcAft>
                <a:spcPct val="60000"/>
              </a:spcAft>
              <a:buClr>
                <a:schemeClr val="tx1"/>
              </a:buClr>
              <a:buSzPct val="80000"/>
              <a:buFont typeface="Arial" charset="0"/>
              <a:buChar char="•"/>
            </a:pPr>
            <a:r>
              <a:rPr lang="en-US" sz="2200" dirty="0" smtClean="0">
                <a:latin typeface="Verdana" charset="0"/>
              </a:rPr>
              <a:t>The Austrian-Hungarian Empire disappeared. </a:t>
            </a:r>
            <a:endParaRPr lang="en-US" sz="2200" dirty="0">
              <a:latin typeface="Verdana" charset="0"/>
            </a:endParaRPr>
          </a:p>
          <a:p>
            <a:pPr eaLnBrk="1" hangingPunct="1">
              <a:spcAft>
                <a:spcPct val="60000"/>
              </a:spcAft>
              <a:buClr>
                <a:schemeClr val="tx1"/>
              </a:buClr>
              <a:buSzPct val="80000"/>
              <a:buFont typeface="Arial" charset="0"/>
              <a:buChar char="•"/>
            </a:pPr>
            <a:r>
              <a:rPr lang="en-US" sz="2200" dirty="0">
                <a:latin typeface="Verdana" charset="0"/>
              </a:rPr>
              <a:t>New </a:t>
            </a:r>
            <a:r>
              <a:rPr lang="en-US" sz="2200" dirty="0" smtClean="0">
                <a:latin typeface="Verdana" charset="0"/>
              </a:rPr>
              <a:t>nation-states emerged from the lands of these empires: Finland, Poland</a:t>
            </a:r>
            <a:r>
              <a:rPr lang="en-US" sz="2200" dirty="0">
                <a:latin typeface="Verdana" charset="0"/>
              </a:rPr>
              <a:t>, Latvia, Lithuania, Estonia, Czechoslovakia, Austria, Hungary, and Yugoslavia.</a:t>
            </a:r>
          </a:p>
        </p:txBody>
      </p:sp>
    </p:spTree>
    <p:extLst>
      <p:ext uri="{BB962C8B-B14F-4D97-AF65-F5344CB8AC3E}">
        <p14:creationId xmlns:p14="http://schemas.microsoft.com/office/powerpoint/2010/main" val="28510332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5" descr="C:\Users\rakesh.jawale\Desktop\HSGEO15_TC_C07_L1_ls04\Image.png">
            <a:hlinkClick r:id="" action="ppaction://hlinkshowjump?jump=nextslide"/>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011"/>
            <a:ext cx="9354059" cy="6878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ext Box 3">
            <a:hlinkClick r:id="" action="ppaction://hlinkshowjump?jump=nextslide"/>
          </p:cNvPr>
          <p:cNvSpPr txBox="1">
            <a:spLocks noChangeArrowheads="1"/>
          </p:cNvSpPr>
          <p:nvPr/>
        </p:nvSpPr>
        <p:spPr bwMode="auto">
          <a:xfrm>
            <a:off x="110032" y="1430"/>
            <a:ext cx="9033969" cy="4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314" tIns="41157" rIns="82314" bIns="41157">
            <a:spAutoFit/>
          </a:bodyPr>
          <a:lstStyle>
            <a:lvl1pPr>
              <a:defRPr sz="2400">
                <a:solidFill>
                  <a:schemeClr val="tx1"/>
                </a:solidFill>
                <a:latin typeface="Myriad Pro" charset="0"/>
                <a:ea typeface="ＭＳ Ｐゴシック" charset="0"/>
                <a:cs typeface="Geneva" charset="0"/>
              </a:defRPr>
            </a:lvl1pPr>
            <a:lvl2pPr marL="742950" indent="-285750">
              <a:defRPr sz="2400">
                <a:solidFill>
                  <a:schemeClr val="tx1"/>
                </a:solidFill>
                <a:latin typeface="Myriad Pro" charset="0"/>
                <a:ea typeface="Geneva" charset="0"/>
                <a:cs typeface="Geneva" charset="0"/>
              </a:defRPr>
            </a:lvl2pPr>
            <a:lvl3pPr marL="1143000" indent="-228600">
              <a:defRPr sz="2400">
                <a:solidFill>
                  <a:schemeClr val="tx1"/>
                </a:solidFill>
                <a:latin typeface="Myriad Pro" charset="0"/>
                <a:ea typeface="Geneva" charset="0"/>
                <a:cs typeface="Geneva" charset="0"/>
              </a:defRPr>
            </a:lvl3pPr>
            <a:lvl4pPr marL="1600200" indent="-228600">
              <a:defRPr sz="2400">
                <a:solidFill>
                  <a:schemeClr val="tx1"/>
                </a:solidFill>
                <a:latin typeface="Myriad Pro" charset="0"/>
                <a:ea typeface="Geneva" charset="0"/>
                <a:cs typeface="Geneva" charset="0"/>
              </a:defRPr>
            </a:lvl4pPr>
            <a:lvl5pPr marL="2057400" indent="-228600">
              <a:defRPr sz="2400">
                <a:solidFill>
                  <a:schemeClr val="tx1"/>
                </a:solidFill>
                <a:latin typeface="Myriad Pro" charset="0"/>
                <a:ea typeface="Geneva" charset="0"/>
                <a:cs typeface="Geneva" charset="0"/>
              </a:defRPr>
            </a:lvl5pPr>
            <a:lvl6pPr marL="2514600" indent="-228600" eaLnBrk="0" fontAlgn="base" hangingPunct="0">
              <a:spcBef>
                <a:spcPct val="0"/>
              </a:spcBef>
              <a:spcAft>
                <a:spcPct val="0"/>
              </a:spcAft>
              <a:buFont typeface="Arial" charset="0"/>
              <a:defRPr sz="2400">
                <a:solidFill>
                  <a:schemeClr val="tx1"/>
                </a:solidFill>
                <a:latin typeface="Myriad Pro" charset="0"/>
                <a:ea typeface="Geneva" charset="0"/>
                <a:cs typeface="Geneva" charset="0"/>
              </a:defRPr>
            </a:lvl6pPr>
            <a:lvl7pPr marL="2971800" indent="-228600" eaLnBrk="0" fontAlgn="base" hangingPunct="0">
              <a:spcBef>
                <a:spcPct val="0"/>
              </a:spcBef>
              <a:spcAft>
                <a:spcPct val="0"/>
              </a:spcAft>
              <a:buFont typeface="Arial" charset="0"/>
              <a:defRPr sz="2400">
                <a:solidFill>
                  <a:schemeClr val="tx1"/>
                </a:solidFill>
                <a:latin typeface="Myriad Pro" charset="0"/>
                <a:ea typeface="Geneva" charset="0"/>
                <a:cs typeface="Geneva" charset="0"/>
              </a:defRPr>
            </a:lvl7pPr>
            <a:lvl8pPr marL="3429000" indent="-228600" eaLnBrk="0" fontAlgn="base" hangingPunct="0">
              <a:spcBef>
                <a:spcPct val="0"/>
              </a:spcBef>
              <a:spcAft>
                <a:spcPct val="0"/>
              </a:spcAft>
              <a:buFont typeface="Arial" charset="0"/>
              <a:defRPr sz="2400">
                <a:solidFill>
                  <a:schemeClr val="tx1"/>
                </a:solidFill>
                <a:latin typeface="Myriad Pro" charset="0"/>
                <a:ea typeface="Geneva" charset="0"/>
                <a:cs typeface="Geneva" charset="0"/>
              </a:defRPr>
            </a:lvl8pPr>
            <a:lvl9pPr marL="3886200" indent="-228600" eaLnBrk="0" fontAlgn="base" hangingPunct="0">
              <a:spcBef>
                <a:spcPct val="0"/>
              </a:spcBef>
              <a:spcAft>
                <a:spcPct val="0"/>
              </a:spcAft>
              <a:buFont typeface="Arial" charset="0"/>
              <a:defRPr sz="2400">
                <a:solidFill>
                  <a:schemeClr val="tx1"/>
                </a:solidFill>
                <a:latin typeface="Myriad Pro" charset="0"/>
                <a:ea typeface="Geneva" charset="0"/>
                <a:cs typeface="Geneva" charset="0"/>
              </a:defRPr>
            </a:lvl9pPr>
          </a:lstStyle>
          <a:p>
            <a:r>
              <a:rPr lang="en-US" b="1">
                <a:solidFill>
                  <a:schemeClr val="bg1"/>
                </a:solidFill>
                <a:latin typeface="Verdana" charset="0"/>
              </a:rPr>
              <a:t>Dissolution of the Austro-Hungarian Empire</a:t>
            </a:r>
          </a:p>
        </p:txBody>
      </p:sp>
      <p:sp>
        <p:nvSpPr>
          <p:cNvPr id="1028" name="Text Box 14">
            <a:hlinkClick r:id="" action="ppaction://hlinkshowjump?jump=nextslide"/>
          </p:cNvPr>
          <p:cNvSpPr txBox="1">
            <a:spLocks noChangeArrowheads="1"/>
          </p:cNvSpPr>
          <p:nvPr/>
        </p:nvSpPr>
        <p:spPr bwMode="auto">
          <a:xfrm>
            <a:off x="1250352" y="1340726"/>
            <a:ext cx="7162014" cy="3083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314" tIns="41157" rIns="82314" bIns="41157">
            <a:spAutoFit/>
          </a:bodyPr>
          <a:lstStyle>
            <a:lvl1pPr marL="457200" indent="-457200">
              <a:defRPr sz="2400">
                <a:solidFill>
                  <a:schemeClr val="tx1"/>
                </a:solidFill>
                <a:latin typeface="Myriad Pro" charset="0"/>
                <a:ea typeface="ＭＳ Ｐゴシック" charset="0"/>
                <a:cs typeface="Geneva" charset="0"/>
              </a:defRPr>
            </a:lvl1pPr>
            <a:lvl2pPr marL="742950" indent="-285750">
              <a:defRPr sz="2400">
                <a:solidFill>
                  <a:schemeClr val="tx1"/>
                </a:solidFill>
                <a:latin typeface="Myriad Pro" charset="0"/>
                <a:ea typeface="Geneva" charset="0"/>
                <a:cs typeface="Geneva" charset="0"/>
              </a:defRPr>
            </a:lvl2pPr>
            <a:lvl3pPr marL="1143000" indent="-228600">
              <a:defRPr sz="2400">
                <a:solidFill>
                  <a:schemeClr val="tx1"/>
                </a:solidFill>
                <a:latin typeface="Myriad Pro" charset="0"/>
                <a:ea typeface="Geneva" charset="0"/>
                <a:cs typeface="Geneva" charset="0"/>
              </a:defRPr>
            </a:lvl3pPr>
            <a:lvl4pPr marL="1600200" indent="-228600">
              <a:defRPr sz="2400">
                <a:solidFill>
                  <a:schemeClr val="tx1"/>
                </a:solidFill>
                <a:latin typeface="Myriad Pro" charset="0"/>
                <a:ea typeface="Geneva" charset="0"/>
                <a:cs typeface="Geneva" charset="0"/>
              </a:defRPr>
            </a:lvl4pPr>
            <a:lvl5pPr marL="2057400" indent="-228600">
              <a:defRPr sz="2400">
                <a:solidFill>
                  <a:schemeClr val="tx1"/>
                </a:solidFill>
                <a:latin typeface="Myriad Pro" charset="0"/>
                <a:ea typeface="Geneva" charset="0"/>
                <a:cs typeface="Geneva" charset="0"/>
              </a:defRPr>
            </a:lvl5pPr>
            <a:lvl6pPr marL="2514600" indent="-228600" eaLnBrk="0" fontAlgn="base" hangingPunct="0">
              <a:spcBef>
                <a:spcPct val="0"/>
              </a:spcBef>
              <a:spcAft>
                <a:spcPct val="0"/>
              </a:spcAft>
              <a:buFont typeface="Arial" charset="0"/>
              <a:defRPr sz="2400">
                <a:solidFill>
                  <a:schemeClr val="tx1"/>
                </a:solidFill>
                <a:latin typeface="Myriad Pro" charset="0"/>
                <a:ea typeface="Geneva" charset="0"/>
                <a:cs typeface="Geneva" charset="0"/>
              </a:defRPr>
            </a:lvl6pPr>
            <a:lvl7pPr marL="2971800" indent="-228600" eaLnBrk="0" fontAlgn="base" hangingPunct="0">
              <a:spcBef>
                <a:spcPct val="0"/>
              </a:spcBef>
              <a:spcAft>
                <a:spcPct val="0"/>
              </a:spcAft>
              <a:buFont typeface="Arial" charset="0"/>
              <a:defRPr sz="2400">
                <a:solidFill>
                  <a:schemeClr val="tx1"/>
                </a:solidFill>
                <a:latin typeface="Myriad Pro" charset="0"/>
                <a:ea typeface="Geneva" charset="0"/>
                <a:cs typeface="Geneva" charset="0"/>
              </a:defRPr>
            </a:lvl7pPr>
            <a:lvl8pPr marL="3429000" indent="-228600" eaLnBrk="0" fontAlgn="base" hangingPunct="0">
              <a:spcBef>
                <a:spcPct val="0"/>
              </a:spcBef>
              <a:spcAft>
                <a:spcPct val="0"/>
              </a:spcAft>
              <a:buFont typeface="Arial" charset="0"/>
              <a:defRPr sz="2400">
                <a:solidFill>
                  <a:schemeClr val="tx1"/>
                </a:solidFill>
                <a:latin typeface="Myriad Pro" charset="0"/>
                <a:ea typeface="Geneva" charset="0"/>
                <a:cs typeface="Geneva" charset="0"/>
              </a:defRPr>
            </a:lvl8pPr>
            <a:lvl9pPr marL="3886200" indent="-228600" eaLnBrk="0" fontAlgn="base" hangingPunct="0">
              <a:spcBef>
                <a:spcPct val="0"/>
              </a:spcBef>
              <a:spcAft>
                <a:spcPct val="0"/>
              </a:spcAft>
              <a:buFont typeface="Arial" charset="0"/>
              <a:defRPr sz="2400">
                <a:solidFill>
                  <a:schemeClr val="tx1"/>
                </a:solidFill>
                <a:latin typeface="Myriad Pro" charset="0"/>
                <a:ea typeface="Geneva" charset="0"/>
                <a:cs typeface="Geneva" charset="0"/>
              </a:defRPr>
            </a:lvl9pPr>
          </a:lstStyle>
          <a:p>
            <a:pPr>
              <a:spcBef>
                <a:spcPts val="1080"/>
              </a:spcBef>
              <a:spcAft>
                <a:spcPts val="540"/>
              </a:spcAft>
            </a:pPr>
            <a:r>
              <a:rPr lang="en-US" sz="2100">
                <a:latin typeface="Verdana" charset="0"/>
                <a:cs typeface="Verdana" charset="0"/>
              </a:rPr>
              <a:t>•   The empire’s citizens were weary and disenchanted because of World War I. </a:t>
            </a:r>
          </a:p>
          <a:p>
            <a:pPr>
              <a:spcBef>
                <a:spcPts val="1080"/>
              </a:spcBef>
              <a:spcAft>
                <a:spcPts val="540"/>
              </a:spcAft>
            </a:pPr>
            <a:r>
              <a:rPr lang="en-US" sz="2100">
                <a:latin typeface="Verdana" charset="0"/>
                <a:cs typeface="Verdana" charset="0"/>
              </a:rPr>
              <a:t>•   One by one, ethnic groups revolted and became independent. </a:t>
            </a:r>
          </a:p>
          <a:p>
            <a:pPr>
              <a:spcBef>
                <a:spcPts val="1080"/>
              </a:spcBef>
              <a:spcAft>
                <a:spcPts val="540"/>
              </a:spcAft>
            </a:pPr>
            <a:r>
              <a:rPr lang="en-US" sz="2100">
                <a:latin typeface="Verdana" charset="0"/>
                <a:cs typeface="Verdana" charset="0"/>
              </a:rPr>
              <a:t>•   The empire was replaced by the independent republics of Austria, Hungary, and Czechoslovakia, along with the large monarchical state of Yugoslavia.</a:t>
            </a:r>
          </a:p>
        </p:txBody>
      </p:sp>
    </p:spTree>
    <p:extLst>
      <p:ext uri="{BB962C8B-B14F-4D97-AF65-F5344CB8AC3E}">
        <p14:creationId xmlns:p14="http://schemas.microsoft.com/office/powerpoint/2010/main" val="18642430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7"/>
          <p:cNvGrpSpPr>
            <a:grpSpLocks/>
          </p:cNvGrpSpPr>
          <p:nvPr/>
        </p:nvGrpSpPr>
        <p:grpSpPr bwMode="auto">
          <a:xfrm>
            <a:off x="457200" y="1679575"/>
            <a:ext cx="8229600" cy="3908425"/>
            <a:chOff x="768" y="1440"/>
            <a:chExt cx="4139" cy="1966"/>
          </a:xfrm>
        </p:grpSpPr>
        <p:pic>
          <p:nvPicPr>
            <p:cNvPr id="14339" name="Picture 8" descr="WH-Ch26_S4_Europe19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 y="1440"/>
              <a:ext cx="2034" cy="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9" descr="WH-Ch26_S4_Europe19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0" y="1440"/>
              <a:ext cx="2027" cy="1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74065674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
          <p:cNvSpPr txBox="1">
            <a:spLocks noChangeArrowheads="1"/>
          </p:cNvSpPr>
          <p:nvPr/>
        </p:nvSpPr>
        <p:spPr bwMode="auto">
          <a:xfrm>
            <a:off x="914400" y="1385888"/>
            <a:ext cx="7315200"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200" b="1">
                <a:latin typeface="Verdana" charset="0"/>
              </a:rPr>
              <a:t>The treaties did not apply self-determination to European colonies in Asia and Africa.</a:t>
            </a:r>
          </a:p>
          <a:p>
            <a:pPr eaLnBrk="1" hangingPunct="1"/>
            <a:endParaRPr lang="en-US"/>
          </a:p>
        </p:txBody>
      </p:sp>
      <p:sp>
        <p:nvSpPr>
          <p:cNvPr id="15363" name="TextBox 2"/>
          <p:cNvSpPr txBox="1">
            <a:spLocks noChangeArrowheads="1"/>
          </p:cNvSpPr>
          <p:nvPr/>
        </p:nvSpPr>
        <p:spPr bwMode="auto">
          <a:xfrm>
            <a:off x="914400" y="2674938"/>
            <a:ext cx="6934200"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buFont typeface="Arial" charset="0"/>
              <a:buChar char="•"/>
            </a:pPr>
            <a:r>
              <a:rPr lang="en-US" sz="2200" dirty="0">
                <a:latin typeface="Verdana" charset="0"/>
              </a:rPr>
              <a:t>Instead, former German and Ottoman lands became </a:t>
            </a:r>
            <a:r>
              <a:rPr lang="en-US" sz="2200" b="1" dirty="0">
                <a:solidFill>
                  <a:srgbClr val="FF0000"/>
                </a:solidFill>
                <a:latin typeface="Verdana" charset="0"/>
              </a:rPr>
              <a:t>mandates</a:t>
            </a:r>
            <a:r>
              <a:rPr lang="en-US" sz="2200" dirty="0">
                <a:latin typeface="Verdana" charset="0"/>
              </a:rPr>
              <a:t> administered by Western powers.</a:t>
            </a:r>
          </a:p>
          <a:p>
            <a:pPr eaLnBrk="1" hangingPunct="1">
              <a:buFont typeface="Arial" charset="0"/>
              <a:buChar char="•"/>
            </a:pPr>
            <a:endParaRPr lang="en-US" sz="2200" dirty="0">
              <a:latin typeface="Verdana" charset="0"/>
            </a:endParaRPr>
          </a:p>
          <a:p>
            <a:pPr eaLnBrk="1" hangingPunct="1">
              <a:buFont typeface="Arial" charset="0"/>
              <a:buChar char="•"/>
            </a:pPr>
            <a:r>
              <a:rPr lang="en-US" sz="2200" dirty="0">
                <a:latin typeface="Verdana" charset="0"/>
              </a:rPr>
              <a:t>In theory, the mandates were to be held until they were ready to stand alone. </a:t>
            </a:r>
          </a:p>
          <a:p>
            <a:pPr eaLnBrk="1" hangingPunct="1">
              <a:buFont typeface="Arial" charset="0"/>
              <a:buChar char="•"/>
            </a:pPr>
            <a:endParaRPr lang="en-US" sz="2200" dirty="0">
              <a:latin typeface="Verdana" charset="0"/>
            </a:endParaRPr>
          </a:p>
          <a:p>
            <a:pPr eaLnBrk="1" hangingPunct="1">
              <a:buFont typeface="Arial" charset="0"/>
              <a:buChar char="•"/>
            </a:pPr>
            <a:r>
              <a:rPr lang="en-US" sz="2200" dirty="0">
                <a:latin typeface="Verdana" charset="0"/>
              </a:rPr>
              <a:t>In practice, they were treated as colonies</a:t>
            </a:r>
            <a:r>
              <a:rPr lang="en-US" sz="2200" dirty="0" smtClean="0">
                <a:latin typeface="Verdana" charset="0"/>
              </a:rPr>
              <a:t>.</a:t>
            </a:r>
          </a:p>
          <a:p>
            <a:pPr eaLnBrk="1" hangingPunct="1">
              <a:buFont typeface="Arial" charset="0"/>
              <a:buChar char="•"/>
            </a:pPr>
            <a:endParaRPr lang="en-US" sz="2200" dirty="0">
              <a:latin typeface="Verdana" charset="0"/>
            </a:endParaRPr>
          </a:p>
          <a:p>
            <a:pPr eaLnBrk="1" hangingPunct="1">
              <a:buFont typeface="Arial" charset="0"/>
              <a:buChar char="•"/>
            </a:pPr>
            <a:r>
              <a:rPr lang="en-US" sz="2200" dirty="0" smtClean="0">
                <a:latin typeface="Verdana" charset="0"/>
              </a:rPr>
              <a:t>Britain controlled the Iraq and Palestine mandate.</a:t>
            </a:r>
            <a:endParaRPr lang="en-US" sz="2200" dirty="0">
              <a:latin typeface="Verdana" charset="0"/>
            </a:endParaRPr>
          </a:p>
        </p:txBody>
      </p:sp>
    </p:spTree>
    <p:extLst>
      <p:ext uri="{BB962C8B-B14F-4D97-AF65-F5344CB8AC3E}">
        <p14:creationId xmlns:p14="http://schemas.microsoft.com/office/powerpoint/2010/main" val="255720028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2" name="AutoShape 10"/>
          <p:cNvSpPr>
            <a:spLocks noChangeArrowheads="1"/>
          </p:cNvSpPr>
          <p:nvPr/>
        </p:nvSpPr>
        <p:spPr bwMode="auto">
          <a:xfrm rot="5400000" flipH="1">
            <a:off x="1447800" y="2133600"/>
            <a:ext cx="2667000" cy="3886200"/>
          </a:xfrm>
          <a:prstGeom prst="upArrowCallout">
            <a:avLst>
              <a:gd name="adj1" fmla="val 20843"/>
              <a:gd name="adj2" fmla="val 18875"/>
              <a:gd name="adj3" fmla="val 21709"/>
              <a:gd name="adj4" fmla="val 76542"/>
            </a:avLst>
          </a:prstGeom>
          <a:gradFill rotWithShape="1">
            <a:gsLst>
              <a:gs pos="0">
                <a:srgbClr val="CDCDFF"/>
              </a:gs>
              <a:gs pos="100000">
                <a:schemeClr val="bg1"/>
              </a:gs>
            </a:gsLst>
            <a:lin ang="5400000" scaled="1"/>
          </a:gradFill>
          <a:ln w="9525">
            <a:solidFill>
              <a:schemeClr val="accent2"/>
            </a:solidFill>
            <a:miter lim="800000"/>
            <a:headEnd/>
            <a:tailEnd/>
          </a:ln>
          <a:effectLst>
            <a:outerShdw dist="53882" dir="2700000" algn="ctr" rotWithShape="0">
              <a:srgbClr val="ADC793">
                <a:alpha val="50000"/>
              </a:srgbClr>
            </a:outerShdw>
          </a:effectLst>
        </p:spPr>
        <p:txBody>
          <a:bodyPr wrap="none" anchor="ctr"/>
          <a:lstStyle/>
          <a:p>
            <a:pPr>
              <a:defRPr/>
            </a:pPr>
            <a:endParaRPr lang="en-US" dirty="0">
              <a:ea typeface="+mn-ea"/>
              <a:cs typeface="+mn-cs"/>
            </a:endParaRPr>
          </a:p>
        </p:txBody>
      </p:sp>
      <p:sp>
        <p:nvSpPr>
          <p:cNvPr id="16387" name="Text Box 4"/>
          <p:cNvSpPr txBox="1">
            <a:spLocks noChangeArrowheads="1"/>
          </p:cNvSpPr>
          <p:nvPr/>
        </p:nvSpPr>
        <p:spPr bwMode="auto">
          <a:xfrm>
            <a:off x="838200" y="1493838"/>
            <a:ext cx="7467600"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Aft>
                <a:spcPct val="60000"/>
              </a:spcAft>
            </a:pPr>
            <a:r>
              <a:rPr lang="en-US" sz="2200" b="1">
                <a:latin typeface="Verdana" charset="0"/>
              </a:rPr>
              <a:t>Many of President Wilson</a:t>
            </a:r>
            <a:r>
              <a:rPr lang="ja-JP" altLang="en-US" sz="2200" b="1">
                <a:latin typeface="Verdana" charset="0"/>
              </a:rPr>
              <a:t>’</a:t>
            </a:r>
            <a:r>
              <a:rPr lang="en-US" sz="2200" b="1">
                <a:latin typeface="Verdana" charset="0"/>
              </a:rPr>
              <a:t>s Fourteen Points were not implemented in the treaties.</a:t>
            </a:r>
          </a:p>
        </p:txBody>
      </p:sp>
      <p:sp>
        <p:nvSpPr>
          <p:cNvPr id="13320" name="Text Box 5"/>
          <p:cNvSpPr txBox="1">
            <a:spLocks noChangeArrowheads="1"/>
          </p:cNvSpPr>
          <p:nvPr/>
        </p:nvSpPr>
        <p:spPr bwMode="auto">
          <a:xfrm>
            <a:off x="5105400" y="3186113"/>
            <a:ext cx="3048000"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Aft>
                <a:spcPct val="60000"/>
              </a:spcAft>
            </a:pPr>
            <a:r>
              <a:rPr lang="en-US" sz="2200" dirty="0" smtClean="0">
                <a:solidFill>
                  <a:srgbClr val="0033CC"/>
                </a:solidFill>
                <a:latin typeface="Verdana" charset="0"/>
              </a:rPr>
              <a:t>**German </a:t>
            </a:r>
            <a:r>
              <a:rPr lang="en-US" sz="2200" dirty="0">
                <a:solidFill>
                  <a:srgbClr val="0033CC"/>
                </a:solidFill>
                <a:latin typeface="Verdana" charset="0"/>
              </a:rPr>
              <a:t>resentment of the Treaty of Versailles</a:t>
            </a:r>
            <a:r>
              <a:rPr lang="en-US" sz="2200" dirty="0">
                <a:latin typeface="Verdana" charset="0"/>
              </a:rPr>
              <a:t> would later spark World War II.</a:t>
            </a:r>
          </a:p>
        </p:txBody>
      </p:sp>
      <p:sp>
        <p:nvSpPr>
          <p:cNvPr id="16389" name="Rectangle 4"/>
          <p:cNvSpPr>
            <a:spLocks noChangeArrowheads="1"/>
          </p:cNvSpPr>
          <p:nvPr/>
        </p:nvSpPr>
        <p:spPr bwMode="auto">
          <a:xfrm>
            <a:off x="1057275" y="2857500"/>
            <a:ext cx="2590800"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Aft>
                <a:spcPct val="60000"/>
              </a:spcAft>
            </a:pPr>
            <a:r>
              <a:rPr lang="en-US" sz="2200">
                <a:latin typeface="Verdana" charset="0"/>
              </a:rPr>
              <a:t>Germany, the other Central Powers, and other countries and colonies were angered by their treatment.</a:t>
            </a:r>
          </a:p>
        </p:txBody>
      </p:sp>
    </p:spTree>
    <p:extLst>
      <p:ext uri="{BB962C8B-B14F-4D97-AF65-F5344CB8AC3E}">
        <p14:creationId xmlns:p14="http://schemas.microsoft.com/office/powerpoint/2010/main" val="22229599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20"/>
                                        </p:tgtEl>
                                        <p:attrNameLst>
                                          <p:attrName>style.visibility</p:attrName>
                                        </p:attrNameLst>
                                      </p:cBhvr>
                                      <p:to>
                                        <p:strVal val="visible"/>
                                      </p:to>
                                    </p:set>
                                    <p:anim calcmode="lin" valueType="num">
                                      <p:cBhvr additive="base">
                                        <p:cTn id="7" dur="1000" fill="hold"/>
                                        <p:tgtEl>
                                          <p:spTgt spid="13320"/>
                                        </p:tgtEl>
                                        <p:attrNameLst>
                                          <p:attrName>ppt_x</p:attrName>
                                        </p:attrNameLst>
                                      </p:cBhvr>
                                      <p:tavLst>
                                        <p:tav tm="0">
                                          <p:val>
                                            <p:strVal val="#ppt_x"/>
                                          </p:val>
                                        </p:tav>
                                        <p:tav tm="100000">
                                          <p:val>
                                            <p:strVal val="#ppt_x"/>
                                          </p:val>
                                        </p:tav>
                                      </p:tavLst>
                                    </p:anim>
                                    <p:anim calcmode="lin" valueType="num">
                                      <p:cBhvr additive="base">
                                        <p:cTn id="8" dur="1000" fill="hold"/>
                                        <p:tgtEl>
                                          <p:spTgt spid="133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10"/>
          <p:cNvSpPr>
            <a:spLocks noChangeArrowheads="1"/>
          </p:cNvSpPr>
          <p:nvPr/>
        </p:nvSpPr>
        <p:spPr bwMode="auto">
          <a:xfrm rot="5400000" flipH="1">
            <a:off x="858044" y="2610644"/>
            <a:ext cx="3694112" cy="3733800"/>
          </a:xfrm>
          <a:prstGeom prst="upArrowCallout">
            <a:avLst>
              <a:gd name="adj1" fmla="val 25823"/>
              <a:gd name="adj2" fmla="val 19814"/>
              <a:gd name="adj3" fmla="val 18874"/>
              <a:gd name="adj4" fmla="val 70653"/>
            </a:avLst>
          </a:prstGeom>
          <a:gradFill rotWithShape="1">
            <a:gsLst>
              <a:gs pos="0">
                <a:srgbClr val="CDCDFF"/>
              </a:gs>
              <a:gs pos="100000">
                <a:schemeClr val="bg1"/>
              </a:gs>
            </a:gsLst>
            <a:lin ang="5400000" scaled="1"/>
          </a:gradFill>
          <a:ln w="9525">
            <a:solidFill>
              <a:schemeClr val="accent2"/>
            </a:solidFill>
            <a:miter lim="800000"/>
            <a:headEnd/>
            <a:tailEnd/>
          </a:ln>
          <a:effectLst>
            <a:outerShdw dist="53882" dir="2700000" algn="ctr" rotWithShape="0">
              <a:srgbClr val="ADC793">
                <a:alpha val="50000"/>
              </a:srgbClr>
            </a:outerShdw>
          </a:effectLst>
        </p:spPr>
        <p:txBody>
          <a:bodyPr wrap="none" anchor="ctr"/>
          <a:lstStyle/>
          <a:p>
            <a:pPr>
              <a:defRPr/>
            </a:pPr>
            <a:endParaRPr lang="en-US" dirty="0">
              <a:ea typeface="+mn-ea"/>
              <a:cs typeface="+mn-cs"/>
            </a:endParaRPr>
          </a:p>
        </p:txBody>
      </p:sp>
      <p:sp>
        <p:nvSpPr>
          <p:cNvPr id="17411" name="Text Box 4"/>
          <p:cNvSpPr txBox="1">
            <a:spLocks noChangeArrowheads="1"/>
          </p:cNvSpPr>
          <p:nvPr/>
        </p:nvSpPr>
        <p:spPr bwMode="auto">
          <a:xfrm>
            <a:off x="228600" y="1295400"/>
            <a:ext cx="86868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2200" b="1">
                <a:latin typeface="Verdana" charset="0"/>
              </a:rPr>
              <a:t>Wilson did succeed in establishing the League of Nations, a group of more than 40 countries formed to negotiate disputes in an effort to avoid future wars. </a:t>
            </a:r>
          </a:p>
        </p:txBody>
      </p:sp>
      <p:sp>
        <p:nvSpPr>
          <p:cNvPr id="17412" name="Text Box 5"/>
          <p:cNvSpPr txBox="1">
            <a:spLocks noChangeArrowheads="1"/>
          </p:cNvSpPr>
          <p:nvPr/>
        </p:nvSpPr>
        <p:spPr bwMode="auto">
          <a:xfrm>
            <a:off x="914400" y="2908300"/>
            <a:ext cx="24384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200">
                <a:latin typeface="Verdana" charset="0"/>
              </a:rPr>
              <a:t>Because of opposition to the League, the  United States  </a:t>
            </a:r>
            <a:br>
              <a:rPr lang="en-US" sz="2200">
                <a:latin typeface="Verdana" charset="0"/>
              </a:rPr>
            </a:br>
            <a:r>
              <a:rPr lang="en-US" sz="2200">
                <a:latin typeface="Verdana" charset="0"/>
              </a:rPr>
              <a:t>Senate refused to ratify the Treaty of Versailles.</a:t>
            </a:r>
          </a:p>
        </p:txBody>
      </p:sp>
      <p:sp>
        <p:nvSpPr>
          <p:cNvPr id="14340" name="Text Box 6"/>
          <p:cNvSpPr txBox="1">
            <a:spLocks noChangeArrowheads="1"/>
          </p:cNvSpPr>
          <p:nvPr/>
        </p:nvSpPr>
        <p:spPr bwMode="auto">
          <a:xfrm>
            <a:off x="4876800" y="2822575"/>
            <a:ext cx="3581400" cy="297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200" dirty="0">
                <a:latin typeface="Verdana" charset="0"/>
              </a:rPr>
              <a:t>The United States never joined the League of Nations.</a:t>
            </a:r>
          </a:p>
          <a:p>
            <a:pPr eaLnBrk="1" hangingPunct="1">
              <a:spcBef>
                <a:spcPct val="50000"/>
              </a:spcBef>
            </a:pPr>
            <a:r>
              <a:rPr lang="en-US" sz="2200" dirty="0">
                <a:latin typeface="Verdana" charset="0"/>
              </a:rPr>
              <a:t>Although it promised </a:t>
            </a:r>
            <a:r>
              <a:rPr lang="en-US" sz="2200" b="1" dirty="0">
                <a:solidFill>
                  <a:srgbClr val="000000"/>
                </a:solidFill>
                <a:latin typeface="Verdana" charset="0"/>
              </a:rPr>
              <a:t>collective security, </a:t>
            </a:r>
            <a:r>
              <a:rPr lang="en-US" sz="2200" dirty="0">
                <a:latin typeface="Verdana" charset="0"/>
              </a:rPr>
              <a:t>the League proved ineffective in preventing future wars.</a:t>
            </a:r>
          </a:p>
        </p:txBody>
      </p:sp>
    </p:spTree>
    <p:extLst>
      <p:ext uri="{BB962C8B-B14F-4D97-AF65-F5344CB8AC3E}">
        <p14:creationId xmlns:p14="http://schemas.microsoft.com/office/powerpoint/2010/main" val="7429528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40"/>
                                        </p:tgtEl>
                                        <p:attrNameLst>
                                          <p:attrName>style.visibility</p:attrName>
                                        </p:attrNameLst>
                                      </p:cBhvr>
                                      <p:to>
                                        <p:strVal val="visible"/>
                                      </p:to>
                                    </p:set>
                                    <p:anim calcmode="lin" valueType="num">
                                      <p:cBhvr additive="base">
                                        <p:cTn id="7" dur="1000" fill="hold"/>
                                        <p:tgtEl>
                                          <p:spTgt spid="14340"/>
                                        </p:tgtEl>
                                        <p:attrNameLst>
                                          <p:attrName>ppt_x</p:attrName>
                                        </p:attrNameLst>
                                      </p:cBhvr>
                                      <p:tavLst>
                                        <p:tav tm="0">
                                          <p:val>
                                            <p:strVal val="#ppt_x"/>
                                          </p:val>
                                        </p:tav>
                                        <p:tav tm="100000">
                                          <p:val>
                                            <p:strVal val="#ppt_x"/>
                                          </p:val>
                                        </p:tav>
                                      </p:tavLst>
                                    </p:anim>
                                    <p:anim calcmode="lin" valueType="num">
                                      <p:cBhvr additive="base">
                                        <p:cTn id="8" dur="1000" fill="hold"/>
                                        <p:tgtEl>
                                          <p:spTgt spid="143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5" descr="C:\Users\rakesh.jawale\Desktop\HSGEO15_TC_C07_L1_ls04\Image.png">
            <a:hlinkClick r:id="" action="ppaction://hlinkshowjump?jump=nextslide"/>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011"/>
            <a:ext cx="9354059" cy="6878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ext Box 3">
            <a:hlinkClick r:id="" action="ppaction://hlinkshowjump?jump=nextslide"/>
          </p:cNvPr>
          <p:cNvSpPr txBox="1">
            <a:spLocks noChangeArrowheads="1"/>
          </p:cNvSpPr>
          <p:nvPr/>
        </p:nvSpPr>
        <p:spPr bwMode="auto">
          <a:xfrm>
            <a:off x="110032" y="1430"/>
            <a:ext cx="9033969" cy="4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314" tIns="41157" rIns="82314" bIns="41157">
            <a:spAutoFit/>
          </a:bodyPr>
          <a:lstStyle>
            <a:lvl1pPr>
              <a:defRPr sz="2400">
                <a:solidFill>
                  <a:schemeClr val="tx1"/>
                </a:solidFill>
                <a:latin typeface="Myriad Pro" charset="0"/>
                <a:ea typeface="ＭＳ Ｐゴシック" charset="0"/>
                <a:cs typeface="Geneva" charset="0"/>
              </a:defRPr>
            </a:lvl1pPr>
            <a:lvl2pPr marL="742950" indent="-285750">
              <a:defRPr sz="2400">
                <a:solidFill>
                  <a:schemeClr val="tx1"/>
                </a:solidFill>
                <a:latin typeface="Myriad Pro" charset="0"/>
                <a:ea typeface="Geneva" charset="0"/>
                <a:cs typeface="Geneva" charset="0"/>
              </a:defRPr>
            </a:lvl2pPr>
            <a:lvl3pPr marL="1143000" indent="-228600">
              <a:defRPr sz="2400">
                <a:solidFill>
                  <a:schemeClr val="tx1"/>
                </a:solidFill>
                <a:latin typeface="Myriad Pro" charset="0"/>
                <a:ea typeface="Geneva" charset="0"/>
                <a:cs typeface="Geneva" charset="0"/>
              </a:defRPr>
            </a:lvl3pPr>
            <a:lvl4pPr marL="1600200" indent="-228600">
              <a:defRPr sz="2400">
                <a:solidFill>
                  <a:schemeClr val="tx1"/>
                </a:solidFill>
                <a:latin typeface="Myriad Pro" charset="0"/>
                <a:ea typeface="Geneva" charset="0"/>
                <a:cs typeface="Geneva" charset="0"/>
              </a:defRPr>
            </a:lvl4pPr>
            <a:lvl5pPr marL="2057400" indent="-228600">
              <a:defRPr sz="2400">
                <a:solidFill>
                  <a:schemeClr val="tx1"/>
                </a:solidFill>
                <a:latin typeface="Myriad Pro" charset="0"/>
                <a:ea typeface="Geneva" charset="0"/>
                <a:cs typeface="Geneva" charset="0"/>
              </a:defRPr>
            </a:lvl5pPr>
            <a:lvl6pPr marL="2514600" indent="-228600" eaLnBrk="0" fontAlgn="base" hangingPunct="0">
              <a:spcBef>
                <a:spcPct val="0"/>
              </a:spcBef>
              <a:spcAft>
                <a:spcPct val="0"/>
              </a:spcAft>
              <a:buFont typeface="Arial" charset="0"/>
              <a:defRPr sz="2400">
                <a:solidFill>
                  <a:schemeClr val="tx1"/>
                </a:solidFill>
                <a:latin typeface="Myriad Pro" charset="0"/>
                <a:ea typeface="Geneva" charset="0"/>
                <a:cs typeface="Geneva" charset="0"/>
              </a:defRPr>
            </a:lvl6pPr>
            <a:lvl7pPr marL="2971800" indent="-228600" eaLnBrk="0" fontAlgn="base" hangingPunct="0">
              <a:spcBef>
                <a:spcPct val="0"/>
              </a:spcBef>
              <a:spcAft>
                <a:spcPct val="0"/>
              </a:spcAft>
              <a:buFont typeface="Arial" charset="0"/>
              <a:defRPr sz="2400">
                <a:solidFill>
                  <a:schemeClr val="tx1"/>
                </a:solidFill>
                <a:latin typeface="Myriad Pro" charset="0"/>
                <a:ea typeface="Geneva" charset="0"/>
                <a:cs typeface="Geneva" charset="0"/>
              </a:defRPr>
            </a:lvl7pPr>
            <a:lvl8pPr marL="3429000" indent="-228600" eaLnBrk="0" fontAlgn="base" hangingPunct="0">
              <a:spcBef>
                <a:spcPct val="0"/>
              </a:spcBef>
              <a:spcAft>
                <a:spcPct val="0"/>
              </a:spcAft>
              <a:buFont typeface="Arial" charset="0"/>
              <a:defRPr sz="2400">
                <a:solidFill>
                  <a:schemeClr val="tx1"/>
                </a:solidFill>
                <a:latin typeface="Myriad Pro" charset="0"/>
                <a:ea typeface="Geneva" charset="0"/>
                <a:cs typeface="Geneva" charset="0"/>
              </a:defRPr>
            </a:lvl8pPr>
            <a:lvl9pPr marL="3886200" indent="-228600" eaLnBrk="0" fontAlgn="base" hangingPunct="0">
              <a:spcBef>
                <a:spcPct val="0"/>
              </a:spcBef>
              <a:spcAft>
                <a:spcPct val="0"/>
              </a:spcAft>
              <a:buFont typeface="Arial" charset="0"/>
              <a:defRPr sz="2400">
                <a:solidFill>
                  <a:schemeClr val="tx1"/>
                </a:solidFill>
                <a:latin typeface="Myriad Pro" charset="0"/>
                <a:ea typeface="Geneva" charset="0"/>
                <a:cs typeface="Geneva" charset="0"/>
              </a:defRPr>
            </a:lvl9pPr>
          </a:lstStyle>
          <a:p>
            <a:r>
              <a:rPr lang="en-US" b="1">
                <a:solidFill>
                  <a:schemeClr val="bg1"/>
                </a:solidFill>
                <a:latin typeface="Verdana" charset="0"/>
              </a:rPr>
              <a:t>The League of Nations</a:t>
            </a:r>
          </a:p>
        </p:txBody>
      </p:sp>
      <p:sp>
        <p:nvSpPr>
          <p:cNvPr id="1028" name="Text Box 14">
            <a:hlinkClick r:id="" action="ppaction://hlinkshowjump?jump=nextslide"/>
          </p:cNvPr>
          <p:cNvSpPr txBox="1">
            <a:spLocks noChangeArrowheads="1"/>
          </p:cNvSpPr>
          <p:nvPr/>
        </p:nvSpPr>
        <p:spPr bwMode="auto">
          <a:xfrm>
            <a:off x="1250352" y="1267830"/>
            <a:ext cx="7162014" cy="47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314" tIns="41157" rIns="82314" bIns="41157">
            <a:spAutoFit/>
          </a:bodyPr>
          <a:lstStyle>
            <a:lvl1pPr marL="457200" indent="-457200">
              <a:defRPr sz="2400">
                <a:solidFill>
                  <a:schemeClr val="tx1"/>
                </a:solidFill>
                <a:latin typeface="Myriad Pro" charset="0"/>
                <a:ea typeface="ＭＳ Ｐゴシック" charset="0"/>
                <a:cs typeface="Geneva" charset="0"/>
              </a:defRPr>
            </a:lvl1pPr>
            <a:lvl2pPr marL="742950" indent="-285750">
              <a:defRPr sz="2400">
                <a:solidFill>
                  <a:schemeClr val="tx1"/>
                </a:solidFill>
                <a:latin typeface="Myriad Pro" charset="0"/>
                <a:ea typeface="Geneva" charset="0"/>
                <a:cs typeface="Geneva" charset="0"/>
              </a:defRPr>
            </a:lvl2pPr>
            <a:lvl3pPr marL="1143000" indent="-228600">
              <a:defRPr sz="2400">
                <a:solidFill>
                  <a:schemeClr val="tx1"/>
                </a:solidFill>
                <a:latin typeface="Myriad Pro" charset="0"/>
                <a:ea typeface="Geneva" charset="0"/>
                <a:cs typeface="Geneva" charset="0"/>
              </a:defRPr>
            </a:lvl3pPr>
            <a:lvl4pPr marL="1600200" indent="-228600">
              <a:defRPr sz="2400">
                <a:solidFill>
                  <a:schemeClr val="tx1"/>
                </a:solidFill>
                <a:latin typeface="Myriad Pro" charset="0"/>
                <a:ea typeface="Geneva" charset="0"/>
                <a:cs typeface="Geneva" charset="0"/>
              </a:defRPr>
            </a:lvl4pPr>
            <a:lvl5pPr marL="2057400" indent="-228600">
              <a:defRPr sz="2400">
                <a:solidFill>
                  <a:schemeClr val="tx1"/>
                </a:solidFill>
                <a:latin typeface="Myriad Pro" charset="0"/>
                <a:ea typeface="Geneva" charset="0"/>
                <a:cs typeface="Geneva" charset="0"/>
              </a:defRPr>
            </a:lvl5pPr>
            <a:lvl6pPr marL="2514600" indent="-228600" eaLnBrk="0" fontAlgn="base" hangingPunct="0">
              <a:spcBef>
                <a:spcPct val="0"/>
              </a:spcBef>
              <a:spcAft>
                <a:spcPct val="0"/>
              </a:spcAft>
              <a:buFont typeface="Arial" charset="0"/>
              <a:defRPr sz="2400">
                <a:solidFill>
                  <a:schemeClr val="tx1"/>
                </a:solidFill>
                <a:latin typeface="Myriad Pro" charset="0"/>
                <a:ea typeface="Geneva" charset="0"/>
                <a:cs typeface="Geneva" charset="0"/>
              </a:defRPr>
            </a:lvl6pPr>
            <a:lvl7pPr marL="2971800" indent="-228600" eaLnBrk="0" fontAlgn="base" hangingPunct="0">
              <a:spcBef>
                <a:spcPct val="0"/>
              </a:spcBef>
              <a:spcAft>
                <a:spcPct val="0"/>
              </a:spcAft>
              <a:buFont typeface="Arial" charset="0"/>
              <a:defRPr sz="2400">
                <a:solidFill>
                  <a:schemeClr val="tx1"/>
                </a:solidFill>
                <a:latin typeface="Myriad Pro" charset="0"/>
                <a:ea typeface="Geneva" charset="0"/>
                <a:cs typeface="Geneva" charset="0"/>
              </a:defRPr>
            </a:lvl7pPr>
            <a:lvl8pPr marL="3429000" indent="-228600" eaLnBrk="0" fontAlgn="base" hangingPunct="0">
              <a:spcBef>
                <a:spcPct val="0"/>
              </a:spcBef>
              <a:spcAft>
                <a:spcPct val="0"/>
              </a:spcAft>
              <a:buFont typeface="Arial" charset="0"/>
              <a:defRPr sz="2400">
                <a:solidFill>
                  <a:schemeClr val="tx1"/>
                </a:solidFill>
                <a:latin typeface="Myriad Pro" charset="0"/>
                <a:ea typeface="Geneva" charset="0"/>
                <a:cs typeface="Geneva" charset="0"/>
              </a:defRPr>
            </a:lvl8pPr>
            <a:lvl9pPr marL="3886200" indent="-228600" eaLnBrk="0" fontAlgn="base" hangingPunct="0">
              <a:spcBef>
                <a:spcPct val="0"/>
              </a:spcBef>
              <a:spcAft>
                <a:spcPct val="0"/>
              </a:spcAft>
              <a:buFont typeface="Arial" charset="0"/>
              <a:defRPr sz="2400">
                <a:solidFill>
                  <a:schemeClr val="tx1"/>
                </a:solidFill>
                <a:latin typeface="Myriad Pro" charset="0"/>
                <a:ea typeface="Geneva" charset="0"/>
                <a:cs typeface="Geneva" charset="0"/>
              </a:defRPr>
            </a:lvl9pPr>
          </a:lstStyle>
          <a:p>
            <a:pPr>
              <a:spcBef>
                <a:spcPts val="1080"/>
              </a:spcBef>
              <a:spcAft>
                <a:spcPts val="540"/>
              </a:spcAft>
            </a:pPr>
            <a:r>
              <a:rPr lang="en-US" sz="2100" dirty="0">
                <a:latin typeface="Verdana" charset="0"/>
                <a:cs typeface="Verdana" charset="0"/>
              </a:rPr>
              <a:t>•   Woodrow Wilson wanted a league, or worldwide association, of nations for international peacekeeping. </a:t>
            </a:r>
          </a:p>
          <a:p>
            <a:pPr>
              <a:spcBef>
                <a:spcPts val="1080"/>
              </a:spcBef>
              <a:spcAft>
                <a:spcPts val="540"/>
              </a:spcAft>
            </a:pPr>
            <a:r>
              <a:rPr lang="en-US" sz="2100" dirty="0">
                <a:latin typeface="Verdana" charset="0"/>
                <a:cs typeface="Verdana" charset="0"/>
              </a:rPr>
              <a:t>•   </a:t>
            </a:r>
            <a:r>
              <a:rPr lang="en-US" sz="2100" dirty="0" smtClean="0">
                <a:latin typeface="Verdana" charset="0"/>
                <a:cs typeface="Verdana" charset="0"/>
              </a:rPr>
              <a:t>**The </a:t>
            </a:r>
            <a:r>
              <a:rPr lang="en-US" sz="2100" dirty="0">
                <a:latin typeface="Verdana" charset="0"/>
                <a:cs typeface="Verdana" charset="0"/>
              </a:rPr>
              <a:t>league's purpose was to prevent future wars</a:t>
            </a:r>
            <a:r>
              <a:rPr lang="en-US" sz="2100" dirty="0" smtClean="0">
                <a:latin typeface="Verdana" charset="0"/>
                <a:cs typeface="Verdana" charset="0"/>
              </a:rPr>
              <a:t>.**</a:t>
            </a:r>
            <a:endParaRPr lang="en-US" sz="2100" dirty="0">
              <a:latin typeface="Verdana" charset="0"/>
              <a:cs typeface="Verdana" charset="0"/>
            </a:endParaRPr>
          </a:p>
          <a:p>
            <a:pPr>
              <a:spcBef>
                <a:spcPts val="1080"/>
              </a:spcBef>
              <a:spcAft>
                <a:spcPts val="540"/>
              </a:spcAft>
            </a:pPr>
            <a:r>
              <a:rPr lang="en-US" sz="2100" dirty="0">
                <a:latin typeface="Verdana" charset="0"/>
                <a:cs typeface="Verdana" charset="0"/>
              </a:rPr>
              <a:t>•   Wilson believed the league would correct any unfair settlements made at the Paris Peace Conference. </a:t>
            </a:r>
          </a:p>
          <a:p>
            <a:pPr>
              <a:spcBef>
                <a:spcPts val="1080"/>
              </a:spcBef>
              <a:spcAft>
                <a:spcPts val="540"/>
              </a:spcAft>
            </a:pPr>
            <a:r>
              <a:rPr lang="en-US" sz="2100" dirty="0">
                <a:latin typeface="Verdana" charset="0"/>
                <a:cs typeface="Verdana" charset="0"/>
              </a:rPr>
              <a:t>•   The U.S. Senate did not ratify the Treaty of Versailles. </a:t>
            </a:r>
          </a:p>
          <a:p>
            <a:pPr>
              <a:spcBef>
                <a:spcPts val="1080"/>
              </a:spcBef>
              <a:spcAft>
                <a:spcPts val="540"/>
              </a:spcAft>
            </a:pPr>
            <a:r>
              <a:rPr lang="en-US" sz="2100" dirty="0">
                <a:latin typeface="Verdana" charset="0"/>
                <a:cs typeface="Verdana" charset="0"/>
              </a:rPr>
              <a:t>•   Thus, the United States did not join the League of Nations.</a:t>
            </a:r>
          </a:p>
        </p:txBody>
      </p:sp>
    </p:spTree>
    <p:extLst>
      <p:ext uri="{BB962C8B-B14F-4D97-AF65-F5344CB8AC3E}">
        <p14:creationId xmlns:p14="http://schemas.microsoft.com/office/powerpoint/2010/main" val="349882796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Bellringer</a:t>
            </a:r>
            <a:endParaRPr lang="en-US" dirty="0"/>
          </a:p>
        </p:txBody>
      </p:sp>
      <p:pic>
        <p:nvPicPr>
          <p:cNvPr id="4" name="Content Placeholder 3" descr="Screen shot 2015-10-14 at 8.32.46 AM.png"/>
          <p:cNvPicPr>
            <a:picLocks noGrp="1" noChangeAspect="1"/>
          </p:cNvPicPr>
          <p:nvPr>
            <p:ph sz="quarter" idx="1"/>
          </p:nvPr>
        </p:nvPicPr>
        <p:blipFill rotWithShape="1">
          <a:blip r:embed="rId3">
            <a:extLst>
              <a:ext uri="{28A0092B-C50C-407E-A947-70E740481C1C}">
                <a14:useLocalDpi xmlns:a14="http://schemas.microsoft.com/office/drawing/2010/main" val="0"/>
              </a:ext>
            </a:extLst>
          </a:blip>
          <a:srcRect t="-201" b="-1"/>
          <a:stretch/>
        </p:blipFill>
        <p:spPr>
          <a:xfrm>
            <a:off x="0" y="1192696"/>
            <a:ext cx="9144000" cy="5665304"/>
          </a:xfrm>
        </p:spPr>
      </p:pic>
    </p:spTree>
    <p:extLst>
      <p:ext uri="{BB962C8B-B14F-4D97-AF65-F5344CB8AC3E}">
        <p14:creationId xmlns:p14="http://schemas.microsoft.com/office/powerpoint/2010/main" val="264130367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sz="quarter" idx="1"/>
          </p:nvPr>
        </p:nvSpPr>
        <p:spPr/>
        <p:txBody>
          <a:bodyPr/>
          <a:lstStyle/>
          <a:p>
            <a:r>
              <a:rPr lang="en-US" dirty="0" smtClean="0"/>
              <a:t>Should Germany have been held responsible for the cost of the war? Why or Why not?</a:t>
            </a:r>
          </a:p>
          <a:p>
            <a:endParaRPr lang="en-US" dirty="0"/>
          </a:p>
          <a:p>
            <a:endParaRPr lang="en-US" dirty="0" smtClean="0"/>
          </a:p>
          <a:p>
            <a:r>
              <a:rPr lang="en-US" dirty="0" smtClean="0"/>
              <a:t>What were some of the legacies of WWI; what will people remember about it?</a:t>
            </a:r>
            <a:endParaRPr lang="en-US" dirty="0"/>
          </a:p>
        </p:txBody>
      </p:sp>
    </p:spTree>
    <p:extLst>
      <p:ext uri="{BB962C8B-B14F-4D97-AF65-F5344CB8AC3E}">
        <p14:creationId xmlns:p14="http://schemas.microsoft.com/office/powerpoint/2010/main" val="368600511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Legacy of the War</a:t>
            </a:r>
            <a:endParaRPr lang="en-US" dirty="0"/>
          </a:p>
        </p:txBody>
      </p:sp>
      <p:sp>
        <p:nvSpPr>
          <p:cNvPr id="3" name="Content Placeholder 2"/>
          <p:cNvSpPr>
            <a:spLocks noGrp="1"/>
          </p:cNvSpPr>
          <p:nvPr>
            <p:ph sz="quarter" idx="1"/>
          </p:nvPr>
        </p:nvSpPr>
        <p:spPr/>
        <p:txBody>
          <a:bodyPr/>
          <a:lstStyle/>
          <a:p>
            <a:r>
              <a:rPr lang="en-US" dirty="0" smtClean="0"/>
              <a:t>New nations emerged (the map of Eastern Europe was redrawn);</a:t>
            </a:r>
          </a:p>
          <a:p>
            <a:endParaRPr lang="en-US" dirty="0"/>
          </a:p>
          <a:p>
            <a:r>
              <a:rPr lang="en-US" dirty="0" smtClean="0"/>
              <a:t>Empires disappeared (Austria-Hungary and Ottoman);</a:t>
            </a:r>
          </a:p>
          <a:p>
            <a:endParaRPr lang="en-US" dirty="0" smtClean="0"/>
          </a:p>
          <a:p>
            <a:r>
              <a:rPr lang="en-US" dirty="0" smtClean="0"/>
              <a:t>Countless deaths; cities needed to be rebuilt.</a:t>
            </a:r>
            <a:endParaRPr lang="en-US" dirty="0"/>
          </a:p>
        </p:txBody>
      </p:sp>
    </p:spTree>
    <p:extLst>
      <p:ext uri="{BB962C8B-B14F-4D97-AF65-F5344CB8AC3E}">
        <p14:creationId xmlns:p14="http://schemas.microsoft.com/office/powerpoint/2010/main" val="13896188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6"/>
          <p:cNvSpPr txBox="1">
            <a:spLocks noChangeArrowheads="1"/>
          </p:cNvSpPr>
          <p:nvPr/>
        </p:nvSpPr>
        <p:spPr bwMode="auto">
          <a:xfrm>
            <a:off x="457200" y="1143000"/>
            <a:ext cx="82296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2200" b="1">
                <a:latin typeface="Verdana" charset="0"/>
              </a:rPr>
              <a:t>World War I was devastating for all of </a:t>
            </a:r>
            <a:br>
              <a:rPr lang="en-US" sz="2200" b="1">
                <a:latin typeface="Verdana" charset="0"/>
              </a:rPr>
            </a:br>
            <a:r>
              <a:rPr lang="en-US" sz="2200" b="1">
                <a:latin typeface="Verdana" charset="0"/>
              </a:rPr>
              <a:t>the nations involved. </a:t>
            </a:r>
          </a:p>
          <a:p>
            <a:pPr eaLnBrk="1" hangingPunct="1">
              <a:spcBef>
                <a:spcPct val="50000"/>
              </a:spcBef>
            </a:pPr>
            <a:r>
              <a:rPr lang="en-US" sz="2200">
                <a:latin typeface="Verdana" charset="0"/>
              </a:rPr>
              <a:t>More than </a:t>
            </a:r>
            <a:r>
              <a:rPr lang="en-US" sz="2200">
                <a:solidFill>
                  <a:srgbClr val="0033CC"/>
                </a:solidFill>
                <a:latin typeface="Verdana" charset="0"/>
              </a:rPr>
              <a:t>8.5 million men died</a:t>
            </a:r>
            <a:r>
              <a:rPr lang="en-US" sz="2200">
                <a:latin typeface="Verdana" charset="0"/>
              </a:rPr>
              <a:t> and more than </a:t>
            </a:r>
            <a:r>
              <a:rPr lang="en-US" sz="2200">
                <a:solidFill>
                  <a:srgbClr val="0033CC"/>
                </a:solidFill>
                <a:latin typeface="Verdana" charset="0"/>
              </a:rPr>
              <a:t>16 million were wounded</a:t>
            </a:r>
            <a:r>
              <a:rPr lang="en-US" sz="2200">
                <a:latin typeface="Verdana" charset="0"/>
              </a:rPr>
              <a:t> fighting in the war. </a:t>
            </a:r>
          </a:p>
        </p:txBody>
      </p:sp>
      <p:sp>
        <p:nvSpPr>
          <p:cNvPr id="6147" name="Text Box 8"/>
          <p:cNvSpPr txBox="1">
            <a:spLocks noChangeArrowheads="1"/>
          </p:cNvSpPr>
          <p:nvPr/>
        </p:nvSpPr>
        <p:spPr bwMode="auto">
          <a:xfrm>
            <a:off x="5562600" y="3033713"/>
            <a:ext cx="3276600" cy="2530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Aft>
                <a:spcPct val="60000"/>
              </a:spcAft>
            </a:pPr>
            <a:r>
              <a:rPr lang="en-US" sz="2200">
                <a:latin typeface="Verdana" charset="0"/>
              </a:rPr>
              <a:t>Many of the wounded were disabled for life.</a:t>
            </a:r>
          </a:p>
          <a:p>
            <a:pPr eaLnBrk="1" hangingPunct="1">
              <a:spcAft>
                <a:spcPct val="60000"/>
              </a:spcAft>
            </a:pPr>
            <a:r>
              <a:rPr lang="en-US" sz="2200">
                <a:latin typeface="Verdana" charset="0"/>
              </a:rPr>
              <a:t>Six to thirteen million civilians also died. </a:t>
            </a:r>
          </a:p>
          <a:p>
            <a:pPr eaLnBrk="1" hangingPunct="1">
              <a:spcAft>
                <a:spcPct val="60000"/>
              </a:spcAft>
            </a:pPr>
            <a:r>
              <a:rPr lang="en-US" sz="2200">
                <a:latin typeface="Verdana" charset="0"/>
              </a:rPr>
              <a:t>Many others became refugees.</a:t>
            </a:r>
          </a:p>
        </p:txBody>
      </p:sp>
      <p:sp>
        <p:nvSpPr>
          <p:cNvPr id="6149" name="TextBox 2"/>
          <p:cNvSpPr txBox="1">
            <a:spLocks noChangeArrowheads="1"/>
          </p:cNvSpPr>
          <p:nvPr/>
        </p:nvSpPr>
        <p:spPr bwMode="auto">
          <a:xfrm>
            <a:off x="942975" y="6102350"/>
            <a:ext cx="37496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 World War I cemetery in Belgium</a:t>
            </a:r>
          </a:p>
        </p:txBody>
      </p:sp>
      <p:pic>
        <p:nvPicPr>
          <p:cNvPr id="6152" name="Picture 8" descr="989552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971800"/>
            <a:ext cx="4419600" cy="2944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942590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5"/>
          <p:cNvSpPr txBox="1">
            <a:spLocks noChangeArrowheads="1"/>
          </p:cNvSpPr>
          <p:nvPr/>
        </p:nvSpPr>
        <p:spPr bwMode="auto">
          <a:xfrm>
            <a:off x="457200" y="4953000"/>
            <a:ext cx="8229600"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Aft>
                <a:spcPct val="60000"/>
              </a:spcAft>
            </a:pPr>
            <a:r>
              <a:rPr lang="en-US" sz="2200" b="1">
                <a:latin typeface="Verdana" charset="0"/>
              </a:rPr>
              <a:t>The influenza </a:t>
            </a:r>
            <a:r>
              <a:rPr lang="en-US" sz="2200" b="1">
                <a:solidFill>
                  <a:srgbClr val="FF0000"/>
                </a:solidFill>
                <a:latin typeface="Verdana" charset="0"/>
              </a:rPr>
              <a:t>pandemic</a:t>
            </a:r>
            <a:r>
              <a:rPr lang="en-US" sz="2200" b="1">
                <a:latin typeface="Verdana" charset="0"/>
              </a:rPr>
              <a:t> of 1918 added to the devastation, killing 20 million people worldwide.</a:t>
            </a:r>
          </a:p>
        </p:txBody>
      </p:sp>
      <p:sp>
        <p:nvSpPr>
          <p:cNvPr id="7171" name="Rectangle 295"/>
          <p:cNvSpPr>
            <a:spLocks noChangeArrowheads="1"/>
          </p:cNvSpPr>
          <p:nvPr/>
        </p:nvSpPr>
        <p:spPr bwMode="auto">
          <a:xfrm>
            <a:off x="838200" y="1828800"/>
            <a:ext cx="7467600" cy="2590800"/>
          </a:xfrm>
          <a:prstGeom prst="rect">
            <a:avLst/>
          </a:prstGeom>
          <a:gradFill rotWithShape="1">
            <a:gsLst>
              <a:gs pos="0">
                <a:schemeClr val="bg1"/>
              </a:gs>
              <a:gs pos="100000">
                <a:srgbClr val="C9C9FF"/>
              </a:gs>
            </a:gsLst>
            <a:lin ang="5400000" scaled="1"/>
          </a:gradFill>
          <a:ln w="19050">
            <a:solidFill>
              <a:srgbClr val="666699"/>
            </a:solidFill>
            <a:miter lim="800000"/>
            <a:headEnd/>
            <a:tailEnd/>
          </a:ln>
        </p:spPr>
        <p:txBody>
          <a:bodyPr wrap="none" anchor="ctr"/>
          <a:lstStyle/>
          <a:p>
            <a:endParaRPr lang="en-US"/>
          </a:p>
        </p:txBody>
      </p:sp>
      <p:graphicFrame>
        <p:nvGraphicFramePr>
          <p:cNvPr id="13" name="Group 437"/>
          <p:cNvGraphicFramePr>
            <a:graphicFrameLocks noGrp="1"/>
          </p:cNvGraphicFramePr>
          <p:nvPr/>
        </p:nvGraphicFramePr>
        <p:xfrm>
          <a:off x="914400" y="1898650"/>
          <a:ext cx="7239000" cy="2444750"/>
        </p:xfrm>
        <a:graphic>
          <a:graphicData uri="http://schemas.openxmlformats.org/drawingml/2006/table">
            <a:tbl>
              <a:tblPr/>
              <a:tblGrid>
                <a:gridCol w="7239000"/>
              </a:tblGrid>
              <a:tr h="920750">
                <a:tc>
                  <a:txBody>
                    <a:bodyPr/>
                    <a:lstStyle/>
                    <a:p>
                      <a:pPr marL="228600" marR="0" lvl="0" indent="-228600" algn="l" defTabSz="914400" rtl="0" eaLnBrk="0" fontAlgn="base" latinLnBrk="0" hangingPunct="0">
                        <a:lnSpc>
                          <a:spcPct val="100000"/>
                        </a:lnSpc>
                        <a:spcBef>
                          <a:spcPct val="0"/>
                        </a:spcBef>
                        <a:spcAft>
                          <a:spcPct val="0"/>
                        </a:spcAft>
                        <a:buClr>
                          <a:schemeClr val="tx1"/>
                        </a:buClr>
                        <a:buSzPct val="80000"/>
                        <a:buFont typeface="Verdana" pitchFamily="34" charset="0"/>
                        <a:buChar char="•"/>
                        <a:tabLst/>
                      </a:pPr>
                      <a:r>
                        <a:rPr kumimoji="0" lang="en-US" sz="2200" b="0" i="0" u="none" strike="noStrike" cap="none" normalizeH="0" baseline="0" dirty="0" smtClean="0">
                          <a:ln>
                            <a:noFill/>
                          </a:ln>
                          <a:solidFill>
                            <a:schemeClr val="tx1"/>
                          </a:solidFill>
                          <a:effectLst/>
                          <a:latin typeface="Verdana" pitchFamily="34" charset="0"/>
                          <a:cs typeface="Arial" pitchFamily="34" charset="0"/>
                        </a:rPr>
                        <a:t>Buildings all over Europe had been </a:t>
                      </a:r>
                      <a:r>
                        <a:rPr kumimoji="0" lang="en-US" sz="2200" b="0" i="0" u="none" strike="noStrike" cap="none" normalizeH="0" baseline="0" dirty="0" smtClean="0">
                          <a:ln>
                            <a:noFill/>
                          </a:ln>
                          <a:solidFill>
                            <a:srgbClr val="0033CC"/>
                          </a:solidFill>
                          <a:effectLst/>
                          <a:latin typeface="Verdana" pitchFamily="34" charset="0"/>
                          <a:cs typeface="Arial" pitchFamily="34" charset="0"/>
                        </a:rPr>
                        <a:t>bombed </a:t>
                      </a:r>
                      <a:br>
                        <a:rPr kumimoji="0" lang="en-US" sz="2200" b="0" i="0" u="none" strike="noStrike" cap="none" normalizeH="0" baseline="0" dirty="0" smtClean="0">
                          <a:ln>
                            <a:noFill/>
                          </a:ln>
                          <a:solidFill>
                            <a:srgbClr val="0033CC"/>
                          </a:solidFill>
                          <a:effectLst/>
                          <a:latin typeface="Verdana" pitchFamily="34" charset="0"/>
                          <a:cs typeface="Arial" pitchFamily="34" charset="0"/>
                        </a:rPr>
                      </a:br>
                      <a:r>
                        <a:rPr kumimoji="0" lang="en-US" sz="2200" b="0" i="0" u="none" strike="noStrike" cap="none" normalizeH="0" baseline="0" dirty="0" smtClean="0">
                          <a:ln>
                            <a:noFill/>
                          </a:ln>
                          <a:solidFill>
                            <a:srgbClr val="0033CC"/>
                          </a:solidFill>
                          <a:effectLst/>
                          <a:latin typeface="Verdana" pitchFamily="34" charset="0"/>
                          <a:cs typeface="Arial" pitchFamily="34" charset="0"/>
                        </a:rPr>
                        <a:t>into rubble.</a:t>
                      </a:r>
                      <a:endParaRPr kumimoji="0" lang="en-US" sz="2200" b="0" i="0" u="none" strike="noStrike" cap="none" normalizeH="0" baseline="0" dirty="0" smtClean="0">
                        <a:ln>
                          <a:noFill/>
                        </a:ln>
                        <a:solidFill>
                          <a:schemeClr val="tx1"/>
                        </a:solidFill>
                        <a:effectLst/>
                        <a:latin typeface="Verdana" pitchFamily="34" charset="0"/>
                        <a:cs typeface="Arial" pitchFamily="34" charset="0"/>
                      </a:endParaRPr>
                    </a:p>
                  </a:txBody>
                  <a:tcPr anchor="ctr" horzOverflow="overflow">
                    <a:lnL>
                      <a:noFill/>
                    </a:lnL>
                    <a:lnR>
                      <a:noFill/>
                    </a:lnR>
                    <a:lnT>
                      <a:noFill/>
                    </a:lnT>
                    <a:lnB w="12700" cap="flat" cmpd="sng" algn="ctr">
                      <a:solidFill>
                        <a:srgbClr val="666699"/>
                      </a:solidFill>
                      <a:prstDash val="solid"/>
                      <a:round/>
                      <a:headEnd type="none" w="med" len="med"/>
                      <a:tailEnd type="none" w="med" len="med"/>
                    </a:lnB>
                    <a:lnTlToBr>
                      <a:noFill/>
                    </a:lnTlToBr>
                    <a:lnBlToTr>
                      <a:noFill/>
                    </a:lnBlToTr>
                    <a:noFill/>
                  </a:tcPr>
                </a:tc>
              </a:tr>
              <a:tr h="914400">
                <a:tc>
                  <a:txBody>
                    <a:bodyPr/>
                    <a:lstStyle/>
                    <a:p>
                      <a:pPr marL="228600" marR="0" lvl="0" indent="-228600" algn="l" defTabSz="914400" rtl="0" eaLnBrk="0" fontAlgn="base" latinLnBrk="0" hangingPunct="0">
                        <a:lnSpc>
                          <a:spcPct val="100000"/>
                        </a:lnSpc>
                        <a:spcBef>
                          <a:spcPct val="0"/>
                        </a:spcBef>
                        <a:spcAft>
                          <a:spcPct val="0"/>
                        </a:spcAft>
                        <a:buClr>
                          <a:schemeClr val="tx1"/>
                        </a:buClr>
                        <a:buSzPct val="80000"/>
                        <a:buFont typeface="Verdana" pitchFamily="34" charset="0"/>
                        <a:buChar char="•"/>
                        <a:tabLst/>
                      </a:pPr>
                      <a:r>
                        <a:rPr kumimoji="0" lang="en-US" sz="2200" b="0" i="0" u="none" strike="noStrike" cap="none" normalizeH="0" baseline="0" dirty="0" smtClean="0">
                          <a:ln>
                            <a:noFill/>
                          </a:ln>
                          <a:solidFill>
                            <a:schemeClr val="tx1"/>
                          </a:solidFill>
                          <a:effectLst/>
                          <a:latin typeface="Verdana" pitchFamily="34" charset="0"/>
                          <a:cs typeface="Arial" pitchFamily="34" charset="0"/>
                        </a:rPr>
                        <a:t>Countries faced </a:t>
                      </a:r>
                      <a:r>
                        <a:rPr kumimoji="0" lang="en-US" sz="2200" b="0" i="0" u="none" strike="noStrike" cap="none" normalizeH="0" baseline="0" dirty="0" smtClean="0">
                          <a:ln>
                            <a:noFill/>
                          </a:ln>
                          <a:solidFill>
                            <a:srgbClr val="0033CC"/>
                          </a:solidFill>
                          <a:effectLst/>
                          <a:latin typeface="Verdana" pitchFamily="34" charset="0"/>
                          <a:cs typeface="Arial" pitchFamily="34" charset="0"/>
                        </a:rPr>
                        <a:t>huge war debts</a:t>
                      </a:r>
                      <a:r>
                        <a:rPr kumimoji="0" lang="en-US" sz="2200" b="0" i="0" u="none" strike="noStrike" cap="none" normalizeH="0" baseline="0" dirty="0" smtClean="0">
                          <a:ln>
                            <a:noFill/>
                          </a:ln>
                          <a:solidFill>
                            <a:schemeClr val="tx1"/>
                          </a:solidFill>
                          <a:effectLst/>
                          <a:latin typeface="Verdana" pitchFamily="34" charset="0"/>
                          <a:cs typeface="Arial" pitchFamily="34" charset="0"/>
                        </a:rPr>
                        <a:t> and the cost </a:t>
                      </a:r>
                      <a:br>
                        <a:rPr kumimoji="0" lang="en-US" sz="2200" b="0" i="0" u="none" strike="noStrike" cap="none" normalizeH="0" baseline="0" dirty="0" smtClean="0">
                          <a:ln>
                            <a:noFill/>
                          </a:ln>
                          <a:solidFill>
                            <a:schemeClr val="tx1"/>
                          </a:solidFill>
                          <a:effectLst/>
                          <a:latin typeface="Verdana" pitchFamily="34" charset="0"/>
                          <a:cs typeface="Arial" pitchFamily="34" charset="0"/>
                        </a:rPr>
                      </a:br>
                      <a:r>
                        <a:rPr kumimoji="0" lang="en-US" sz="2200" b="0" i="0" u="none" strike="noStrike" cap="none" normalizeH="0" baseline="0" dirty="0" smtClean="0">
                          <a:ln>
                            <a:noFill/>
                          </a:ln>
                          <a:solidFill>
                            <a:schemeClr val="tx1"/>
                          </a:solidFill>
                          <a:effectLst/>
                          <a:latin typeface="Verdana" pitchFamily="34" charset="0"/>
                          <a:cs typeface="Arial" pitchFamily="34" charset="0"/>
                        </a:rPr>
                        <a:t>of reconstruction.</a:t>
                      </a:r>
                    </a:p>
                  </a:txBody>
                  <a:tcPr anchor="ctr" horzOverflow="overflow">
                    <a:lnL>
                      <a:noFill/>
                    </a:lnL>
                    <a:lnR>
                      <a:noFill/>
                    </a:lnR>
                    <a:lnT w="12700" cap="flat" cmpd="sng" algn="ctr">
                      <a:solidFill>
                        <a:srgbClr val="666699"/>
                      </a:solidFill>
                      <a:prstDash val="solid"/>
                      <a:round/>
                      <a:headEnd type="none" w="med" len="med"/>
                      <a:tailEnd type="none" w="med" len="med"/>
                    </a:lnT>
                    <a:lnB w="12700" cap="flat" cmpd="sng" algn="ctr">
                      <a:solidFill>
                        <a:srgbClr val="666699"/>
                      </a:solidFill>
                      <a:prstDash val="solid"/>
                      <a:round/>
                      <a:headEnd type="none" w="med" len="med"/>
                      <a:tailEnd type="none" w="med" len="med"/>
                    </a:lnB>
                    <a:lnTlToBr>
                      <a:noFill/>
                    </a:lnTlToBr>
                    <a:lnBlToTr>
                      <a:noFill/>
                    </a:lnBlToTr>
                    <a:noFill/>
                  </a:tcPr>
                </a:tc>
              </a:tr>
              <a:tr h="609600">
                <a:tc>
                  <a:txBody>
                    <a:bodyPr/>
                    <a:lstStyle/>
                    <a:p>
                      <a:pPr marL="228600" marR="0" lvl="0" indent="-228600" algn="l" defTabSz="914400" rtl="0" eaLnBrk="0" fontAlgn="base" latinLnBrk="0" hangingPunct="0">
                        <a:lnSpc>
                          <a:spcPct val="100000"/>
                        </a:lnSpc>
                        <a:spcBef>
                          <a:spcPct val="0"/>
                        </a:spcBef>
                        <a:spcAft>
                          <a:spcPct val="0"/>
                        </a:spcAft>
                        <a:buClr>
                          <a:schemeClr val="tx1"/>
                        </a:buClr>
                        <a:buSzPct val="80000"/>
                        <a:buFont typeface="Verdana" pitchFamily="34" charset="0"/>
                        <a:buChar char="•"/>
                        <a:tabLst/>
                      </a:pPr>
                      <a:r>
                        <a:rPr kumimoji="0" lang="en-US" sz="2200" b="0" i="0" u="none" strike="noStrike" cap="none" normalizeH="0" baseline="0" dirty="0" smtClean="0">
                          <a:ln>
                            <a:noFill/>
                          </a:ln>
                          <a:solidFill>
                            <a:schemeClr val="tx1"/>
                          </a:solidFill>
                          <a:effectLst/>
                          <a:latin typeface="Verdana" pitchFamily="34" charset="0"/>
                          <a:cs typeface="Arial" pitchFamily="34" charset="0"/>
                        </a:rPr>
                        <a:t>Refugees had to rebuild their lives.</a:t>
                      </a:r>
                    </a:p>
                  </a:txBody>
                  <a:tcPr anchor="ctr" horzOverflow="overflow">
                    <a:lnL>
                      <a:noFill/>
                    </a:lnL>
                    <a:lnR>
                      <a:noFill/>
                    </a:lnR>
                    <a:lnT w="12700" cap="flat" cmpd="sng" algn="ctr">
                      <a:solidFill>
                        <a:srgbClr val="666699"/>
                      </a:solidFill>
                      <a:prstDash val="solid"/>
                      <a:round/>
                      <a:headEnd type="none" w="med" len="med"/>
                      <a:tailEnd type="none" w="med" len="med"/>
                    </a:lnT>
                    <a:lnB>
                      <a:noFill/>
                    </a:lnB>
                    <a:lnTlToBr>
                      <a:noFill/>
                    </a:lnTlToBr>
                    <a:lnBlToTr>
                      <a:noFill/>
                    </a:lnBlToTr>
                    <a:noFill/>
                  </a:tcPr>
                </a:tc>
              </a:tr>
            </a:tbl>
          </a:graphicData>
        </a:graphic>
      </p:graphicFrame>
    </p:spTree>
    <p:extLst>
      <p:ext uri="{BB962C8B-B14F-4D97-AF65-F5344CB8AC3E}">
        <p14:creationId xmlns:p14="http://schemas.microsoft.com/office/powerpoint/2010/main" val="200532516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a:t>
            </a:r>
            <a:endParaRPr lang="en-US" dirty="0"/>
          </a:p>
        </p:txBody>
      </p:sp>
      <p:sp>
        <p:nvSpPr>
          <p:cNvPr id="3" name="Content Placeholder 2"/>
          <p:cNvSpPr>
            <a:spLocks noGrp="1"/>
          </p:cNvSpPr>
          <p:nvPr>
            <p:ph sz="quarter" idx="1"/>
          </p:nvPr>
        </p:nvSpPr>
        <p:spPr/>
        <p:txBody>
          <a:bodyPr/>
          <a:lstStyle/>
          <a:p>
            <a:r>
              <a:rPr lang="en-US" dirty="0" smtClean="0">
                <a:hlinkClick r:id="rId2"/>
              </a:rPr>
              <a:t>WWI Takeaway </a:t>
            </a:r>
            <a:endParaRPr lang="en-US" dirty="0"/>
          </a:p>
        </p:txBody>
      </p:sp>
    </p:spTree>
    <p:extLst>
      <p:ext uri="{BB962C8B-B14F-4D97-AF65-F5344CB8AC3E}">
        <p14:creationId xmlns:p14="http://schemas.microsoft.com/office/powerpoint/2010/main" val="2588844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a:t>
            </a:r>
            <a:endParaRPr lang="en-US" dirty="0"/>
          </a:p>
        </p:txBody>
      </p:sp>
      <p:sp>
        <p:nvSpPr>
          <p:cNvPr id="3" name="Content Placeholder 2"/>
          <p:cNvSpPr>
            <a:spLocks noGrp="1"/>
          </p:cNvSpPr>
          <p:nvPr>
            <p:ph sz="quarter" idx="1"/>
          </p:nvPr>
        </p:nvSpPr>
        <p:spPr/>
        <p:txBody>
          <a:bodyPr/>
          <a:lstStyle/>
          <a:p>
            <a:r>
              <a:rPr lang="en-US" dirty="0" smtClean="0"/>
              <a:t>Students will be able to:</a:t>
            </a:r>
          </a:p>
          <a:p>
            <a:pPr marL="514350" indent="-514350">
              <a:buFont typeface="+mj-lt"/>
              <a:buAutoNum type="arabicPeriod"/>
            </a:pPr>
            <a:r>
              <a:rPr lang="en-US" dirty="0" smtClean="0"/>
              <a:t>Describe the various goals of the Paris Peace Conference;</a:t>
            </a:r>
          </a:p>
          <a:p>
            <a:pPr marL="514350" indent="-514350">
              <a:buFont typeface="+mj-lt"/>
              <a:buAutoNum type="arabicPeriod"/>
            </a:pPr>
            <a:r>
              <a:rPr lang="en-US" dirty="0" smtClean="0"/>
              <a:t>Explain why Germany was dissatisfied with the Treaty of Versailles;</a:t>
            </a:r>
          </a:p>
          <a:p>
            <a:pPr marL="514350" indent="-514350">
              <a:buFont typeface="+mj-lt"/>
              <a:buAutoNum type="arabicPeriod"/>
            </a:pPr>
            <a:r>
              <a:rPr lang="en-US" dirty="0" smtClean="0"/>
              <a:t>Understand the costs/legacy of WWI.</a:t>
            </a:r>
            <a:endParaRPr lang="en-US" dirty="0"/>
          </a:p>
        </p:txBody>
      </p:sp>
    </p:spTree>
    <p:extLst>
      <p:ext uri="{BB962C8B-B14F-4D97-AF65-F5344CB8AC3E}">
        <p14:creationId xmlns:p14="http://schemas.microsoft.com/office/powerpoint/2010/main" val="63679321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a:t>
            </a:r>
            <a:endParaRPr lang="en-US" dirty="0"/>
          </a:p>
        </p:txBody>
      </p:sp>
      <p:sp>
        <p:nvSpPr>
          <p:cNvPr id="3" name="Content Placeholder 2"/>
          <p:cNvSpPr>
            <a:spLocks noGrp="1"/>
          </p:cNvSpPr>
          <p:nvPr>
            <p:ph sz="quarter" idx="1"/>
          </p:nvPr>
        </p:nvSpPr>
        <p:spPr/>
        <p:txBody>
          <a:bodyPr/>
          <a:lstStyle/>
          <a:p>
            <a:r>
              <a:rPr lang="en-US" b="1" dirty="0" smtClean="0"/>
              <a:t>Armistice</a:t>
            </a:r>
            <a:r>
              <a:rPr lang="en-US" dirty="0" smtClean="0"/>
              <a:t>: a truce or an agreement to end fighting;</a:t>
            </a:r>
          </a:p>
          <a:p>
            <a:endParaRPr lang="en-US" b="1" dirty="0"/>
          </a:p>
          <a:p>
            <a:r>
              <a:rPr lang="en-US" b="1" dirty="0" smtClean="0"/>
              <a:t>Reparation</a:t>
            </a:r>
            <a:r>
              <a:rPr lang="en-US" dirty="0" smtClean="0"/>
              <a:t>: a payment made to the victor by the vanquished to cover the costs of war;</a:t>
            </a:r>
          </a:p>
          <a:p>
            <a:endParaRPr lang="en-US" b="1" dirty="0"/>
          </a:p>
          <a:p>
            <a:r>
              <a:rPr lang="en-US" b="1" dirty="0" smtClean="0"/>
              <a:t>Mandate: </a:t>
            </a:r>
            <a:r>
              <a:rPr lang="en-US" dirty="0" smtClean="0"/>
              <a:t>a territory temporarily governed by another country on behalf of the League of Nations.</a:t>
            </a:r>
            <a:endParaRPr lang="en-US" b="1" dirty="0"/>
          </a:p>
        </p:txBody>
      </p:sp>
    </p:spTree>
    <p:extLst>
      <p:ext uri="{BB962C8B-B14F-4D97-AF65-F5344CB8AC3E}">
        <p14:creationId xmlns:p14="http://schemas.microsoft.com/office/powerpoint/2010/main" val="352075268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Last Year of the War</a:t>
            </a:r>
            <a:endParaRPr lang="en-US" dirty="0"/>
          </a:p>
        </p:txBody>
      </p:sp>
      <p:sp>
        <p:nvSpPr>
          <p:cNvPr id="3" name="Content Placeholder 2"/>
          <p:cNvSpPr>
            <a:spLocks noGrp="1"/>
          </p:cNvSpPr>
          <p:nvPr>
            <p:ph sz="quarter" idx="1"/>
          </p:nvPr>
        </p:nvSpPr>
        <p:spPr/>
        <p:txBody>
          <a:bodyPr/>
          <a:lstStyle/>
          <a:p>
            <a:r>
              <a:rPr lang="en-US" dirty="0" smtClean="0"/>
              <a:t>Russia negotiated its exit from WWI with Germany in November 1917. This lead Germany to only have to fight on the Western Front.</a:t>
            </a:r>
          </a:p>
          <a:p>
            <a:endParaRPr lang="en-US" dirty="0"/>
          </a:p>
          <a:p>
            <a:r>
              <a:rPr lang="en-US" dirty="0" smtClean="0"/>
              <a:t>After one last push, on September </a:t>
            </a:r>
            <a:r>
              <a:rPr lang="en-US" b="1" dirty="0" smtClean="0"/>
              <a:t>1918</a:t>
            </a:r>
            <a:r>
              <a:rPr lang="en-US" dirty="0" smtClean="0"/>
              <a:t>, Germany would lose its last battle and seek peace.</a:t>
            </a:r>
            <a:endParaRPr lang="en-US" dirty="0"/>
          </a:p>
        </p:txBody>
      </p:sp>
    </p:spTree>
    <p:extLst>
      <p:ext uri="{BB962C8B-B14F-4D97-AF65-F5344CB8AC3E}">
        <p14:creationId xmlns:p14="http://schemas.microsoft.com/office/powerpoint/2010/main" val="405401760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Peace Settlements</a:t>
            </a:r>
            <a:endParaRPr lang="en-US" dirty="0"/>
          </a:p>
        </p:txBody>
      </p:sp>
      <p:pic>
        <p:nvPicPr>
          <p:cNvPr id="4" name="Picture 6" descr="2637000"/>
          <p:cNvPicPr>
            <a:picLocks noGrp="1" noChangeAspect="1" noChangeArrowheads="1"/>
          </p:cNvPicPr>
          <p:nvPr>
            <p:ph sz="quarter" idx="1"/>
          </p:nvPr>
        </p:nvPicPr>
        <p:blipFill rotWithShape="1">
          <a:blip r:embed="rId2">
            <a:extLst>
              <a:ext uri="{28A0092B-C50C-407E-A947-70E740481C1C}">
                <a14:useLocalDpi xmlns:a14="http://schemas.microsoft.com/office/drawing/2010/main" val="0"/>
              </a:ext>
            </a:extLst>
          </a:blip>
          <a:srcRect t="-23084" b="-1"/>
          <a:stretch/>
        </p:blipFill>
        <p:spPr bwMode="auto">
          <a:xfrm>
            <a:off x="723481" y="0"/>
            <a:ext cx="752018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227025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Work</a:t>
            </a:r>
            <a:endParaRPr lang="en-US" dirty="0"/>
          </a:p>
        </p:txBody>
      </p:sp>
      <p:sp>
        <p:nvSpPr>
          <p:cNvPr id="3" name="Content Placeholder 2"/>
          <p:cNvSpPr>
            <a:spLocks noGrp="1"/>
          </p:cNvSpPr>
          <p:nvPr>
            <p:ph sz="quarter" idx="1"/>
          </p:nvPr>
        </p:nvSpPr>
        <p:spPr/>
        <p:txBody>
          <a:bodyPr/>
          <a:lstStyle/>
          <a:p>
            <a:r>
              <a:rPr lang="en-US" dirty="0" smtClean="0"/>
              <a:t>See the chart on page 285;</a:t>
            </a:r>
          </a:p>
          <a:p>
            <a:endParaRPr lang="en-US" dirty="0"/>
          </a:p>
          <a:p>
            <a:r>
              <a:rPr lang="en-US" dirty="0" smtClean="0"/>
              <a:t>Identify the national interests or goals of each of the “Big Three” countries as it approached the Paris Peace Conference. What did each nation hope to accomplish with the peace settlement.</a:t>
            </a:r>
          </a:p>
          <a:p>
            <a:endParaRPr lang="en-US" dirty="0"/>
          </a:p>
          <a:p>
            <a:r>
              <a:rPr lang="en-US" dirty="0" smtClean="0"/>
              <a:t>You will need to read the section on peace Settlements (page 287).</a:t>
            </a:r>
            <a:endParaRPr lang="en-US" dirty="0"/>
          </a:p>
        </p:txBody>
      </p:sp>
    </p:spTree>
    <p:extLst>
      <p:ext uri="{BB962C8B-B14F-4D97-AF65-F5344CB8AC3E}">
        <p14:creationId xmlns:p14="http://schemas.microsoft.com/office/powerpoint/2010/main" val="410743548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Peace Settlements</a:t>
            </a:r>
          </a:p>
        </p:txBody>
      </p:sp>
      <p:sp>
        <p:nvSpPr>
          <p:cNvPr id="3" name="Content Placeholder 2"/>
          <p:cNvSpPr>
            <a:spLocks noGrp="1"/>
          </p:cNvSpPr>
          <p:nvPr>
            <p:ph sz="quarter" idx="1"/>
          </p:nvPr>
        </p:nvSpPr>
        <p:spPr/>
        <p:txBody>
          <a:bodyPr>
            <a:normAutofit fontScale="92500" lnSpcReduction="10000"/>
          </a:bodyPr>
          <a:lstStyle/>
          <a:p>
            <a:pPr>
              <a:spcBef>
                <a:spcPct val="50000"/>
              </a:spcBef>
            </a:pPr>
            <a:r>
              <a:rPr lang="en-US" sz="2800" dirty="0" smtClean="0">
                <a:latin typeface="Georgia"/>
                <a:cs typeface="Georgia"/>
              </a:rPr>
              <a:t>What </a:t>
            </a:r>
            <a:r>
              <a:rPr lang="en-US" sz="2800" dirty="0">
                <a:latin typeface="Georgia"/>
                <a:cs typeface="Georgia"/>
              </a:rPr>
              <a:t>factors influenced the peace treaties that ended World War I, and how did people react to the treaties</a:t>
            </a:r>
            <a:r>
              <a:rPr lang="en-US" sz="2800" dirty="0" smtClean="0">
                <a:latin typeface="Georgia"/>
                <a:cs typeface="Georgia"/>
              </a:rPr>
              <a:t>?</a:t>
            </a:r>
          </a:p>
          <a:p>
            <a:pPr marL="0" indent="0">
              <a:spcBef>
                <a:spcPct val="50000"/>
              </a:spcBef>
              <a:buNone/>
            </a:pPr>
            <a:r>
              <a:rPr lang="en-US" sz="2800" dirty="0" smtClean="0">
                <a:latin typeface="Georgia"/>
                <a:cs typeface="Georgia"/>
              </a:rPr>
              <a:t>1) **The </a:t>
            </a:r>
            <a:r>
              <a:rPr lang="en-US" sz="2800" dirty="0">
                <a:latin typeface="Georgia"/>
                <a:cs typeface="Georgia"/>
              </a:rPr>
              <a:t>Allies wanted to </a:t>
            </a:r>
            <a:r>
              <a:rPr lang="en-US" sz="2800" b="1" dirty="0">
                <a:latin typeface="Georgia"/>
                <a:cs typeface="Georgia"/>
              </a:rPr>
              <a:t>punish</a:t>
            </a:r>
            <a:r>
              <a:rPr lang="en-US" sz="2800" dirty="0">
                <a:latin typeface="Georgia"/>
                <a:cs typeface="Georgia"/>
              </a:rPr>
              <a:t> Germany and the Central Powers</a:t>
            </a:r>
            <a:r>
              <a:rPr lang="en-US" sz="2800" dirty="0" smtClean="0">
                <a:latin typeface="Georgia"/>
                <a:cs typeface="Georgia"/>
              </a:rPr>
              <a:t>.** </a:t>
            </a:r>
          </a:p>
          <a:p>
            <a:pPr marL="0" indent="0">
              <a:spcBef>
                <a:spcPct val="50000"/>
              </a:spcBef>
              <a:buNone/>
            </a:pPr>
            <a:r>
              <a:rPr lang="en-US" sz="2800" dirty="0" smtClean="0">
                <a:latin typeface="Georgia"/>
                <a:cs typeface="Georgia"/>
              </a:rPr>
              <a:t>2) **The </a:t>
            </a:r>
            <a:r>
              <a:rPr lang="en-US" sz="2800" dirty="0">
                <a:latin typeface="Georgia"/>
                <a:cs typeface="Georgia"/>
              </a:rPr>
              <a:t>United States came to the negotiations wanting to create a </a:t>
            </a:r>
            <a:r>
              <a:rPr lang="en-US" sz="2800" b="1" dirty="0">
                <a:latin typeface="Georgia"/>
                <a:cs typeface="Georgia"/>
              </a:rPr>
              <a:t>lasting peace </a:t>
            </a:r>
            <a:r>
              <a:rPr lang="en-US" sz="2800" dirty="0">
                <a:latin typeface="Georgia"/>
                <a:cs typeface="Georgia"/>
              </a:rPr>
              <a:t>and offer Eastern Europeans </a:t>
            </a:r>
            <a:r>
              <a:rPr lang="en-US" sz="2800" b="1" dirty="0">
                <a:latin typeface="Georgia"/>
                <a:cs typeface="Georgia"/>
              </a:rPr>
              <a:t>self-</a:t>
            </a:r>
            <a:r>
              <a:rPr lang="en-US" sz="2800" b="1" dirty="0" smtClean="0">
                <a:latin typeface="Georgia"/>
                <a:cs typeface="Georgia"/>
              </a:rPr>
              <a:t>determination </a:t>
            </a:r>
            <a:r>
              <a:rPr lang="en-US" sz="2800" dirty="0" smtClean="0">
                <a:latin typeface="Georgia"/>
                <a:cs typeface="Georgia"/>
              </a:rPr>
              <a:t>(the right of each people to have their own nation).</a:t>
            </a:r>
            <a:endParaRPr lang="en-US" sz="2800" dirty="0">
              <a:latin typeface="Georgia"/>
              <a:cs typeface="Georgia"/>
            </a:endParaRPr>
          </a:p>
          <a:p>
            <a:pPr marL="0" indent="0">
              <a:spcBef>
                <a:spcPct val="50000"/>
              </a:spcBef>
              <a:buNone/>
            </a:pPr>
            <a:r>
              <a:rPr lang="en-US" sz="2800" dirty="0" smtClean="0">
                <a:latin typeface="Georgia"/>
                <a:cs typeface="Georgia"/>
              </a:rPr>
              <a:t>Result: Germans </a:t>
            </a:r>
            <a:r>
              <a:rPr lang="en-US" sz="2800" dirty="0">
                <a:latin typeface="Georgia"/>
                <a:cs typeface="Georgia"/>
              </a:rPr>
              <a:t>were shocked at the reparations </a:t>
            </a:r>
            <a:r>
              <a:rPr lang="en-US" sz="2800" dirty="0" smtClean="0">
                <a:latin typeface="Georgia"/>
                <a:cs typeface="Georgia"/>
              </a:rPr>
              <a:t>they </a:t>
            </a:r>
            <a:r>
              <a:rPr lang="en-US" sz="2800" dirty="0">
                <a:latin typeface="Georgia"/>
                <a:cs typeface="Georgia"/>
              </a:rPr>
              <a:t>were faced with. </a:t>
            </a:r>
          </a:p>
          <a:p>
            <a:endParaRPr lang="en-US" dirty="0">
              <a:latin typeface="Georgia"/>
              <a:cs typeface="Georgia"/>
            </a:endParaRPr>
          </a:p>
        </p:txBody>
      </p:sp>
    </p:spTree>
    <p:extLst>
      <p:ext uri="{BB962C8B-B14F-4D97-AF65-F5344CB8AC3E}">
        <p14:creationId xmlns:p14="http://schemas.microsoft.com/office/powerpoint/2010/main" val="202440766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Three</a:t>
            </a:r>
            <a:endParaRPr lang="en-US" dirty="0"/>
          </a:p>
        </p:txBody>
      </p:sp>
      <p:sp>
        <p:nvSpPr>
          <p:cNvPr id="3" name="Content Placeholder 2"/>
          <p:cNvSpPr>
            <a:spLocks noGrp="1"/>
          </p:cNvSpPr>
          <p:nvPr>
            <p:ph sz="quarter" idx="1"/>
          </p:nvPr>
        </p:nvSpPr>
        <p:spPr/>
        <p:txBody>
          <a:bodyPr/>
          <a:lstStyle/>
          <a:p>
            <a:pPr>
              <a:spcBef>
                <a:spcPct val="50000"/>
              </a:spcBef>
            </a:pPr>
            <a:r>
              <a:rPr lang="en-US" sz="2800" dirty="0">
                <a:solidFill>
                  <a:srgbClr val="000000"/>
                </a:solidFill>
                <a:latin typeface="Georgia"/>
                <a:cs typeface="Georgia"/>
              </a:rPr>
              <a:t>British Prime Minister David Lloyd George, </a:t>
            </a:r>
            <a:endParaRPr lang="en-US" sz="2800" dirty="0" smtClean="0">
              <a:solidFill>
                <a:srgbClr val="000000"/>
              </a:solidFill>
              <a:latin typeface="Georgia"/>
              <a:cs typeface="Georgia"/>
            </a:endParaRPr>
          </a:p>
          <a:p>
            <a:pPr>
              <a:spcBef>
                <a:spcPct val="50000"/>
              </a:spcBef>
            </a:pPr>
            <a:r>
              <a:rPr lang="en-US" sz="2800" dirty="0" smtClean="0">
                <a:solidFill>
                  <a:srgbClr val="000000"/>
                </a:solidFill>
                <a:latin typeface="Georgia"/>
                <a:cs typeface="Georgia"/>
              </a:rPr>
              <a:t>French </a:t>
            </a:r>
            <a:r>
              <a:rPr lang="en-US" sz="2800" dirty="0">
                <a:solidFill>
                  <a:srgbClr val="000000"/>
                </a:solidFill>
                <a:latin typeface="Georgia"/>
                <a:cs typeface="Georgia"/>
              </a:rPr>
              <a:t>Prime Minister Georges Clemenceau, and </a:t>
            </a:r>
            <a:endParaRPr lang="en-US" sz="2800" dirty="0" smtClean="0">
              <a:solidFill>
                <a:srgbClr val="000000"/>
              </a:solidFill>
              <a:latin typeface="Georgia"/>
              <a:cs typeface="Georgia"/>
            </a:endParaRPr>
          </a:p>
          <a:p>
            <a:pPr>
              <a:spcBef>
                <a:spcPct val="50000"/>
              </a:spcBef>
            </a:pPr>
            <a:r>
              <a:rPr lang="en-US" sz="2800" dirty="0" smtClean="0">
                <a:solidFill>
                  <a:srgbClr val="000000"/>
                </a:solidFill>
                <a:latin typeface="Georgia"/>
                <a:cs typeface="Georgia"/>
              </a:rPr>
              <a:t>U.S</a:t>
            </a:r>
            <a:r>
              <a:rPr lang="en-US" sz="2800" dirty="0">
                <a:solidFill>
                  <a:srgbClr val="000000"/>
                </a:solidFill>
                <a:latin typeface="Georgia"/>
                <a:cs typeface="Georgia"/>
              </a:rPr>
              <a:t>. President Woodrow Wilson met at the </a:t>
            </a:r>
            <a:r>
              <a:rPr lang="en-US" sz="2800" b="1" dirty="0">
                <a:solidFill>
                  <a:srgbClr val="000000"/>
                </a:solidFill>
                <a:latin typeface="Georgia"/>
                <a:cs typeface="Georgia"/>
              </a:rPr>
              <a:t>Paris Peace Conference</a:t>
            </a:r>
            <a:r>
              <a:rPr lang="en-US" sz="2800" dirty="0">
                <a:solidFill>
                  <a:srgbClr val="000000"/>
                </a:solidFill>
                <a:latin typeface="Georgia"/>
                <a:cs typeface="Georgia"/>
              </a:rPr>
              <a:t> after the war </a:t>
            </a:r>
            <a:r>
              <a:rPr lang="en-US" sz="2800" dirty="0" smtClean="0">
                <a:solidFill>
                  <a:srgbClr val="000000"/>
                </a:solidFill>
                <a:latin typeface="Georgia"/>
                <a:cs typeface="Georgia"/>
              </a:rPr>
              <a:t>ended to determine the peace settlement.</a:t>
            </a:r>
            <a:endParaRPr lang="en-US" sz="2800" dirty="0">
              <a:solidFill>
                <a:srgbClr val="000000"/>
              </a:solidFill>
              <a:latin typeface="Georgia"/>
              <a:cs typeface="Georgia"/>
            </a:endParaRPr>
          </a:p>
          <a:p>
            <a:pPr marL="0" indent="0">
              <a:spcBef>
                <a:spcPct val="50000"/>
              </a:spcBef>
              <a:buNone/>
            </a:pPr>
            <a:r>
              <a:rPr lang="en-US" sz="2800" dirty="0" smtClean="0">
                <a:solidFill>
                  <a:srgbClr val="000000"/>
                </a:solidFill>
                <a:latin typeface="Georgia"/>
                <a:cs typeface="Georgia"/>
              </a:rPr>
              <a:t>	- The </a:t>
            </a:r>
            <a:r>
              <a:rPr lang="en-US" sz="2800" dirty="0">
                <a:solidFill>
                  <a:srgbClr val="000000"/>
                </a:solidFill>
                <a:latin typeface="Georgia"/>
                <a:cs typeface="Georgia"/>
              </a:rPr>
              <a:t>victorious Allied leaders were known as </a:t>
            </a:r>
            <a:r>
              <a:rPr lang="en-US" sz="2800" dirty="0" smtClean="0">
                <a:solidFill>
                  <a:srgbClr val="000000"/>
                </a:solidFill>
                <a:latin typeface="Georgia"/>
                <a:cs typeface="Georgia"/>
              </a:rPr>
              <a:t>	the </a:t>
            </a:r>
            <a:r>
              <a:rPr lang="ja-JP" altLang="en-US" sz="2800" dirty="0">
                <a:solidFill>
                  <a:srgbClr val="000000"/>
                </a:solidFill>
                <a:latin typeface="Georgia"/>
                <a:cs typeface="Georgia"/>
              </a:rPr>
              <a:t>“</a:t>
            </a:r>
            <a:r>
              <a:rPr lang="en-US" sz="2800" u="sng" dirty="0">
                <a:solidFill>
                  <a:srgbClr val="000000"/>
                </a:solidFill>
                <a:latin typeface="Georgia"/>
                <a:cs typeface="Georgia"/>
              </a:rPr>
              <a:t>Big Three</a:t>
            </a:r>
            <a:r>
              <a:rPr lang="en-US" sz="2800" dirty="0">
                <a:solidFill>
                  <a:srgbClr val="000000"/>
                </a:solidFill>
                <a:latin typeface="Georgia"/>
                <a:cs typeface="Georgia"/>
              </a:rPr>
              <a:t>.</a:t>
            </a:r>
            <a:r>
              <a:rPr lang="ja-JP" altLang="en-US" sz="2800" dirty="0">
                <a:solidFill>
                  <a:srgbClr val="000000"/>
                </a:solidFill>
                <a:latin typeface="Georgia"/>
                <a:cs typeface="Georgia"/>
              </a:rPr>
              <a:t>”</a:t>
            </a:r>
            <a:endParaRPr lang="en-US" sz="2800" dirty="0">
              <a:solidFill>
                <a:srgbClr val="000000"/>
              </a:solidFill>
              <a:latin typeface="Georgia"/>
              <a:cs typeface="Georgia"/>
            </a:endParaRPr>
          </a:p>
          <a:p>
            <a:pPr>
              <a:spcBef>
                <a:spcPct val="50000"/>
              </a:spcBef>
            </a:pPr>
            <a:endParaRPr lang="en-US" sz="2800" dirty="0">
              <a:solidFill>
                <a:srgbClr val="000000"/>
              </a:solidFill>
              <a:latin typeface="Georgia"/>
              <a:cs typeface="Georgia"/>
            </a:endParaRPr>
          </a:p>
        </p:txBody>
      </p:sp>
    </p:spTree>
    <p:extLst>
      <p:ext uri="{BB962C8B-B14F-4D97-AF65-F5344CB8AC3E}">
        <p14:creationId xmlns:p14="http://schemas.microsoft.com/office/powerpoint/2010/main" val="3378106176"/>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109</TotalTime>
  <Words>1146</Words>
  <Application>Microsoft Macintosh PowerPoint</Application>
  <PresentationFormat>On-screen Show (4:3)</PresentationFormat>
  <Paragraphs>126</Paragraphs>
  <Slides>24</Slides>
  <Notes>12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Civic</vt:lpstr>
      <vt:lpstr>World War I Ends</vt:lpstr>
      <vt:lpstr>Bellringer</vt:lpstr>
      <vt:lpstr>Objective</vt:lpstr>
      <vt:lpstr>Vocabulary</vt:lpstr>
      <vt:lpstr>Last Year of the War</vt:lpstr>
      <vt:lpstr>Peace Settlements</vt:lpstr>
      <vt:lpstr>Group Work</vt:lpstr>
      <vt:lpstr>Peace Settlements</vt:lpstr>
      <vt:lpstr>Big Three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vt:lpstr>
      <vt:lpstr>Legacy of the War</vt:lpstr>
      <vt:lpstr>PowerPoint Presentation</vt:lpstr>
      <vt:lpstr>PowerPoint Presentation</vt:lpstr>
      <vt:lpstr>Video</vt:lpstr>
    </vt:vector>
  </TitlesOfParts>
  <Company>Germantown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War I Ends</dc:title>
  <dc:creator>teacher Brooks</dc:creator>
  <cp:lastModifiedBy>teacher Brooks</cp:lastModifiedBy>
  <cp:revision>30</cp:revision>
  <dcterms:created xsi:type="dcterms:W3CDTF">2015-10-14T12:32:30Z</dcterms:created>
  <dcterms:modified xsi:type="dcterms:W3CDTF">2015-11-03T13:09:34Z</dcterms:modified>
</cp:coreProperties>
</file>