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0" r:id="rId5"/>
    <p:sldId id="259" r:id="rId6"/>
    <p:sldId id="260" r:id="rId7"/>
    <p:sldId id="261" r:id="rId8"/>
    <p:sldId id="262" r:id="rId9"/>
    <p:sldId id="263" r:id="rId10"/>
    <p:sldId id="264" r:id="rId11"/>
    <p:sldId id="265" r:id="rId12"/>
    <p:sldId id="266" r:id="rId13"/>
    <p:sldId id="267" r:id="rId14"/>
    <p:sldId id="277" r:id="rId15"/>
    <p:sldId id="268" r:id="rId16"/>
    <p:sldId id="269" r:id="rId17"/>
    <p:sldId id="270" r:id="rId18"/>
    <p:sldId id="271" r:id="rId19"/>
    <p:sldId id="272" r:id="rId20"/>
    <p:sldId id="273" r:id="rId21"/>
    <p:sldId id="274" r:id="rId22"/>
    <p:sldId id="275" r:id="rId23"/>
    <p:sldId id="276"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4" d="100"/>
          <a:sy n="44" d="100"/>
        </p:scale>
        <p:origin x="-6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130C707A-5772-4739-9728-3477230C09B6}" type="datetimeFigureOut">
              <a:rPr lang="en-US" smtClean="0"/>
              <a:t>11/19/2013</a:t>
            </a:fld>
            <a:endParaRPr lang="en-US"/>
          </a:p>
        </p:txBody>
      </p:sp>
      <p:sp>
        <p:nvSpPr>
          <p:cNvPr id="16" name="Slide Number Placeholder 15"/>
          <p:cNvSpPr>
            <a:spLocks noGrp="1"/>
          </p:cNvSpPr>
          <p:nvPr>
            <p:ph type="sldNum" sz="quarter" idx="11"/>
          </p:nvPr>
        </p:nvSpPr>
        <p:spPr/>
        <p:txBody>
          <a:bodyPr/>
          <a:lstStyle/>
          <a:p>
            <a:fld id="{D771B505-A494-46DD-BC82-70385BD5C502}"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0C707A-5772-4739-9728-3477230C09B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505-A494-46DD-BC82-70385BD5C5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0C707A-5772-4739-9728-3477230C09B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505-A494-46DD-BC82-70385BD5C5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130C707A-5772-4739-9728-3477230C09B6}" type="datetimeFigureOut">
              <a:rPr lang="en-US" smtClean="0"/>
              <a:t>11/19/2013</a:t>
            </a:fld>
            <a:endParaRPr lang="en-US"/>
          </a:p>
        </p:txBody>
      </p:sp>
      <p:sp>
        <p:nvSpPr>
          <p:cNvPr id="15" name="Slide Number Placeholder 14"/>
          <p:cNvSpPr>
            <a:spLocks noGrp="1"/>
          </p:cNvSpPr>
          <p:nvPr>
            <p:ph type="sldNum" sz="quarter" idx="15"/>
          </p:nvPr>
        </p:nvSpPr>
        <p:spPr/>
        <p:txBody>
          <a:bodyPr/>
          <a:lstStyle>
            <a:lvl1pPr algn="ctr">
              <a:defRPr/>
            </a:lvl1pPr>
          </a:lstStyle>
          <a:p>
            <a:fld id="{D771B505-A494-46DD-BC82-70385BD5C502}"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30C707A-5772-4739-9728-3477230C09B6}" type="datetimeFigureOut">
              <a:rPr lang="en-US" smtClean="0"/>
              <a:t>11/19/2013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1B505-A494-46DD-BC82-70385BD5C502}"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30C707A-5772-4739-9728-3477230C09B6}" type="datetimeFigureOut">
              <a:rPr lang="en-US" smtClean="0"/>
              <a:t>11/19/2013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71B505-A494-46DD-BC82-70385BD5C50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71B505-A494-46DD-BC82-70385BD5C502}"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130C707A-5772-4739-9728-3477230C09B6}" type="datetimeFigureOut">
              <a:rPr lang="en-US" smtClean="0"/>
              <a:t>11/19/2013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30C707A-5772-4739-9728-3477230C09B6}" type="datetimeFigureOut">
              <a:rPr lang="en-US" smtClean="0"/>
              <a:t>11/19/2013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1B505-A494-46DD-BC82-70385BD5C502}"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C707A-5772-4739-9728-3477230C09B6}" type="datetimeFigureOut">
              <a:rPr lang="en-US" smtClean="0"/>
              <a:t>11/19/2013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1B505-A494-46DD-BC82-70385BD5C5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130C707A-5772-4739-9728-3477230C09B6}" type="datetimeFigureOut">
              <a:rPr lang="en-US" smtClean="0"/>
              <a:t>11/19/2013</a:t>
            </a:fld>
            <a:endParaRPr lang="en-US"/>
          </a:p>
        </p:txBody>
      </p:sp>
      <p:sp>
        <p:nvSpPr>
          <p:cNvPr id="9" name="Slide Number Placeholder 8"/>
          <p:cNvSpPr>
            <a:spLocks noGrp="1"/>
          </p:cNvSpPr>
          <p:nvPr>
            <p:ph type="sldNum" sz="quarter" idx="15"/>
          </p:nvPr>
        </p:nvSpPr>
        <p:spPr/>
        <p:txBody>
          <a:bodyPr/>
          <a:lstStyle/>
          <a:p>
            <a:fld id="{D771B505-A494-46DD-BC82-70385BD5C502}"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130C707A-5772-4739-9728-3477230C09B6}" type="datetimeFigureOut">
              <a:rPr lang="en-US" smtClean="0"/>
              <a:t>11/19/2013</a:t>
            </a:fld>
            <a:endParaRPr lang="en-US"/>
          </a:p>
        </p:txBody>
      </p:sp>
      <p:sp>
        <p:nvSpPr>
          <p:cNvPr id="9" name="Slide Number Placeholder 8"/>
          <p:cNvSpPr>
            <a:spLocks noGrp="1"/>
          </p:cNvSpPr>
          <p:nvPr>
            <p:ph type="sldNum" sz="quarter" idx="11"/>
          </p:nvPr>
        </p:nvSpPr>
        <p:spPr/>
        <p:txBody>
          <a:bodyPr/>
          <a:lstStyle/>
          <a:p>
            <a:fld id="{D771B505-A494-46DD-BC82-70385BD5C50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130C707A-5772-4739-9728-3477230C09B6}" type="datetimeFigureOut">
              <a:rPr lang="en-US" smtClean="0"/>
              <a:t>11/19/2013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71B505-A494-46DD-BC82-70385BD5C502}"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Beginning in the late 1500’s, new discoveries and the use of reason in Europe during the Scientific Revolution and the Enlightenment led to changing ideas about government and society.  Influenced by Enlightenment ideas, British colonists in North America established a new nation- the United States.</a:t>
            </a:r>
            <a:endParaRPr lang="en-US" dirty="0"/>
          </a:p>
        </p:txBody>
      </p:sp>
      <p:sp>
        <p:nvSpPr>
          <p:cNvPr id="2" name="Title 1"/>
          <p:cNvSpPr>
            <a:spLocks noGrp="1"/>
          </p:cNvSpPr>
          <p:nvPr>
            <p:ph type="ctrTitle"/>
          </p:nvPr>
        </p:nvSpPr>
        <p:spPr/>
        <p:txBody>
          <a:bodyPr/>
          <a:lstStyle/>
          <a:p>
            <a:r>
              <a:rPr lang="en-US" sz="6600" dirty="0" smtClean="0"/>
              <a:t>Enlightenment and Revolution</a:t>
            </a:r>
            <a:endParaRPr lang="en-US" sz="6600" dirty="0"/>
          </a:p>
        </p:txBody>
      </p:sp>
    </p:spTree>
    <p:extLst>
      <p:ext uri="{BB962C8B-B14F-4D97-AF65-F5344CB8AC3E}">
        <p14:creationId xmlns:p14="http://schemas.microsoft.com/office/powerpoint/2010/main" val="1272780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419600" cy="4572000"/>
          </a:xfrm>
        </p:spPr>
        <p:txBody>
          <a:bodyPr>
            <a:normAutofit fontScale="85000" lnSpcReduction="10000"/>
          </a:bodyPr>
          <a:lstStyle/>
          <a:p>
            <a:r>
              <a:rPr lang="en-US" dirty="0" smtClean="0"/>
              <a:t>Francis Bacon and Rene Descartes (day-KAHRT)</a:t>
            </a:r>
          </a:p>
          <a:p>
            <a:r>
              <a:rPr lang="en-US" dirty="0" smtClean="0"/>
              <a:t>Francis Bacon wrote in 1620  that the only true way to gain scientific knowledge was through experimentation-observing, measuring, explaining, and verifying.</a:t>
            </a:r>
          </a:p>
          <a:p>
            <a:r>
              <a:rPr lang="en-US" dirty="0" smtClean="0"/>
              <a:t>Descartes place more emphasis on reason- everything should be doubted until it could be proven by reason.</a:t>
            </a:r>
          </a:p>
          <a:p>
            <a:pPr marL="0" indent="0">
              <a:buNone/>
            </a:pPr>
            <a:r>
              <a:rPr lang="en-US" dirty="0" smtClean="0"/>
              <a:t>- Relied on mathematics and logic to prove basic truths.</a:t>
            </a:r>
            <a:endParaRPr lang="en-US" dirty="0"/>
          </a:p>
        </p:txBody>
      </p:sp>
      <p:sp>
        <p:nvSpPr>
          <p:cNvPr id="3" name="Title 2"/>
          <p:cNvSpPr>
            <a:spLocks noGrp="1"/>
          </p:cNvSpPr>
          <p:nvPr>
            <p:ph type="title"/>
          </p:nvPr>
        </p:nvSpPr>
        <p:spPr/>
        <p:txBody>
          <a:bodyPr/>
          <a:lstStyle/>
          <a:p>
            <a:pPr algn="ctr"/>
            <a:r>
              <a:rPr lang="en-US" dirty="0" smtClean="0"/>
              <a:t>The Scientific Method</a:t>
            </a:r>
            <a:endParaRPr lang="en-US" dirty="0"/>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99254"/>
                    </a14:imgEffect>
                  </a14:imgLayer>
                </a14:imgProps>
              </a:ext>
              <a:ext uri="{28A0092B-C50C-407E-A947-70E740481C1C}">
                <a14:useLocalDpi xmlns:a14="http://schemas.microsoft.com/office/drawing/2010/main" val="0"/>
              </a:ext>
            </a:extLst>
          </a:blip>
          <a:srcRect/>
          <a:stretch>
            <a:fillRect/>
          </a:stretch>
        </p:blipFill>
        <p:spPr bwMode="auto">
          <a:xfrm>
            <a:off x="4419600" y="1295400"/>
            <a:ext cx="27432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750" b="100000" l="0" r="100000"/>
                    </a14:imgEffect>
                  </a14:imgLayer>
                </a14:imgProps>
              </a:ext>
              <a:ext uri="{28A0092B-C50C-407E-A947-70E740481C1C}">
                <a14:useLocalDpi xmlns:a14="http://schemas.microsoft.com/office/drawing/2010/main" val="0"/>
              </a:ext>
            </a:extLst>
          </a:blip>
          <a:srcRect/>
          <a:stretch>
            <a:fillRect/>
          </a:stretch>
        </p:blipFill>
        <p:spPr bwMode="auto">
          <a:xfrm>
            <a:off x="6629400" y="3048000"/>
            <a:ext cx="208597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35200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410200" cy="4572000"/>
          </a:xfrm>
        </p:spPr>
        <p:txBody>
          <a:bodyPr>
            <a:normAutofit fontScale="92500" lnSpcReduction="20000"/>
          </a:bodyPr>
          <a:lstStyle/>
          <a:p>
            <a:r>
              <a:rPr lang="en-US" dirty="0" smtClean="0"/>
              <a:t>Nicolas Copernicus</a:t>
            </a:r>
            <a:r>
              <a:rPr lang="en-US" dirty="0"/>
              <a:t> </a:t>
            </a:r>
            <a:r>
              <a:rPr lang="en-US" dirty="0" smtClean="0"/>
              <a:t>1500’s</a:t>
            </a:r>
          </a:p>
          <a:p>
            <a:pPr>
              <a:buFontTx/>
              <a:buChar char="-"/>
            </a:pPr>
            <a:r>
              <a:rPr lang="en-US" dirty="0" smtClean="0"/>
              <a:t>Polish</a:t>
            </a:r>
            <a:r>
              <a:rPr lang="en-US" dirty="0"/>
              <a:t> </a:t>
            </a:r>
            <a:r>
              <a:rPr lang="en-US" dirty="0" smtClean="0"/>
              <a:t>Astronomer</a:t>
            </a:r>
          </a:p>
          <a:p>
            <a:pPr>
              <a:buFontTx/>
              <a:buChar char="-"/>
            </a:pPr>
            <a:r>
              <a:rPr lang="en-US" dirty="0" smtClean="0"/>
              <a:t>Geocentric Theory did not explain the movements of the Sun, Moon and planets accurately.</a:t>
            </a:r>
          </a:p>
          <a:p>
            <a:pPr>
              <a:buFontTx/>
              <a:buChar char="-"/>
            </a:pPr>
            <a:r>
              <a:rPr lang="en-US" dirty="0" smtClean="0"/>
              <a:t>Proposed that the sun was the center of the universe.</a:t>
            </a:r>
          </a:p>
          <a:p>
            <a:pPr>
              <a:buFontTx/>
              <a:buChar char="-"/>
            </a:pPr>
            <a:r>
              <a:rPr lang="en-US" dirty="0" smtClean="0"/>
              <a:t>Theory is called the Heliocentric theory.</a:t>
            </a:r>
            <a:endParaRPr lang="en-US" dirty="0"/>
          </a:p>
          <a:p>
            <a:pPr>
              <a:buFontTx/>
              <a:buChar char="-"/>
            </a:pPr>
            <a:r>
              <a:rPr lang="en-US" dirty="0" smtClean="0"/>
              <a:t>Used math to prove theory</a:t>
            </a:r>
          </a:p>
          <a:p>
            <a:pPr>
              <a:buFontTx/>
              <a:buChar char="-"/>
            </a:pPr>
            <a:r>
              <a:rPr lang="en-US" dirty="0" smtClean="0"/>
              <a:t>First to complete model of solar system that combined physics, astronomy, and mathematics.</a:t>
            </a:r>
          </a:p>
        </p:txBody>
      </p:sp>
      <p:sp>
        <p:nvSpPr>
          <p:cNvPr id="3" name="Title 2"/>
          <p:cNvSpPr>
            <a:spLocks noGrp="1"/>
          </p:cNvSpPr>
          <p:nvPr>
            <p:ph type="title"/>
          </p:nvPr>
        </p:nvSpPr>
        <p:spPr/>
        <p:txBody>
          <a:bodyPr>
            <a:normAutofit fontScale="90000"/>
          </a:bodyPr>
          <a:lstStyle/>
          <a:p>
            <a:pPr algn="ctr"/>
            <a:r>
              <a:rPr lang="en-US" dirty="0" smtClean="0"/>
              <a:t>Discoveries in Astronomy, Physics, and Math</a:t>
            </a:r>
            <a:endParaRPr lang="en-US" dirty="0"/>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94" b="96654" l="1498" r="97378"/>
                    </a14:imgEffect>
                  </a14:imgLayer>
                </a14:imgProps>
              </a:ext>
              <a:ext uri="{28A0092B-C50C-407E-A947-70E740481C1C}">
                <a14:useLocalDpi xmlns:a14="http://schemas.microsoft.com/office/drawing/2010/main" val="0"/>
              </a:ext>
            </a:extLst>
          </a:blip>
          <a:srcRect/>
          <a:stretch>
            <a:fillRect/>
          </a:stretch>
        </p:blipFill>
        <p:spPr bwMode="auto">
          <a:xfrm>
            <a:off x="5029200" y="457200"/>
            <a:ext cx="4114800" cy="6218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729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4572000"/>
          </a:xfrm>
        </p:spPr>
        <p:txBody>
          <a:bodyPr>
            <a:normAutofit fontScale="92500" lnSpcReduction="20000"/>
          </a:bodyPr>
          <a:lstStyle/>
          <a:p>
            <a:r>
              <a:rPr lang="en-US" dirty="0" smtClean="0"/>
              <a:t>Tycho Brahe (brah) 1572</a:t>
            </a:r>
          </a:p>
          <a:p>
            <a:pPr>
              <a:buFontTx/>
              <a:buChar char="-"/>
            </a:pPr>
            <a:r>
              <a:rPr lang="en-US" dirty="0" smtClean="0"/>
              <a:t>Danish astronomer</a:t>
            </a:r>
          </a:p>
          <a:p>
            <a:pPr>
              <a:buFontTx/>
              <a:buChar char="-"/>
            </a:pPr>
            <a:r>
              <a:rPr lang="en-US" dirty="0" smtClean="0"/>
              <a:t>Identified the first observed supernova (exploding star)</a:t>
            </a:r>
          </a:p>
          <a:p>
            <a:pPr>
              <a:buFontTx/>
              <a:buChar char="-"/>
            </a:pPr>
            <a:r>
              <a:rPr lang="en-US" dirty="0" smtClean="0"/>
              <a:t>King Frederick II of Denmark gave money  to build two observatories.</a:t>
            </a:r>
          </a:p>
          <a:p>
            <a:pPr>
              <a:buFontTx/>
              <a:buChar char="-"/>
            </a:pPr>
            <a:r>
              <a:rPr lang="en-US" dirty="0" smtClean="0"/>
              <a:t>Believed that the sun revolved around the earth but the remaining planets revolved around the sun.</a:t>
            </a:r>
          </a:p>
          <a:p>
            <a:pPr>
              <a:buFontTx/>
              <a:buChar char="-"/>
            </a:pPr>
            <a:r>
              <a:rPr lang="en-US" dirty="0" smtClean="0"/>
              <a:t>Hired Kepler as an assistant after moving to Prague.</a:t>
            </a:r>
            <a:endParaRPr lang="en-US" dirty="0"/>
          </a:p>
        </p:txBody>
      </p:sp>
      <p:sp>
        <p:nvSpPr>
          <p:cNvPr id="3" name="Title 2"/>
          <p:cNvSpPr>
            <a:spLocks noGrp="1"/>
          </p:cNvSpPr>
          <p:nvPr>
            <p:ph type="title"/>
          </p:nvPr>
        </p:nvSpPr>
        <p:spPr/>
        <p:txBody>
          <a:bodyPr/>
          <a:lstStyle/>
          <a:p>
            <a:pPr algn="ctr"/>
            <a:r>
              <a:rPr lang="en-US" dirty="0" smtClean="0"/>
              <a:t>Brahe and Kepler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600200"/>
            <a:ext cx="3505200" cy="4601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6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5638800" cy="4953000"/>
          </a:xfrm>
        </p:spPr>
        <p:txBody>
          <a:bodyPr>
            <a:normAutofit fontScale="92500"/>
          </a:bodyPr>
          <a:lstStyle/>
          <a:p>
            <a:r>
              <a:rPr lang="en-US" dirty="0" smtClean="0"/>
              <a:t>Kepler published the result of Brahe’s measurements after his death.</a:t>
            </a:r>
          </a:p>
          <a:p>
            <a:pPr>
              <a:buFontTx/>
              <a:buChar char="-"/>
            </a:pPr>
            <a:r>
              <a:rPr lang="en-US" dirty="0" smtClean="0"/>
              <a:t>Kepler solved the problems that Brahe’s theory had.</a:t>
            </a:r>
          </a:p>
          <a:p>
            <a:pPr>
              <a:buFontTx/>
              <a:buChar char="-"/>
            </a:pPr>
            <a:r>
              <a:rPr lang="en-US" dirty="0" smtClean="0"/>
              <a:t>Copernicus assumed that the planets orbited the sun in a circle.</a:t>
            </a:r>
          </a:p>
          <a:p>
            <a:pPr>
              <a:buFontTx/>
              <a:buChar char="-"/>
            </a:pPr>
            <a:r>
              <a:rPr lang="en-US" dirty="0"/>
              <a:t> </a:t>
            </a:r>
            <a:r>
              <a:rPr lang="en-US" dirty="0" smtClean="0"/>
              <a:t>Kepler proved that the planets orbited in a an oval pattern.</a:t>
            </a:r>
          </a:p>
          <a:p>
            <a:pPr>
              <a:buFontTx/>
              <a:buChar char="-"/>
            </a:pPr>
            <a:r>
              <a:rPr lang="en-US" dirty="0" smtClean="0"/>
              <a:t>Brahe had wanted to prove Copernicus wrong but his measurements led Kepler to prove that the heliocentric theory was right.</a:t>
            </a:r>
          </a:p>
        </p:txBody>
      </p:sp>
      <p:sp>
        <p:nvSpPr>
          <p:cNvPr id="3" name="Title 2"/>
          <p:cNvSpPr>
            <a:spLocks noGrp="1"/>
          </p:cNvSpPr>
          <p:nvPr>
            <p:ph type="title"/>
          </p:nvPr>
        </p:nvSpPr>
        <p:spPr/>
        <p:txBody>
          <a:bodyPr/>
          <a:lstStyle/>
          <a:p>
            <a:pPr algn="ctr"/>
            <a:r>
              <a:rPr lang="en-US" dirty="0" smtClean="0"/>
              <a:t>Brahe and Kepler</a:t>
            </a:r>
            <a:endParaRPr lang="en-US" dirty="0"/>
          </a:p>
        </p:txBody>
      </p:sp>
      <p:pic>
        <p:nvPicPr>
          <p:cNvPr id="9218" name="Picture 2" descr="http://upload.wikimedia.org/wikipedia/commons/d/d4/Johannes_Kepler_16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752600"/>
            <a:ext cx="27241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925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Why did Copernicus not publish his work until the last year of his life?</a:t>
            </a:r>
          </a:p>
          <a:p>
            <a:endParaRPr lang="en-US" dirty="0"/>
          </a:p>
          <a:p>
            <a:endParaRPr lang="en-US" dirty="0" smtClean="0"/>
          </a:p>
          <a:p>
            <a:endParaRPr lang="en-US" dirty="0"/>
          </a:p>
          <a:p>
            <a:r>
              <a:rPr lang="en-US" dirty="0" smtClean="0"/>
              <a:t>What set Copernicus's work apart from that of previous scientists?</a:t>
            </a:r>
          </a:p>
          <a:p>
            <a:endParaRPr lang="en-US" dirty="0"/>
          </a:p>
          <a:p>
            <a:endParaRPr lang="en-US" dirty="0" smtClean="0"/>
          </a:p>
          <a:p>
            <a:r>
              <a:rPr lang="en-US" dirty="0" smtClean="0"/>
              <a:t>Based on Frederick II’s actions, what role do you think rulers and patrons played in the Scientific Revolution?</a:t>
            </a:r>
            <a:endParaRPr lang="en-US" dirty="0"/>
          </a:p>
        </p:txBody>
      </p:sp>
      <p:sp>
        <p:nvSpPr>
          <p:cNvPr id="3" name="Title 2"/>
          <p:cNvSpPr>
            <a:spLocks noGrp="1"/>
          </p:cNvSpPr>
          <p:nvPr>
            <p:ph type="title"/>
          </p:nvPr>
        </p:nvSpPr>
        <p:spPr/>
        <p:txBody>
          <a:bodyPr/>
          <a:lstStyle/>
          <a:p>
            <a:pPr algn="ctr"/>
            <a:r>
              <a:rPr lang="en-US" dirty="0" smtClean="0"/>
              <a:t>Reading Focus</a:t>
            </a:r>
            <a:endParaRPr lang="en-US" dirty="0"/>
          </a:p>
        </p:txBody>
      </p:sp>
    </p:spTree>
    <p:extLst>
      <p:ext uri="{BB962C8B-B14F-4D97-AF65-F5344CB8AC3E}">
        <p14:creationId xmlns:p14="http://schemas.microsoft.com/office/powerpoint/2010/main" val="4190006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191000" cy="4572000"/>
          </a:xfrm>
        </p:spPr>
        <p:txBody>
          <a:bodyPr>
            <a:normAutofit fontScale="92500"/>
          </a:bodyPr>
          <a:lstStyle/>
          <a:p>
            <a:r>
              <a:rPr lang="en-US" dirty="0" smtClean="0"/>
              <a:t>Italian scientists who supported Copernicus</a:t>
            </a:r>
          </a:p>
          <a:p>
            <a:r>
              <a:rPr lang="en-US" dirty="0" smtClean="0"/>
              <a:t>Built the first telescope in 1609</a:t>
            </a:r>
          </a:p>
          <a:p>
            <a:r>
              <a:rPr lang="en-US" dirty="0" smtClean="0"/>
              <a:t>First to observe Saturn, craters on the moon, sunspots and the moons of Jupiter</a:t>
            </a:r>
          </a:p>
          <a:p>
            <a:r>
              <a:rPr lang="en-US" dirty="0" smtClean="0"/>
              <a:t>Discovered that the Milky Way was made up of stars.</a:t>
            </a:r>
          </a:p>
          <a:p>
            <a:r>
              <a:rPr lang="en-US" dirty="0" smtClean="0"/>
              <a:t>1610 book </a:t>
            </a:r>
            <a:r>
              <a:rPr lang="en-US" i="1" dirty="0" smtClean="0"/>
              <a:t>Starry Messenger</a:t>
            </a:r>
            <a:endParaRPr lang="en-US" dirty="0" smtClean="0"/>
          </a:p>
        </p:txBody>
      </p:sp>
      <p:sp>
        <p:nvSpPr>
          <p:cNvPr id="3" name="Title 2"/>
          <p:cNvSpPr>
            <a:spLocks noGrp="1"/>
          </p:cNvSpPr>
          <p:nvPr>
            <p:ph type="title"/>
          </p:nvPr>
        </p:nvSpPr>
        <p:spPr/>
        <p:txBody>
          <a:bodyPr/>
          <a:lstStyle/>
          <a:p>
            <a:pPr algn="ctr"/>
            <a:r>
              <a:rPr lang="en-US" dirty="0" smtClean="0"/>
              <a:t>Galileo</a:t>
            </a:r>
            <a:endParaRPr lang="en-US" dirty="0"/>
          </a:p>
        </p:txBody>
      </p:sp>
      <p:pic>
        <p:nvPicPr>
          <p:cNvPr id="10242" name="Picture 2" descr="http://cdn.dipity.com/uploads/events/f20539a7e897d1f9b9a4bbaa6431f798_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600199"/>
            <a:ext cx="3429000" cy="477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01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illa il Gioiello, the house of Galileo Galil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555" y="381000"/>
            <a:ext cx="4798191" cy="608907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4075"/>
            <a:ext cx="45720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01051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382000" cy="4572000"/>
          </a:xfrm>
        </p:spPr>
        <p:txBody>
          <a:bodyPr>
            <a:normAutofit fontScale="77500" lnSpcReduction="20000"/>
          </a:bodyPr>
          <a:lstStyle/>
          <a:p>
            <a:r>
              <a:rPr lang="en-US" dirty="0" smtClean="0"/>
              <a:t>English Scientist</a:t>
            </a:r>
          </a:p>
          <a:p>
            <a:r>
              <a:rPr lang="en-US" dirty="0" smtClean="0"/>
              <a:t>Astronomy, Physics, and Mathematics</a:t>
            </a:r>
          </a:p>
          <a:p>
            <a:r>
              <a:rPr lang="en-US" dirty="0" smtClean="0"/>
              <a:t>Wondered “Does gravity affect the universe the way that it affects objects on earth”</a:t>
            </a:r>
          </a:p>
          <a:p>
            <a:r>
              <a:rPr lang="en-US" dirty="0" smtClean="0"/>
              <a:t>1687 </a:t>
            </a:r>
            <a:r>
              <a:rPr lang="en-US" i="1" dirty="0" smtClean="0"/>
              <a:t>The Mathematical Principles of Natural Philosophy</a:t>
            </a:r>
          </a:p>
          <a:p>
            <a:pPr>
              <a:buFontTx/>
              <a:buChar char="-"/>
            </a:pPr>
            <a:r>
              <a:rPr lang="en-US" dirty="0" smtClean="0"/>
              <a:t>Explained law of Universal Gravitation- gravity affects objects in the universe as well as on earth.</a:t>
            </a:r>
          </a:p>
          <a:p>
            <a:pPr>
              <a:buFontTx/>
              <a:buChar char="-"/>
            </a:pPr>
            <a:r>
              <a:rPr lang="en-US" dirty="0" smtClean="0"/>
              <a:t>Gravity keeps the planets in their orbits</a:t>
            </a:r>
          </a:p>
          <a:p>
            <a:pPr>
              <a:buFontTx/>
              <a:buChar char="-"/>
            </a:pPr>
            <a:r>
              <a:rPr lang="en-US" dirty="0" smtClean="0"/>
              <a:t>Developed a new kind of math called Calculus</a:t>
            </a:r>
          </a:p>
          <a:p>
            <a:pPr>
              <a:buFontTx/>
              <a:buChar char="-"/>
            </a:pPr>
            <a:r>
              <a:rPr lang="en-US" dirty="0" smtClean="0"/>
              <a:t>Gottfried von Leibniz independently developed calculus at the same time causing a controversy of which both accused the other of plagiarism</a:t>
            </a:r>
          </a:p>
          <a:p>
            <a:r>
              <a:rPr lang="en-US" dirty="0" smtClean="0"/>
              <a:t>Three laws of motion</a:t>
            </a:r>
          </a:p>
          <a:p>
            <a:r>
              <a:rPr lang="en-US" dirty="0" smtClean="0"/>
              <a:t>Reflecting telescope</a:t>
            </a:r>
          </a:p>
          <a:p>
            <a:r>
              <a:rPr lang="en-US" dirty="0" smtClean="0"/>
              <a:t>Actually wrote more on theology than science</a:t>
            </a:r>
          </a:p>
          <a:p>
            <a:endParaRPr lang="en-US" dirty="0" smtClean="0"/>
          </a:p>
          <a:p>
            <a:pPr>
              <a:buFontTx/>
              <a:buChar char="-"/>
            </a:pPr>
            <a:endParaRPr lang="en-US" dirty="0"/>
          </a:p>
        </p:txBody>
      </p:sp>
      <p:sp>
        <p:nvSpPr>
          <p:cNvPr id="3" name="Title 2"/>
          <p:cNvSpPr>
            <a:spLocks noGrp="1"/>
          </p:cNvSpPr>
          <p:nvPr>
            <p:ph type="title"/>
          </p:nvPr>
        </p:nvSpPr>
        <p:spPr/>
        <p:txBody>
          <a:bodyPr/>
          <a:lstStyle/>
          <a:p>
            <a:pPr algn="ctr"/>
            <a:r>
              <a:rPr lang="en-US" dirty="0" smtClean="0"/>
              <a:t>Sir Isaac Newton</a:t>
            </a:r>
            <a:endParaRPr lang="en-US" dirty="0"/>
          </a:p>
        </p:txBody>
      </p:sp>
    </p:spTree>
    <p:extLst>
      <p:ext uri="{BB962C8B-B14F-4D97-AF65-F5344CB8AC3E}">
        <p14:creationId xmlns:p14="http://schemas.microsoft.com/office/powerpoint/2010/main" val="44022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valuable contribution did Kepler make?</a:t>
            </a:r>
          </a:p>
          <a:p>
            <a:endParaRPr lang="en-US" dirty="0"/>
          </a:p>
          <a:p>
            <a:endParaRPr lang="en-US" dirty="0" smtClean="0"/>
          </a:p>
          <a:p>
            <a:endParaRPr lang="en-US" dirty="0"/>
          </a:p>
          <a:p>
            <a:r>
              <a:rPr lang="en-US" dirty="0" smtClean="0"/>
              <a:t>Why were Galileo’s books so controversial?</a:t>
            </a:r>
          </a:p>
          <a:p>
            <a:endParaRPr lang="en-US" dirty="0"/>
          </a:p>
          <a:p>
            <a:endParaRPr lang="en-US" dirty="0" smtClean="0"/>
          </a:p>
          <a:p>
            <a:endParaRPr lang="en-US" dirty="0"/>
          </a:p>
          <a:p>
            <a:r>
              <a:rPr lang="en-US" dirty="0" smtClean="0"/>
              <a:t>What do you think was Newton’s most important discovery?  Why?</a:t>
            </a:r>
            <a:endParaRPr lang="en-US" dirty="0"/>
          </a:p>
        </p:txBody>
      </p:sp>
      <p:sp>
        <p:nvSpPr>
          <p:cNvPr id="3" name="Title 2"/>
          <p:cNvSpPr>
            <a:spLocks noGrp="1"/>
          </p:cNvSpPr>
          <p:nvPr>
            <p:ph type="title"/>
          </p:nvPr>
        </p:nvSpPr>
        <p:spPr/>
        <p:txBody>
          <a:bodyPr/>
          <a:lstStyle/>
          <a:p>
            <a:pPr algn="ctr"/>
            <a:r>
              <a:rPr lang="en-US" dirty="0" smtClean="0"/>
              <a:t>  Reading Focus</a:t>
            </a:r>
            <a:endParaRPr lang="en-US" dirty="0"/>
          </a:p>
        </p:txBody>
      </p:sp>
    </p:spTree>
    <p:extLst>
      <p:ext uri="{BB962C8B-B14F-4D97-AF65-F5344CB8AC3E}">
        <p14:creationId xmlns:p14="http://schemas.microsoft.com/office/powerpoint/2010/main" val="13844242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572000" cy="4572000"/>
          </a:xfrm>
        </p:spPr>
        <p:txBody>
          <a:bodyPr>
            <a:normAutofit fontScale="92500" lnSpcReduction="10000"/>
          </a:bodyPr>
          <a:lstStyle/>
          <a:p>
            <a:r>
              <a:rPr lang="en-US" dirty="0" smtClean="0"/>
              <a:t>Andreas Vesalius</a:t>
            </a:r>
          </a:p>
          <a:p>
            <a:pPr>
              <a:buFontTx/>
              <a:buChar char="-"/>
            </a:pPr>
            <a:r>
              <a:rPr lang="en-US" dirty="0" smtClean="0"/>
              <a:t>Flemish Doctor</a:t>
            </a:r>
          </a:p>
          <a:p>
            <a:pPr>
              <a:buFontTx/>
              <a:buChar char="-"/>
            </a:pPr>
            <a:r>
              <a:rPr lang="en-US" dirty="0" smtClean="0"/>
              <a:t>Known for his work in Anatomy</a:t>
            </a:r>
          </a:p>
          <a:p>
            <a:pPr>
              <a:buFontTx/>
              <a:buChar char="-"/>
            </a:pPr>
            <a:r>
              <a:rPr lang="en-US" dirty="0" smtClean="0"/>
              <a:t>1539 gained access to bodies of executed criminals from a sympathetic judge for dissection.</a:t>
            </a:r>
          </a:p>
          <a:p>
            <a:pPr>
              <a:buFontTx/>
              <a:buChar char="-"/>
            </a:pPr>
            <a:r>
              <a:rPr lang="en-US" dirty="0" smtClean="0"/>
              <a:t>Hired artists to produce accurate drawings</a:t>
            </a:r>
          </a:p>
          <a:p>
            <a:pPr>
              <a:buFontTx/>
              <a:buChar char="-"/>
            </a:pPr>
            <a:r>
              <a:rPr lang="en-US" dirty="0" smtClean="0"/>
              <a:t>1543 </a:t>
            </a:r>
            <a:r>
              <a:rPr lang="en-US" i="1" dirty="0" smtClean="0"/>
              <a:t>On the Workings of the Human Body</a:t>
            </a:r>
            <a:endParaRPr lang="en-US" dirty="0"/>
          </a:p>
        </p:txBody>
      </p:sp>
      <p:sp>
        <p:nvSpPr>
          <p:cNvPr id="3" name="Title 2"/>
          <p:cNvSpPr>
            <a:spLocks noGrp="1"/>
          </p:cNvSpPr>
          <p:nvPr>
            <p:ph type="title"/>
          </p:nvPr>
        </p:nvSpPr>
        <p:spPr/>
        <p:txBody>
          <a:bodyPr/>
          <a:lstStyle/>
          <a:p>
            <a:pPr algn="ctr"/>
            <a:r>
              <a:rPr lang="en-US" dirty="0" smtClean="0"/>
              <a:t>Biology</a:t>
            </a:r>
            <a:endParaRPr lang="en-US" dirty="0"/>
          </a:p>
        </p:txBody>
      </p:sp>
      <p:pic>
        <p:nvPicPr>
          <p:cNvPr id="13314" name="Picture 2" descr="http://www.comptonhistory.com/images/vesalius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86345"/>
            <a:ext cx="4067102"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851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Ways of thinking led to remarkable discoveries during the Scientific Revolution</a:t>
            </a:r>
            <a:endParaRPr lang="en-US" dirty="0"/>
          </a:p>
        </p:txBody>
      </p:sp>
      <p:sp>
        <p:nvSpPr>
          <p:cNvPr id="3" name="Title 2"/>
          <p:cNvSpPr>
            <a:spLocks noGrp="1"/>
          </p:cNvSpPr>
          <p:nvPr>
            <p:ph type="title"/>
          </p:nvPr>
        </p:nvSpPr>
        <p:spPr/>
        <p:txBody>
          <a:bodyPr/>
          <a:lstStyle/>
          <a:p>
            <a:r>
              <a:rPr lang="en-US" dirty="0" smtClean="0"/>
              <a:t>Section 1- The Scientific Revolution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0"/>
            <a:ext cx="5169543"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734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269817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573" y="228600"/>
            <a:ext cx="3072130"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352800"/>
            <a:ext cx="2698173" cy="3369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2703" y="228600"/>
            <a:ext cx="3024169" cy="5057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3" name="Picture 7" descr="http://file.scirp.org/Html/9-2400160%5C122440f6-65db-493b-95b6-d6d4ac00320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0573" y="3312698"/>
            <a:ext cx="3036418" cy="340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467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smtClean="0">
                <a:solidFill>
                  <a:srgbClr val="FFFF00"/>
                </a:solidFill>
              </a:rPr>
              <a:t>Robert Boyle </a:t>
            </a:r>
            <a:r>
              <a:rPr lang="en-US" dirty="0" smtClean="0"/>
              <a:t>called the father of modern chemistry</a:t>
            </a:r>
          </a:p>
          <a:p>
            <a:pPr>
              <a:buFontTx/>
              <a:buChar char="-"/>
            </a:pPr>
            <a:r>
              <a:rPr lang="en-US" dirty="0" smtClean="0"/>
              <a:t>First to define an element</a:t>
            </a:r>
          </a:p>
          <a:p>
            <a:pPr>
              <a:buFontTx/>
              <a:buChar char="-"/>
            </a:pPr>
            <a:r>
              <a:rPr lang="en-US" i="1" dirty="0" smtClean="0"/>
              <a:t>The Sceptical Chemists (1661) </a:t>
            </a:r>
            <a:r>
              <a:rPr lang="en-US" dirty="0" smtClean="0"/>
              <a:t>described matter as a cluster of tiny particles (now called atoms or molecules)</a:t>
            </a:r>
          </a:p>
          <a:p>
            <a:pPr>
              <a:buFontTx/>
              <a:buChar char="-"/>
            </a:pPr>
            <a:r>
              <a:rPr lang="en-US" dirty="0" smtClean="0"/>
              <a:t>Boyle’s Law- describes how temperature, volume, and pressure affect gases.</a:t>
            </a:r>
          </a:p>
          <a:p>
            <a:r>
              <a:rPr lang="en-US" b="1" dirty="0" smtClean="0">
                <a:solidFill>
                  <a:srgbClr val="FFFF00"/>
                </a:solidFill>
              </a:rPr>
              <a:t>Antoine-Laurent Lavoisier </a:t>
            </a:r>
          </a:p>
          <a:p>
            <a:pPr>
              <a:buFontTx/>
              <a:buChar char="-"/>
            </a:pPr>
            <a:r>
              <a:rPr lang="en-US" dirty="0" smtClean="0"/>
              <a:t>Developed methods for precise measurements</a:t>
            </a:r>
          </a:p>
          <a:p>
            <a:pPr>
              <a:buFontTx/>
              <a:buChar char="-"/>
            </a:pPr>
            <a:r>
              <a:rPr lang="en-US" dirty="0" smtClean="0"/>
              <a:t>Law of Conservation of Mass- proved that matter could not be created or destroyed</a:t>
            </a:r>
          </a:p>
          <a:p>
            <a:pPr>
              <a:buFontTx/>
              <a:buChar char="-"/>
            </a:pPr>
            <a:r>
              <a:rPr lang="en-US" dirty="0" smtClean="0"/>
              <a:t>Recognized and named oxygen</a:t>
            </a:r>
          </a:p>
          <a:p>
            <a:pPr>
              <a:buFontTx/>
              <a:buChar char="-"/>
            </a:pPr>
            <a:r>
              <a:rPr lang="en-US" dirty="0" smtClean="0"/>
              <a:t>Introduced the metric system of measurements</a:t>
            </a:r>
          </a:p>
          <a:p>
            <a:pPr>
              <a:buFontTx/>
              <a:buChar char="-"/>
            </a:pPr>
            <a:r>
              <a:rPr lang="en-US" dirty="0" smtClean="0"/>
              <a:t>Invented first periodic table with 33 elements</a:t>
            </a:r>
            <a:endParaRPr lang="en-US" dirty="0"/>
          </a:p>
        </p:txBody>
      </p:sp>
      <p:sp>
        <p:nvSpPr>
          <p:cNvPr id="3" name="Title 2"/>
          <p:cNvSpPr>
            <a:spLocks noGrp="1"/>
          </p:cNvSpPr>
          <p:nvPr>
            <p:ph type="title"/>
          </p:nvPr>
        </p:nvSpPr>
        <p:spPr/>
        <p:txBody>
          <a:bodyPr/>
          <a:lstStyle/>
          <a:p>
            <a:pPr algn="ctr"/>
            <a:r>
              <a:rPr lang="en-US" dirty="0" smtClean="0"/>
              <a:t>Chemistry</a:t>
            </a:r>
            <a:endParaRPr lang="en-US" dirty="0"/>
          </a:p>
        </p:txBody>
      </p:sp>
    </p:spTree>
    <p:extLst>
      <p:ext uri="{BB962C8B-B14F-4D97-AF65-F5344CB8AC3E}">
        <p14:creationId xmlns:p14="http://schemas.microsoft.com/office/powerpoint/2010/main" val="2245087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Robert Boyle              A. L. Lavoisier</a:t>
            </a:r>
            <a:endParaRPr lang="en-US" dirty="0"/>
          </a:p>
        </p:txBody>
      </p:sp>
      <p:pic>
        <p:nvPicPr>
          <p:cNvPr id="15362" name="Picture 2" descr="http://www.bbk.ac.uk/boyle/images/kerseboo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3505200" cy="444368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images.fineartamerica.com/images-medium-large/antoine-lavoisier-gran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199" y="1600200"/>
            <a:ext cx="3889641" cy="444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359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How did Vesalius record information learned from his dissections?</a:t>
            </a:r>
          </a:p>
          <a:p>
            <a:endParaRPr lang="en-US" dirty="0"/>
          </a:p>
          <a:p>
            <a:endParaRPr lang="en-US" dirty="0" smtClean="0"/>
          </a:p>
          <a:p>
            <a:endParaRPr lang="en-US" dirty="0"/>
          </a:p>
          <a:p>
            <a:r>
              <a:rPr lang="en-US" dirty="0" smtClean="0"/>
              <a:t>What impact do you think Vesalius’s work have on the medical community?</a:t>
            </a:r>
          </a:p>
          <a:p>
            <a:endParaRPr lang="en-US" dirty="0"/>
          </a:p>
          <a:p>
            <a:endParaRPr lang="en-US" dirty="0" smtClean="0"/>
          </a:p>
          <a:p>
            <a:r>
              <a:rPr lang="en-US" dirty="0" smtClean="0"/>
              <a:t>What were Lavoisier’s achievements?</a:t>
            </a:r>
            <a:endParaRPr lang="en-US" dirty="0"/>
          </a:p>
        </p:txBody>
      </p:sp>
      <p:sp>
        <p:nvSpPr>
          <p:cNvPr id="3" name="Title 2"/>
          <p:cNvSpPr>
            <a:spLocks noGrp="1"/>
          </p:cNvSpPr>
          <p:nvPr>
            <p:ph type="title"/>
          </p:nvPr>
        </p:nvSpPr>
        <p:spPr/>
        <p:txBody>
          <a:bodyPr/>
          <a:lstStyle/>
          <a:p>
            <a:pPr algn="ctr"/>
            <a:r>
              <a:rPr lang="en-US" dirty="0" smtClean="0"/>
              <a:t>Reading Focus</a:t>
            </a:r>
            <a:endParaRPr lang="en-US" dirty="0"/>
          </a:p>
        </p:txBody>
      </p:sp>
    </p:spTree>
    <p:extLst>
      <p:ext uri="{BB962C8B-B14F-4D97-AF65-F5344CB8AC3E}">
        <p14:creationId xmlns:p14="http://schemas.microsoft.com/office/powerpoint/2010/main" val="42015870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Most scientists were Christian and did not want to challenge the role of Christianity in society.</a:t>
            </a:r>
          </a:p>
          <a:p>
            <a:r>
              <a:rPr lang="en-US" dirty="0" smtClean="0"/>
              <a:t>Conflicts did arise</a:t>
            </a:r>
          </a:p>
          <a:p>
            <a:pPr marL="0" indent="0">
              <a:buNone/>
            </a:pPr>
            <a:r>
              <a:rPr lang="en-US" dirty="0" smtClean="0"/>
              <a:t>-Church- explained the world through inspiration and revealed truth.</a:t>
            </a:r>
          </a:p>
          <a:p>
            <a:pPr marL="0" indent="0">
              <a:buNone/>
            </a:pPr>
            <a:r>
              <a:rPr lang="en-US" dirty="0" smtClean="0"/>
              <a:t>-Science- looked to explain the world through the accumulation of facts of logical reasoning</a:t>
            </a:r>
          </a:p>
          <a:p>
            <a:pPr marL="0" indent="0">
              <a:buNone/>
            </a:pPr>
            <a:r>
              <a:rPr lang="en-US" dirty="0" smtClean="0"/>
              <a:t>-Galileo’s theory’s brought him into direct conflict with the church </a:t>
            </a:r>
          </a:p>
          <a:p>
            <a:pPr marL="0" indent="0">
              <a:buNone/>
            </a:pPr>
            <a:r>
              <a:rPr lang="en-US" dirty="0" smtClean="0"/>
              <a:t>-1633 Galileo stood trial before the inquisition</a:t>
            </a:r>
            <a:endParaRPr lang="en-US" dirty="0"/>
          </a:p>
        </p:txBody>
      </p:sp>
      <p:sp>
        <p:nvSpPr>
          <p:cNvPr id="3" name="Title 2"/>
          <p:cNvSpPr>
            <a:spLocks noGrp="1"/>
          </p:cNvSpPr>
          <p:nvPr>
            <p:ph type="title"/>
          </p:nvPr>
        </p:nvSpPr>
        <p:spPr/>
        <p:txBody>
          <a:bodyPr/>
          <a:lstStyle/>
          <a:p>
            <a:pPr algn="ctr"/>
            <a:r>
              <a:rPr lang="en-US" dirty="0" smtClean="0"/>
              <a:t>Science and the Church</a:t>
            </a:r>
            <a:endParaRPr lang="en-US" dirty="0"/>
          </a:p>
        </p:txBody>
      </p:sp>
    </p:spTree>
    <p:extLst>
      <p:ext uri="{BB962C8B-B14F-4D97-AF65-F5344CB8AC3E}">
        <p14:creationId xmlns:p14="http://schemas.microsoft.com/office/powerpoint/2010/main" val="31097446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How did the basis of Christianity differ from the basis of science?</a:t>
            </a:r>
          </a:p>
          <a:p>
            <a:endParaRPr lang="en-US" dirty="0"/>
          </a:p>
          <a:p>
            <a:endParaRPr lang="en-US" dirty="0" smtClean="0"/>
          </a:p>
          <a:p>
            <a:r>
              <a:rPr lang="en-US" dirty="0" smtClean="0"/>
              <a:t>How did Renaissance artists combine science and religion?</a:t>
            </a:r>
          </a:p>
          <a:p>
            <a:endParaRPr lang="en-US" dirty="0" smtClean="0"/>
          </a:p>
          <a:p>
            <a:endParaRPr lang="en-US" dirty="0"/>
          </a:p>
          <a:p>
            <a:r>
              <a:rPr lang="en-US" dirty="0" smtClean="0"/>
              <a:t>What were some of the long term effects of the Scientific Revolution?</a:t>
            </a:r>
          </a:p>
          <a:p>
            <a:endParaRPr lang="en-US" dirty="0" smtClean="0"/>
          </a:p>
          <a:p>
            <a:endParaRPr lang="en-US" dirty="0"/>
          </a:p>
          <a:p>
            <a:r>
              <a:rPr lang="en-US" dirty="0" smtClean="0"/>
              <a:t>How might other parts of society be affected by the ideas of the Scientific Revolution?</a:t>
            </a:r>
            <a:endParaRPr lang="en-US" dirty="0"/>
          </a:p>
        </p:txBody>
      </p:sp>
      <p:sp>
        <p:nvSpPr>
          <p:cNvPr id="3" name="Title 2"/>
          <p:cNvSpPr>
            <a:spLocks noGrp="1"/>
          </p:cNvSpPr>
          <p:nvPr>
            <p:ph type="title"/>
          </p:nvPr>
        </p:nvSpPr>
        <p:spPr/>
        <p:txBody>
          <a:bodyPr/>
          <a:lstStyle/>
          <a:p>
            <a:pPr algn="ctr"/>
            <a:r>
              <a:rPr lang="en-US" dirty="0" smtClean="0"/>
              <a:t>Reading and Focus</a:t>
            </a:r>
            <a:endParaRPr lang="en-US" dirty="0"/>
          </a:p>
        </p:txBody>
      </p:sp>
    </p:spTree>
    <p:extLst>
      <p:ext uri="{BB962C8B-B14F-4D97-AF65-F5344CB8AC3E}">
        <p14:creationId xmlns:p14="http://schemas.microsoft.com/office/powerpoint/2010/main" val="21544009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514350" indent="-514350">
              <a:buFont typeface="+mj-lt"/>
              <a:buAutoNum type="arabicPeriod"/>
            </a:pPr>
            <a:r>
              <a:rPr lang="en-US" sz="3200" dirty="0" smtClean="0"/>
              <a:t>What changes led to the dawn of modern science?</a:t>
            </a:r>
          </a:p>
          <a:p>
            <a:pPr marL="514350" indent="-514350">
              <a:buFont typeface="+mj-lt"/>
              <a:buAutoNum type="arabicPeriod"/>
            </a:pPr>
            <a:r>
              <a:rPr lang="en-US" sz="3200" dirty="0" smtClean="0"/>
              <a:t>What discoveries occurred in astronomy, physics, and math during the Scientific Revolution?</a:t>
            </a:r>
          </a:p>
          <a:p>
            <a:pPr marL="514350" indent="-514350">
              <a:buFont typeface="+mj-lt"/>
              <a:buAutoNum type="arabicPeriod"/>
            </a:pPr>
            <a:r>
              <a:rPr lang="en-US" sz="3200" dirty="0" smtClean="0"/>
              <a:t>How did early scientists advance knowledge in biology and chemistry?</a:t>
            </a:r>
          </a:p>
          <a:p>
            <a:pPr marL="514350" indent="-514350">
              <a:buFont typeface="+mj-lt"/>
              <a:buAutoNum type="arabicPeriod"/>
            </a:pPr>
            <a:r>
              <a:rPr lang="en-US" sz="3200" dirty="0" smtClean="0"/>
              <a:t>How did scientific ideas move beyond the realm of science and affect Society?</a:t>
            </a:r>
          </a:p>
          <a:p>
            <a:pPr marL="514350" indent="-514350">
              <a:buFont typeface="+mj-lt"/>
              <a:buAutoNum type="arabicPeriod"/>
            </a:pPr>
            <a:endParaRPr lang="en-US" dirty="0"/>
          </a:p>
        </p:txBody>
      </p:sp>
      <p:sp>
        <p:nvSpPr>
          <p:cNvPr id="3" name="Title 2"/>
          <p:cNvSpPr>
            <a:spLocks noGrp="1"/>
          </p:cNvSpPr>
          <p:nvPr>
            <p:ph type="title"/>
          </p:nvPr>
        </p:nvSpPr>
        <p:spPr/>
        <p:txBody>
          <a:bodyPr/>
          <a:lstStyle/>
          <a:p>
            <a:pPr algn="ctr"/>
            <a:r>
              <a:rPr lang="en-US" dirty="0" smtClean="0"/>
              <a:t>Reading Focus</a:t>
            </a:r>
            <a:endParaRPr lang="en-US" dirty="0"/>
          </a:p>
        </p:txBody>
      </p:sp>
    </p:spTree>
    <p:extLst>
      <p:ext uri="{BB962C8B-B14F-4D97-AF65-F5344CB8AC3E}">
        <p14:creationId xmlns:p14="http://schemas.microsoft.com/office/powerpoint/2010/main" val="33430579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1.3 understand the ways in which </a:t>
            </a:r>
            <a:r>
              <a:rPr lang="en-US" dirty="0" smtClean="0"/>
              <a:t>individuals </a:t>
            </a:r>
            <a:r>
              <a:rPr lang="en-US" dirty="0"/>
              <a:t>and groups contributed to </a:t>
            </a:r>
            <a:r>
              <a:rPr lang="en-US" dirty="0" smtClean="0"/>
              <a:t>changes in </a:t>
            </a:r>
            <a:r>
              <a:rPr lang="en-US" dirty="0"/>
              <a:t>social conditions. </a:t>
            </a:r>
          </a:p>
          <a:p>
            <a:r>
              <a:rPr lang="en-US" dirty="0" smtClean="0"/>
              <a:t>2.2 </a:t>
            </a:r>
            <a:r>
              <a:rPr lang="en-US" dirty="0"/>
              <a:t>recognize the importance of </a:t>
            </a:r>
            <a:r>
              <a:rPr lang="en-US" dirty="0" smtClean="0"/>
              <a:t>technologies </a:t>
            </a:r>
            <a:r>
              <a:rPr lang="en-US" dirty="0"/>
              <a:t>for economic development. </a:t>
            </a:r>
          </a:p>
          <a:p>
            <a:r>
              <a:rPr lang="en-US" dirty="0" smtClean="0"/>
              <a:t>5.11 </a:t>
            </a:r>
            <a:r>
              <a:rPr lang="en-US" dirty="0"/>
              <a:t>understand the importance of major </a:t>
            </a:r>
            <a:r>
              <a:rPr lang="en-US" dirty="0" smtClean="0"/>
              <a:t>trends </a:t>
            </a:r>
            <a:r>
              <a:rPr lang="en-US" dirty="0"/>
              <a:t>and movements in world history. </a:t>
            </a:r>
            <a:endParaRPr lang="en-US" dirty="0" smtClean="0"/>
          </a:p>
          <a:p>
            <a:endParaRPr lang="en-US" dirty="0"/>
          </a:p>
        </p:txBody>
      </p:sp>
      <p:sp>
        <p:nvSpPr>
          <p:cNvPr id="3" name="Title 2"/>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12222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228600"/>
            <a:ext cx="8229600" cy="838200"/>
          </a:xfrm>
        </p:spPr>
        <p:txBody>
          <a:bodyPr/>
          <a:lstStyle/>
          <a:p>
            <a:pPr algn="ctr"/>
            <a:r>
              <a:rPr lang="en-US" dirty="0" smtClean="0"/>
              <a:t>Map of Europe 1715</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27137"/>
            <a:ext cx="7239000" cy="529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210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Geocentric Theory</a:t>
            </a:r>
          </a:p>
          <a:p>
            <a:r>
              <a:rPr lang="en-US" sz="3200" dirty="0" smtClean="0"/>
              <a:t>Scientific Revolution</a:t>
            </a:r>
          </a:p>
          <a:p>
            <a:r>
              <a:rPr lang="en-US" sz="3200" dirty="0" smtClean="0"/>
              <a:t>Rene Descartes</a:t>
            </a:r>
          </a:p>
          <a:p>
            <a:r>
              <a:rPr lang="en-US" sz="3200" dirty="0" smtClean="0"/>
              <a:t>Nicolas Copernicus</a:t>
            </a:r>
          </a:p>
          <a:p>
            <a:r>
              <a:rPr lang="en-US" sz="3200" dirty="0" smtClean="0"/>
              <a:t>Heliocentric Theory</a:t>
            </a:r>
          </a:p>
          <a:p>
            <a:r>
              <a:rPr lang="en-US" sz="3200" dirty="0" smtClean="0"/>
              <a:t>Galileo Galilei</a:t>
            </a:r>
          </a:p>
          <a:p>
            <a:r>
              <a:rPr lang="en-US" sz="3200" dirty="0" smtClean="0"/>
              <a:t>Isaac Newton</a:t>
            </a:r>
            <a:endParaRPr lang="en-US" sz="3200" dirty="0"/>
          </a:p>
        </p:txBody>
      </p:sp>
      <p:sp>
        <p:nvSpPr>
          <p:cNvPr id="3" name="Title 2"/>
          <p:cNvSpPr>
            <a:spLocks noGrp="1"/>
          </p:cNvSpPr>
          <p:nvPr>
            <p:ph type="title"/>
          </p:nvPr>
        </p:nvSpPr>
        <p:spPr/>
        <p:txBody>
          <a:bodyPr>
            <a:normAutofit/>
          </a:bodyPr>
          <a:lstStyle/>
          <a:p>
            <a:pPr algn="ctr"/>
            <a:r>
              <a:rPr lang="en-US" sz="5400" dirty="0" smtClean="0"/>
              <a:t>Key Terms and Names</a:t>
            </a:r>
            <a:endParaRPr lang="en-US" sz="5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600200"/>
            <a:ext cx="4249637"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59267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4953000" cy="4572000"/>
          </a:xfrm>
        </p:spPr>
        <p:txBody>
          <a:bodyPr>
            <a:normAutofit/>
          </a:bodyPr>
          <a:lstStyle/>
          <a:p>
            <a:r>
              <a:rPr lang="en-US" sz="3200" dirty="0" smtClean="0"/>
              <a:t>Geocentric View as proposed by Aristotle in 300 BC</a:t>
            </a:r>
          </a:p>
          <a:p>
            <a:r>
              <a:rPr lang="en-US" sz="3200" dirty="0" smtClean="0"/>
              <a:t>Ptolemy expanded idea in 200 BC and the Church expanded on and taught that God put the earth at the center of the universe.</a:t>
            </a:r>
            <a:endParaRPr lang="en-US" sz="3200" dirty="0"/>
          </a:p>
        </p:txBody>
      </p:sp>
      <p:sp>
        <p:nvSpPr>
          <p:cNvPr id="3" name="Title 2"/>
          <p:cNvSpPr>
            <a:spLocks noGrp="1"/>
          </p:cNvSpPr>
          <p:nvPr>
            <p:ph type="title"/>
          </p:nvPr>
        </p:nvSpPr>
        <p:spPr/>
        <p:txBody>
          <a:bodyPr/>
          <a:lstStyle/>
          <a:p>
            <a:pPr algn="ctr"/>
            <a:r>
              <a:rPr lang="en-US" dirty="0" smtClean="0"/>
              <a:t>Dawn of Modern Science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447800"/>
            <a:ext cx="3200400"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1374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1500’s- People began to challenge the traditional Geocentric Views.</a:t>
            </a:r>
          </a:p>
          <a:p>
            <a:r>
              <a:rPr lang="en-US" dirty="0" smtClean="0"/>
              <a:t>Period became known as the Scientific Revolution.</a:t>
            </a:r>
          </a:p>
          <a:p>
            <a:r>
              <a:rPr lang="en-US" dirty="0" smtClean="0"/>
              <a:t>Europeans open to new ideas because of exploration.</a:t>
            </a:r>
          </a:p>
          <a:p>
            <a:r>
              <a:rPr lang="en-US" dirty="0" smtClean="0"/>
              <a:t>Exploration led to analyzing the natural world more closely.</a:t>
            </a:r>
          </a:p>
          <a:p>
            <a:pPr>
              <a:buFontTx/>
              <a:buChar char="-"/>
            </a:pPr>
            <a:r>
              <a:rPr lang="en-US" dirty="0" smtClean="0"/>
              <a:t>Needed more accurate instruments to cross the vast oceans.</a:t>
            </a:r>
          </a:p>
          <a:p>
            <a:r>
              <a:rPr lang="en-US" dirty="0" smtClean="0"/>
              <a:t>The more people examined the natural world, the more they found that it did not match ancient beliefs</a:t>
            </a:r>
            <a:endParaRPr lang="en-US" dirty="0"/>
          </a:p>
        </p:txBody>
      </p:sp>
      <p:sp>
        <p:nvSpPr>
          <p:cNvPr id="3" name="Title 2"/>
          <p:cNvSpPr>
            <a:spLocks noGrp="1"/>
          </p:cNvSpPr>
          <p:nvPr>
            <p:ph type="title"/>
          </p:nvPr>
        </p:nvSpPr>
        <p:spPr/>
        <p:txBody>
          <a:bodyPr/>
          <a:lstStyle/>
          <a:p>
            <a:pPr algn="ctr"/>
            <a:r>
              <a:rPr lang="en-US" dirty="0" smtClean="0"/>
              <a:t>New View Points</a:t>
            </a:r>
            <a:endParaRPr lang="en-US" dirty="0"/>
          </a:p>
        </p:txBody>
      </p:sp>
    </p:spTree>
    <p:extLst>
      <p:ext uri="{BB962C8B-B14F-4D97-AF65-F5344CB8AC3E}">
        <p14:creationId xmlns:p14="http://schemas.microsoft.com/office/powerpoint/2010/main" val="178724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The Scientific Method</a:t>
            </a:r>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71600"/>
            <a:ext cx="6705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1494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8439</TotalTime>
  <Words>1061</Words>
  <Application>Microsoft Office PowerPoint</Application>
  <PresentationFormat>On-screen Show (4:3)</PresentationFormat>
  <Paragraphs>142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Enlightenment and Revolution</vt:lpstr>
      <vt:lpstr>Section 1- The Scientific Revolution</vt:lpstr>
      <vt:lpstr>Reading Focus</vt:lpstr>
      <vt:lpstr>Objectives:</vt:lpstr>
      <vt:lpstr>Map of Europe 1715</vt:lpstr>
      <vt:lpstr>Key Terms and Names</vt:lpstr>
      <vt:lpstr>Dawn of Modern Science</vt:lpstr>
      <vt:lpstr>New View Points</vt:lpstr>
      <vt:lpstr>The Scientific Method</vt:lpstr>
      <vt:lpstr>The Scientific Method</vt:lpstr>
      <vt:lpstr>Discoveries in Astronomy, Physics, and Math</vt:lpstr>
      <vt:lpstr>Brahe and Kepler</vt:lpstr>
      <vt:lpstr>Brahe and Kepler</vt:lpstr>
      <vt:lpstr>Reading Focus</vt:lpstr>
      <vt:lpstr>Galileo</vt:lpstr>
      <vt:lpstr>PowerPoint Presentation</vt:lpstr>
      <vt:lpstr>Sir Isaac Newton</vt:lpstr>
      <vt:lpstr>  Reading Focus</vt:lpstr>
      <vt:lpstr>Biology</vt:lpstr>
      <vt:lpstr>PowerPoint Presentation</vt:lpstr>
      <vt:lpstr>Chemistry</vt:lpstr>
      <vt:lpstr>Robert Boyle              A. L. Lavoisier</vt:lpstr>
      <vt:lpstr>Reading Focus</vt:lpstr>
      <vt:lpstr>Science and the Church</vt:lpstr>
      <vt:lpstr>Reading and Focus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Enlightenment and Revolution</dc:title>
  <dc:creator>David R Stookbury</dc:creator>
  <cp:lastModifiedBy>David R Stookbury</cp:lastModifiedBy>
  <cp:revision>20</cp:revision>
  <dcterms:created xsi:type="dcterms:W3CDTF">2013-11-14T02:56:45Z</dcterms:created>
  <dcterms:modified xsi:type="dcterms:W3CDTF">2013-11-20T02:27:25Z</dcterms:modified>
</cp:coreProperties>
</file>