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p:restoredTop sz="94586"/>
  </p:normalViewPr>
  <p:slideViewPr>
    <p:cSldViewPr>
      <p:cViewPr varScale="1">
        <p:scale>
          <a:sx n="102" d="100"/>
          <a:sy n="102" d="100"/>
        </p:scale>
        <p:origin x="1240"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2CE9493E-D3AF-4963-B0A6-EBB2A98A15EA}" type="datetimeFigureOut">
              <a:rPr lang="en-US" smtClean="0"/>
              <a:t>8/21/16</a:t>
            </a:fld>
            <a:endParaRPr lang="en-US"/>
          </a:p>
        </p:txBody>
      </p:sp>
      <p:sp>
        <p:nvSpPr>
          <p:cNvPr id="16" name="Slide Number Placeholder 15"/>
          <p:cNvSpPr>
            <a:spLocks noGrp="1"/>
          </p:cNvSpPr>
          <p:nvPr>
            <p:ph type="sldNum" sz="quarter" idx="11"/>
          </p:nvPr>
        </p:nvSpPr>
        <p:spPr/>
        <p:txBody>
          <a:bodyPr/>
          <a:lstStyle/>
          <a:p>
            <a:fld id="{1AD61B88-D869-40F1-B342-BCE66B90C0E6}"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E9493E-D3AF-4963-B0A6-EBB2A98A15EA}" type="datetimeFigureOut">
              <a:rPr lang="en-US" smtClean="0"/>
              <a:t>8/21/16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61B88-D869-40F1-B342-BCE66B90C0E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E9493E-D3AF-4963-B0A6-EBB2A98A15EA}" type="datetimeFigureOut">
              <a:rPr lang="en-US" smtClean="0"/>
              <a:t>8/21/16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61B88-D869-40F1-B342-BCE66B90C0E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2CE9493E-D3AF-4963-B0A6-EBB2A98A15EA}" type="datetimeFigureOut">
              <a:rPr lang="en-US" smtClean="0"/>
              <a:t>8/21/16</a:t>
            </a:fld>
            <a:endParaRPr lang="en-US"/>
          </a:p>
        </p:txBody>
      </p:sp>
      <p:sp>
        <p:nvSpPr>
          <p:cNvPr id="15" name="Slide Number Placeholder 14"/>
          <p:cNvSpPr>
            <a:spLocks noGrp="1"/>
          </p:cNvSpPr>
          <p:nvPr>
            <p:ph type="sldNum" sz="quarter" idx="15"/>
          </p:nvPr>
        </p:nvSpPr>
        <p:spPr/>
        <p:txBody>
          <a:bodyPr/>
          <a:lstStyle>
            <a:lvl1pPr algn="ctr">
              <a:defRPr/>
            </a:lvl1pPr>
          </a:lstStyle>
          <a:p>
            <a:fld id="{1AD61B88-D869-40F1-B342-BCE66B90C0E6}"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CE9493E-D3AF-4963-B0A6-EBB2A98A15EA}" type="datetimeFigureOut">
              <a:rPr lang="en-US" smtClean="0"/>
              <a:t>8/21/16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61B88-D869-40F1-B342-BCE66B90C0E6}"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CE9493E-D3AF-4963-B0A6-EBB2A98A15EA}" type="datetimeFigureOut">
              <a:rPr lang="en-US" smtClean="0"/>
              <a:t>8/21/16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61B88-D869-40F1-B342-BCE66B90C0E6}"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AD61B88-D869-40F1-B342-BCE66B90C0E6}"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2CE9493E-D3AF-4963-B0A6-EBB2A98A15EA}" type="datetimeFigureOut">
              <a:rPr lang="en-US" smtClean="0"/>
              <a:t>8/21/16</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CE9493E-D3AF-4963-B0A6-EBB2A98A15EA}" type="datetimeFigureOut">
              <a:rPr lang="en-US" smtClean="0"/>
              <a:t>8/21/16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D61B88-D869-40F1-B342-BCE66B90C0E6}"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E9493E-D3AF-4963-B0A6-EBB2A98A15EA}" type="datetimeFigureOut">
              <a:rPr lang="en-US" smtClean="0"/>
              <a:t>8/21/16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D61B88-D869-40F1-B342-BCE66B90C0E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2CE9493E-D3AF-4963-B0A6-EBB2A98A15EA}" type="datetimeFigureOut">
              <a:rPr lang="en-US" smtClean="0"/>
              <a:t>8/21/16</a:t>
            </a:fld>
            <a:endParaRPr lang="en-US"/>
          </a:p>
        </p:txBody>
      </p:sp>
      <p:sp>
        <p:nvSpPr>
          <p:cNvPr id="9" name="Slide Number Placeholder 8"/>
          <p:cNvSpPr>
            <a:spLocks noGrp="1"/>
          </p:cNvSpPr>
          <p:nvPr>
            <p:ph type="sldNum" sz="quarter" idx="15"/>
          </p:nvPr>
        </p:nvSpPr>
        <p:spPr/>
        <p:txBody>
          <a:bodyPr/>
          <a:lstStyle/>
          <a:p>
            <a:fld id="{1AD61B88-D869-40F1-B342-BCE66B90C0E6}"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2CE9493E-D3AF-4963-B0A6-EBB2A98A15EA}" type="datetimeFigureOut">
              <a:rPr lang="en-US" smtClean="0"/>
              <a:t>8/21/16</a:t>
            </a:fld>
            <a:endParaRPr lang="en-US"/>
          </a:p>
        </p:txBody>
      </p:sp>
      <p:sp>
        <p:nvSpPr>
          <p:cNvPr id="9" name="Slide Number Placeholder 8"/>
          <p:cNvSpPr>
            <a:spLocks noGrp="1"/>
          </p:cNvSpPr>
          <p:nvPr>
            <p:ph type="sldNum" sz="quarter" idx="11"/>
          </p:nvPr>
        </p:nvSpPr>
        <p:spPr/>
        <p:txBody>
          <a:bodyPr/>
          <a:lstStyle/>
          <a:p>
            <a:fld id="{1AD61B88-D869-40F1-B342-BCE66B90C0E6}"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CE9493E-D3AF-4963-B0A6-EBB2A98A15EA}" type="datetimeFigureOut">
              <a:rPr lang="en-US" smtClean="0"/>
              <a:t>8/21/16</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AD61B88-D869-40F1-B342-BCE66B90C0E6}"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microsoft.com/office/2007/relationships/hdphoto" Target="../media/hdphoto2.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microsoft.com/office/2007/relationships/hdphoto" Target="../media/hdphoto3.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a-philosophie.com/wp-content/uploads/2010/09/david_jeu_de_paume.jpg?w=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12618"/>
            <a:ext cx="8752336"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3256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0"/>
            <a:ext cx="8915400" cy="6463308"/>
          </a:xfrm>
          <a:prstGeom prst="rect">
            <a:avLst/>
          </a:prstGeom>
        </p:spPr>
        <p:txBody>
          <a:bodyPr wrap="square">
            <a:spAutoFit/>
          </a:bodyPr>
          <a:lstStyle/>
          <a:p>
            <a:endParaRPr lang="en-US" dirty="0" smtClean="0"/>
          </a:p>
          <a:p>
            <a:pPr algn="ctr"/>
            <a:r>
              <a:rPr lang="en-US" dirty="0" smtClean="0"/>
              <a:t>Of the State of Nature.</a:t>
            </a:r>
          </a:p>
          <a:p>
            <a:r>
              <a:rPr lang="en-US" dirty="0" smtClean="0"/>
              <a:t>To understand political power right, and derive it from its original, we must consider, what state all men are naturally in, and that is, a state of perfect freedom to order their actions,</a:t>
            </a:r>
          </a:p>
          <a:p>
            <a:r>
              <a:rPr lang="en-US" dirty="0" smtClean="0"/>
              <a:t>5 and dispose of their possessions and persons, as they think fit, within the bounds of the law of nature, without asking leave, or depending upon the will of any other man.</a:t>
            </a:r>
          </a:p>
          <a:p>
            <a:r>
              <a:rPr lang="en-US" dirty="0" smtClean="0"/>
              <a:t>10 A state also of equality, wherein all the power and jurisdiction is reciprocal, no one having more than another; there being nothing more evident, than that creatures of the same species and rank, promiscuously born to all the same advantages of </a:t>
            </a:r>
          </a:p>
          <a:p>
            <a:r>
              <a:rPr lang="en-US" dirty="0" smtClean="0"/>
              <a:t>15 nature, and the use of the same faculties, should also be equal one amongst another without subordination or subjection, unless the lord and master of them all should, by any manifest declaration of his will, set one above another,</a:t>
            </a:r>
          </a:p>
          <a:p>
            <a:r>
              <a:rPr lang="en-US" dirty="0" smtClean="0"/>
              <a:t>20 and confer on him, by an evident and clear appointment, an undoubted right to dominion and sovereignty.</a:t>
            </a:r>
          </a:p>
          <a:p>
            <a:r>
              <a:rPr lang="en-US" dirty="0" smtClean="0"/>
              <a:t>Questions:</a:t>
            </a:r>
          </a:p>
          <a:p>
            <a:r>
              <a:rPr lang="en-US" dirty="0" smtClean="0"/>
              <a:t>1.	What natural state are men in, according to Locke?</a:t>
            </a:r>
          </a:p>
          <a:p>
            <a:endParaRPr lang="en-US" dirty="0" smtClean="0"/>
          </a:p>
          <a:p>
            <a:r>
              <a:rPr lang="en-US" dirty="0" smtClean="0"/>
              <a:t>2.	What rights do you have in your freedom to do and what restricts you from exercising that right?</a:t>
            </a:r>
          </a:p>
          <a:p>
            <a:r>
              <a:rPr lang="en-US" dirty="0" smtClean="0"/>
              <a:t>3.	Who has the power in the natural state? Is it equal?</a:t>
            </a:r>
          </a:p>
          <a:p>
            <a:r>
              <a:rPr lang="en-US" dirty="0" smtClean="0"/>
              <a:t>4.	Who has the power to set one man above another? How must that entity do this?</a:t>
            </a:r>
            <a:endParaRPr lang="en-US" dirty="0"/>
          </a:p>
        </p:txBody>
      </p:sp>
    </p:spTree>
    <p:extLst>
      <p:ext uri="{BB962C8B-B14F-4D97-AF65-F5344CB8AC3E}">
        <p14:creationId xmlns:p14="http://schemas.microsoft.com/office/powerpoint/2010/main" val="8184204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5900"/>
            <a:ext cx="4953000" cy="5067300"/>
          </a:xfrm>
        </p:spPr>
        <p:txBody>
          <a:bodyPr>
            <a:normAutofit fontScale="85000" lnSpcReduction="20000"/>
          </a:bodyPr>
          <a:lstStyle/>
          <a:p>
            <a:r>
              <a:rPr lang="en-US" dirty="0" err="1" smtClean="0"/>
              <a:t>Roo</a:t>
            </a:r>
            <a:r>
              <a:rPr lang="en-US" dirty="0" smtClean="0"/>
              <a:t>-SOH</a:t>
            </a:r>
          </a:p>
          <a:p>
            <a:r>
              <a:rPr lang="en-US" dirty="0" smtClean="0"/>
              <a:t>Believed people were born good</a:t>
            </a:r>
          </a:p>
          <a:p>
            <a:r>
              <a:rPr lang="en-US" dirty="0" smtClean="0"/>
              <a:t>Society corrupted people</a:t>
            </a:r>
          </a:p>
          <a:p>
            <a:r>
              <a:rPr lang="en-US" i="1" dirty="0" smtClean="0"/>
              <a:t>Social Contract</a:t>
            </a:r>
          </a:p>
          <a:p>
            <a:pPr>
              <a:buFontTx/>
              <a:buChar char="-"/>
            </a:pPr>
            <a:r>
              <a:rPr lang="en-US" i="1" dirty="0" smtClean="0"/>
              <a:t>“Man is born free but everywhere is in chains.”</a:t>
            </a:r>
          </a:p>
          <a:p>
            <a:r>
              <a:rPr lang="en-US" dirty="0" smtClean="0"/>
              <a:t>Government should work for the common good, not the wealthy few.  </a:t>
            </a:r>
          </a:p>
          <a:p>
            <a:pPr>
              <a:buFontTx/>
              <a:buChar char="-"/>
            </a:pPr>
            <a:r>
              <a:rPr lang="en-US" dirty="0" smtClean="0"/>
              <a:t>Individuals should give up some of their freedoms for the benefit of the community as a whole.</a:t>
            </a:r>
          </a:p>
          <a:p>
            <a:r>
              <a:rPr lang="en-US" dirty="0" smtClean="0"/>
              <a:t>Despised inequality in society</a:t>
            </a:r>
          </a:p>
          <a:p>
            <a:pPr marL="0" indent="0">
              <a:buNone/>
            </a:pPr>
            <a:r>
              <a:rPr lang="en-US" dirty="0" smtClean="0"/>
              <a:t>- Believed all people were equal and should be recognized as equal in society.</a:t>
            </a:r>
            <a:endParaRPr lang="en-US" dirty="0"/>
          </a:p>
        </p:txBody>
      </p:sp>
      <p:sp>
        <p:nvSpPr>
          <p:cNvPr id="3" name="Title 2"/>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Jean-Jacques Rousseau</a:t>
            </a:r>
            <a:endParaRPr lang="en-US" b="1" dirty="0">
              <a:effectLst>
                <a:outerShdw blurRad="38100" dist="38100" dir="2700000" algn="tl">
                  <a:srgbClr val="000000">
                    <a:alpha val="43137"/>
                  </a:srgbClr>
                </a:outerShdw>
              </a:effectLst>
            </a:endParaRPr>
          </a:p>
        </p:txBody>
      </p:sp>
      <p:pic>
        <p:nvPicPr>
          <p:cNvPr id="1026" name="Picture 2" descr="http://upload.wikimedia.org/wikipedia/commons/b/b7/Jean-Jacques_Rousseau_%28painted_portrait%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1600200"/>
            <a:ext cx="3116638"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050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267200" cy="5029200"/>
          </a:xfrm>
        </p:spPr>
        <p:txBody>
          <a:bodyPr>
            <a:normAutofit fontScale="85000" lnSpcReduction="20000"/>
          </a:bodyPr>
          <a:lstStyle/>
          <a:p>
            <a:r>
              <a:rPr lang="en-US" dirty="0" smtClean="0"/>
              <a:t>Montesquieu (MOHN-</a:t>
            </a:r>
            <a:r>
              <a:rPr lang="en-US" dirty="0" err="1" smtClean="0"/>
              <a:t>tes</a:t>
            </a:r>
            <a:r>
              <a:rPr lang="en-US" dirty="0" smtClean="0"/>
              <a:t>-</a:t>
            </a:r>
            <a:r>
              <a:rPr lang="en-US" dirty="0" err="1" smtClean="0"/>
              <a:t>kyoo</a:t>
            </a:r>
            <a:r>
              <a:rPr lang="en-US" dirty="0" smtClean="0"/>
              <a:t>) </a:t>
            </a:r>
          </a:p>
          <a:p>
            <a:r>
              <a:rPr lang="en-US" dirty="0" smtClean="0"/>
              <a:t>French thinker</a:t>
            </a:r>
          </a:p>
          <a:p>
            <a:r>
              <a:rPr lang="en-US" dirty="0" smtClean="0"/>
              <a:t>Best form of government  included a separation of powers.</a:t>
            </a:r>
          </a:p>
          <a:p>
            <a:pPr>
              <a:buFontTx/>
              <a:buChar char="-"/>
            </a:pPr>
            <a:r>
              <a:rPr lang="en-US" dirty="0" smtClean="0"/>
              <a:t>Dividing power among branches of government would prevent any individual or group from abusing power</a:t>
            </a:r>
          </a:p>
          <a:p>
            <a:r>
              <a:rPr lang="en-US" dirty="0" smtClean="0"/>
              <a:t>1748 </a:t>
            </a:r>
            <a:r>
              <a:rPr lang="en-US" i="1" dirty="0" smtClean="0"/>
              <a:t>The Spirit of the Laws</a:t>
            </a:r>
          </a:p>
          <a:p>
            <a:pPr>
              <a:buFontTx/>
              <a:buChar char="-"/>
            </a:pPr>
            <a:r>
              <a:rPr lang="en-US" dirty="0" smtClean="0"/>
              <a:t>Misunderstood how British government operated, but ….</a:t>
            </a:r>
          </a:p>
          <a:p>
            <a:pPr>
              <a:buFontTx/>
              <a:buChar char="-"/>
            </a:pPr>
            <a:r>
              <a:rPr lang="en-US" dirty="0" smtClean="0"/>
              <a:t>Concept would become the back bone of the United States government.</a:t>
            </a:r>
            <a:endParaRPr lang="en-US" dirty="0"/>
          </a:p>
        </p:txBody>
      </p:sp>
      <p:sp>
        <p:nvSpPr>
          <p:cNvPr id="3" name="Title 2"/>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Baron de Montesquieu</a:t>
            </a:r>
            <a:endParaRPr lang="en-US" b="1" dirty="0">
              <a:effectLst>
                <a:outerShdw blurRad="38100" dist="38100" dir="2700000" algn="tl">
                  <a:srgbClr val="000000">
                    <a:alpha val="43137"/>
                  </a:srgbClr>
                </a:outerShdw>
              </a:effectLst>
            </a:endParaRPr>
          </a:p>
        </p:txBody>
      </p:sp>
      <p:pic>
        <p:nvPicPr>
          <p:cNvPr id="2050" name="Picture 2" descr="http://www.greatthoughtstreasury.com/sites/default/files/montesquieu%5b1%5d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399" y="1676400"/>
            <a:ext cx="3808449"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454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343400" cy="5105400"/>
          </a:xfrm>
        </p:spPr>
        <p:txBody>
          <a:bodyPr>
            <a:normAutofit fontScale="92500" lnSpcReduction="10000"/>
          </a:bodyPr>
          <a:lstStyle/>
          <a:p>
            <a:r>
              <a:rPr lang="en-US" dirty="0" smtClean="0"/>
              <a:t>Francois- Marie Arouet </a:t>
            </a:r>
          </a:p>
          <a:p>
            <a:pPr marL="0" indent="0">
              <a:buNone/>
            </a:pPr>
            <a:r>
              <a:rPr lang="en-US" dirty="0" smtClean="0"/>
              <a:t>- Wrote under the name Voltaire </a:t>
            </a:r>
          </a:p>
          <a:p>
            <a:r>
              <a:rPr lang="en-US" dirty="0" smtClean="0"/>
              <a:t>Attacked injustice wherever he saw it- among the nobility, government, and in the church.</a:t>
            </a:r>
          </a:p>
          <a:p>
            <a:r>
              <a:rPr lang="en-US" dirty="0" smtClean="0"/>
              <a:t>Imprisoned twice</a:t>
            </a:r>
          </a:p>
          <a:p>
            <a:r>
              <a:rPr lang="en-US" dirty="0" smtClean="0"/>
              <a:t>Exiled to England for two years</a:t>
            </a:r>
          </a:p>
          <a:p>
            <a:r>
              <a:rPr lang="en-US" dirty="0" smtClean="0"/>
              <a:t>Used his pen to defend his principles and to fight superstition and ignorance</a:t>
            </a:r>
            <a:endParaRPr lang="en-US" dirty="0"/>
          </a:p>
        </p:txBody>
      </p:sp>
      <p:sp>
        <p:nvSpPr>
          <p:cNvPr id="3" name="Title 2"/>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Voltaire</a:t>
            </a:r>
            <a:endParaRPr lang="en-US" b="1" dirty="0">
              <a:effectLst>
                <a:outerShdw blurRad="38100" dist="38100" dir="2700000" algn="tl">
                  <a:srgbClr val="000000">
                    <a:alpha val="43137"/>
                  </a:srgbClr>
                </a:outerShdw>
              </a:effectLst>
            </a:endParaRPr>
          </a:p>
        </p:txBody>
      </p:sp>
      <p:pic>
        <p:nvPicPr>
          <p:cNvPr id="3074" name="Picture 2" descr="http://theidlerspost.files.wordpress.com/2011/04/voltaire_1718.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625" b="98813" l="392" r="98590"/>
                    </a14:imgEffect>
                  </a14:imgLayer>
                </a14:imgProps>
              </a:ext>
              <a:ext uri="{28A0092B-C50C-407E-A947-70E740481C1C}">
                <a14:useLocalDpi xmlns:a14="http://schemas.microsoft.com/office/drawing/2010/main" val="0"/>
              </a:ext>
            </a:extLst>
          </a:blip>
          <a:srcRect/>
          <a:stretch>
            <a:fillRect/>
          </a:stretch>
        </p:blipFill>
        <p:spPr bwMode="auto">
          <a:xfrm>
            <a:off x="5029200" y="1676400"/>
            <a:ext cx="3429000" cy="4291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425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4724400" cy="5105400"/>
          </a:xfrm>
        </p:spPr>
        <p:txBody>
          <a:bodyPr>
            <a:normAutofit fontScale="85000" lnSpcReduction="20000"/>
          </a:bodyPr>
          <a:lstStyle/>
          <a:p>
            <a:r>
              <a:rPr lang="en-US" dirty="0" smtClean="0"/>
              <a:t>Denis Diderot (DEE-de-</a:t>
            </a:r>
            <a:r>
              <a:rPr lang="en-US" dirty="0" err="1" smtClean="0"/>
              <a:t>roh</a:t>
            </a:r>
            <a:r>
              <a:rPr lang="en-US" dirty="0" smtClean="0"/>
              <a:t>)</a:t>
            </a:r>
          </a:p>
          <a:p>
            <a:r>
              <a:rPr lang="en-US" dirty="0" smtClean="0"/>
              <a:t>1750’s started on his </a:t>
            </a:r>
            <a:r>
              <a:rPr lang="en-US" i="1" dirty="0" smtClean="0"/>
              <a:t>Encyclopedia</a:t>
            </a:r>
            <a:endParaRPr lang="en-US" dirty="0" smtClean="0"/>
          </a:p>
          <a:p>
            <a:pPr>
              <a:buFontTx/>
              <a:buChar char="-"/>
            </a:pPr>
            <a:r>
              <a:rPr lang="en-US" dirty="0" smtClean="0"/>
              <a:t>28 volume work explained new ideas about art, science, government, and religion.</a:t>
            </a:r>
          </a:p>
          <a:p>
            <a:pPr>
              <a:buFontTx/>
              <a:buChar char="-"/>
            </a:pPr>
            <a:r>
              <a:rPr lang="en-US" dirty="0" smtClean="0"/>
              <a:t>27 years in the making, last volume printed in 1772.</a:t>
            </a:r>
          </a:p>
          <a:p>
            <a:r>
              <a:rPr lang="en-US" dirty="0" smtClean="0"/>
              <a:t>French leaders attacked the work for it criticized the church, the government and the legal system.</a:t>
            </a:r>
          </a:p>
          <a:p>
            <a:pPr>
              <a:buFontTx/>
              <a:buChar char="-"/>
            </a:pPr>
            <a:r>
              <a:rPr lang="en-US" dirty="0" smtClean="0"/>
              <a:t>1759 government tries to stop publication</a:t>
            </a:r>
          </a:p>
          <a:p>
            <a:pPr>
              <a:buFontTx/>
              <a:buChar char="-"/>
            </a:pPr>
            <a:r>
              <a:rPr lang="en-US" dirty="0" smtClean="0"/>
              <a:t>Remainder printed in secret.</a:t>
            </a:r>
          </a:p>
          <a:p>
            <a:pPr>
              <a:buFontTx/>
              <a:buChar char="-"/>
            </a:pPr>
            <a:r>
              <a:rPr lang="en-US" dirty="0" smtClean="0"/>
              <a:t>Helped spread enlightenment ideals across continents.</a:t>
            </a:r>
          </a:p>
        </p:txBody>
      </p:sp>
      <p:sp>
        <p:nvSpPr>
          <p:cNvPr id="3" name="Title 2"/>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Diderot and the Encyclopedia</a:t>
            </a:r>
            <a:endParaRPr lang="en-US" b="1" dirty="0">
              <a:effectLst>
                <a:outerShdw blurRad="38100" dist="38100" dir="2700000" algn="tl">
                  <a:srgbClr val="000000">
                    <a:alpha val="43137"/>
                  </a:srgbClr>
                </a:outerShdw>
              </a:effectLst>
            </a:endParaRPr>
          </a:p>
        </p:txBody>
      </p:sp>
      <p:pic>
        <p:nvPicPr>
          <p:cNvPr id="4098" name="Picture 2" descr="http://westerncivguides.umwblogs.org/files/2011/12/didero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1524000"/>
            <a:ext cx="3784794"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121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191000" cy="5029200"/>
          </a:xfrm>
        </p:spPr>
        <p:txBody>
          <a:bodyPr>
            <a:normAutofit fontScale="92500"/>
          </a:bodyPr>
          <a:lstStyle/>
          <a:p>
            <a:r>
              <a:rPr lang="en-US" dirty="0" smtClean="0"/>
              <a:t>Rejected view that women’s roles were as wives and mothers and should only receive as much education as to prepare them for those roles.</a:t>
            </a:r>
          </a:p>
          <a:p>
            <a:r>
              <a:rPr lang="en-US" dirty="0" smtClean="0"/>
              <a:t>Demanded equal rights</a:t>
            </a:r>
          </a:p>
          <a:p>
            <a:r>
              <a:rPr lang="en-US" i="1" dirty="0" smtClean="0"/>
              <a:t>A Vindication of the Rights of Woman</a:t>
            </a:r>
          </a:p>
          <a:p>
            <a:pPr marL="0" indent="0">
              <a:buNone/>
            </a:pPr>
            <a:r>
              <a:rPr lang="en-US" i="1" dirty="0" smtClean="0"/>
              <a:t>- </a:t>
            </a:r>
            <a:r>
              <a:rPr lang="en-US" dirty="0" smtClean="0"/>
              <a:t>argued that if men and women had equal education, they would be equal in society</a:t>
            </a:r>
            <a:endParaRPr lang="en-US" i="1" dirty="0"/>
          </a:p>
        </p:txBody>
      </p:sp>
      <p:sp>
        <p:nvSpPr>
          <p:cNvPr id="3" name="Title 2"/>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Mary Wollstonecraft</a:t>
            </a:r>
            <a:endParaRPr lang="en-US" b="1" dirty="0">
              <a:effectLst>
                <a:outerShdw blurRad="38100" dist="38100" dir="2700000" algn="tl">
                  <a:srgbClr val="000000">
                    <a:alpha val="43137"/>
                  </a:srgbClr>
                </a:outerShdw>
              </a:effectLst>
            </a:endParaRPr>
          </a:p>
        </p:txBody>
      </p:sp>
      <p:pic>
        <p:nvPicPr>
          <p:cNvPr id="5122" name="Picture 2" descr="http://ichef.bbci.co.uk/arts/yourpaintings/images/paintings/npg/large/npg_npg_1237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600200"/>
            <a:ext cx="3918968"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160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648200" cy="5029200"/>
          </a:xfrm>
        </p:spPr>
        <p:txBody>
          <a:bodyPr>
            <a:normAutofit fontScale="92500" lnSpcReduction="20000"/>
          </a:bodyPr>
          <a:lstStyle/>
          <a:p>
            <a:r>
              <a:rPr lang="en-US" dirty="0" smtClean="0"/>
              <a:t>Scottish Economists</a:t>
            </a:r>
          </a:p>
          <a:p>
            <a:pPr>
              <a:buFontTx/>
              <a:buChar char="-"/>
            </a:pPr>
            <a:r>
              <a:rPr lang="en-US" dirty="0" smtClean="0"/>
              <a:t>Used reason to analyze economic systems</a:t>
            </a:r>
          </a:p>
          <a:p>
            <a:r>
              <a:rPr lang="en-US" dirty="0" smtClean="0"/>
              <a:t>1776 </a:t>
            </a:r>
            <a:r>
              <a:rPr lang="en-US" i="1" dirty="0" smtClean="0"/>
              <a:t>Wealth of Nations</a:t>
            </a:r>
            <a:endParaRPr lang="en-US" dirty="0" smtClean="0"/>
          </a:p>
          <a:p>
            <a:r>
              <a:rPr lang="en-US" dirty="0" smtClean="0"/>
              <a:t>Business should take place in a free market</a:t>
            </a:r>
          </a:p>
          <a:p>
            <a:pPr>
              <a:buFontTx/>
              <a:buChar char="-"/>
            </a:pPr>
            <a:r>
              <a:rPr lang="en-US" dirty="0" smtClean="0"/>
              <a:t>Strong believer in laissez-faire economics , an economic system that worked without government regulation</a:t>
            </a:r>
          </a:p>
          <a:p>
            <a:pPr>
              <a:buFontTx/>
              <a:buChar char="-"/>
            </a:pPr>
            <a:r>
              <a:rPr lang="en-US" dirty="0" smtClean="0"/>
              <a:t>Economy would be stronger if the market forces of supply and demand were allowed to work freely.</a:t>
            </a:r>
          </a:p>
        </p:txBody>
      </p:sp>
      <p:sp>
        <p:nvSpPr>
          <p:cNvPr id="3" name="Title 2"/>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Adam Smith</a:t>
            </a:r>
            <a:endParaRPr lang="en-US" b="1" dirty="0">
              <a:effectLst>
                <a:outerShdw blurRad="38100" dist="38100" dir="2700000" algn="tl">
                  <a:srgbClr val="000000">
                    <a:alpha val="43137"/>
                  </a:srgbClr>
                </a:outerShdw>
              </a:effectLst>
            </a:endParaRPr>
          </a:p>
        </p:txBody>
      </p:sp>
      <p:pic>
        <p:nvPicPr>
          <p:cNvPr id="6148" name="Picture 4" descr="Adam Smith stat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524000"/>
            <a:ext cx="3429000"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439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Ideas spread quickly through Europe, Prussia, Russia, and beyond</a:t>
            </a:r>
          </a:p>
          <a:p>
            <a:pPr>
              <a:buFontTx/>
              <a:buChar char="-"/>
            </a:pPr>
            <a:r>
              <a:rPr lang="en-US" dirty="0" smtClean="0"/>
              <a:t>Many appealed directly to Monarchs for change</a:t>
            </a:r>
          </a:p>
          <a:p>
            <a:pPr>
              <a:buFontTx/>
              <a:buChar char="-"/>
            </a:pPr>
            <a:r>
              <a:rPr lang="en-US" dirty="0" smtClean="0"/>
              <a:t>A few monarchs developed a system in which they governed by enlightened ideas.</a:t>
            </a:r>
            <a:endParaRPr lang="en-US" dirty="0"/>
          </a:p>
        </p:txBody>
      </p:sp>
      <p:sp>
        <p:nvSpPr>
          <p:cNvPr id="3" name="Title 2"/>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Enlightened Ideas Spread</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6852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0"/>
            <a:ext cx="4648200" cy="5181600"/>
          </a:xfrm>
        </p:spPr>
        <p:txBody>
          <a:bodyPr>
            <a:normAutofit fontScale="85000" lnSpcReduction="20000"/>
          </a:bodyPr>
          <a:lstStyle/>
          <a:p>
            <a:r>
              <a:rPr lang="en-US" dirty="0" smtClean="0"/>
              <a:t>Frederick II</a:t>
            </a:r>
          </a:p>
          <a:p>
            <a:pPr>
              <a:buFontTx/>
              <a:buChar char="-"/>
            </a:pPr>
            <a:r>
              <a:rPr lang="en-US" dirty="0" smtClean="0"/>
              <a:t>Believed he was to rule by absolute power</a:t>
            </a:r>
          </a:p>
          <a:p>
            <a:pPr>
              <a:buFontTx/>
              <a:buChar char="-"/>
            </a:pPr>
            <a:r>
              <a:rPr lang="en-US" dirty="0" smtClean="0"/>
              <a:t>Also influenced by the ideas of Voltaire</a:t>
            </a:r>
          </a:p>
          <a:p>
            <a:pPr>
              <a:buFontTx/>
              <a:buChar char="-"/>
            </a:pPr>
            <a:r>
              <a:rPr lang="en-US" dirty="0" smtClean="0"/>
              <a:t>While building military, also introduced reforms</a:t>
            </a:r>
          </a:p>
          <a:p>
            <a:pPr>
              <a:buFontTx/>
              <a:buChar char="-"/>
            </a:pPr>
            <a:r>
              <a:rPr lang="en-US" dirty="0" smtClean="0"/>
              <a:t>Tried to build an elementary education system for all Prussians</a:t>
            </a:r>
          </a:p>
          <a:p>
            <a:pPr>
              <a:buFontTx/>
              <a:buChar char="-"/>
            </a:pPr>
            <a:r>
              <a:rPr lang="en-US" dirty="0" smtClean="0"/>
              <a:t>Abolished torture</a:t>
            </a:r>
          </a:p>
          <a:p>
            <a:pPr>
              <a:buFontTx/>
              <a:buChar char="-"/>
            </a:pPr>
            <a:r>
              <a:rPr lang="en-US" dirty="0" smtClean="0"/>
              <a:t>Supported religious tolerance (unless you were Jewish)</a:t>
            </a:r>
          </a:p>
          <a:p>
            <a:pPr>
              <a:buFontTx/>
              <a:buChar char="-"/>
            </a:pPr>
            <a:r>
              <a:rPr lang="en-US" dirty="0" smtClean="0"/>
              <a:t>Reduced censorship</a:t>
            </a:r>
          </a:p>
          <a:p>
            <a:pPr>
              <a:buFontTx/>
              <a:buChar char="-"/>
            </a:pPr>
            <a:r>
              <a:rPr lang="en-US" dirty="0" smtClean="0"/>
              <a:t>Opposed serfdom- didn’t abolish it for needed support from aristocracy</a:t>
            </a:r>
          </a:p>
        </p:txBody>
      </p:sp>
      <p:sp>
        <p:nvSpPr>
          <p:cNvPr id="3" name="Title 2"/>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Prussia</a:t>
            </a:r>
            <a:endParaRPr lang="en-US" b="1" dirty="0">
              <a:effectLst>
                <a:outerShdw blurRad="38100" dist="38100" dir="2700000" algn="tl">
                  <a:srgbClr val="000000">
                    <a:alpha val="43137"/>
                  </a:srgbClr>
                </a:outerShdw>
              </a:effectLst>
            </a:endParaRPr>
          </a:p>
        </p:txBody>
      </p:sp>
      <p:pic>
        <p:nvPicPr>
          <p:cNvPr id="7170" name="Picture 2" descr="http://uploads3.wikipaintings.org/images/antoine-pesne/frederick-ii-of-prussia-17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828800"/>
            <a:ext cx="350869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070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4495800" cy="5029200"/>
          </a:xfrm>
        </p:spPr>
        <p:txBody>
          <a:bodyPr>
            <a:normAutofit fontScale="92500" lnSpcReduction="20000"/>
          </a:bodyPr>
          <a:lstStyle/>
          <a:p>
            <a:r>
              <a:rPr lang="en-US" dirty="0" smtClean="0"/>
              <a:t>Catherine II </a:t>
            </a:r>
          </a:p>
          <a:p>
            <a:pPr marL="0" indent="0">
              <a:buNone/>
            </a:pPr>
            <a:r>
              <a:rPr lang="en-US" dirty="0" smtClean="0"/>
              <a:t>-becomes queen in 1762</a:t>
            </a:r>
          </a:p>
          <a:p>
            <a:pPr>
              <a:buFontTx/>
              <a:buChar char="-"/>
            </a:pPr>
            <a:r>
              <a:rPr lang="en-US" dirty="0" smtClean="0"/>
              <a:t>Bring order and justice to Russia while supporting education and culture.</a:t>
            </a:r>
          </a:p>
          <a:p>
            <a:pPr>
              <a:buFontTx/>
              <a:buChar char="-"/>
            </a:pPr>
            <a:r>
              <a:rPr lang="en-US" dirty="0" smtClean="0"/>
              <a:t>Corresponded with Voltaire and Diderot</a:t>
            </a:r>
          </a:p>
          <a:p>
            <a:pPr>
              <a:buFontTx/>
              <a:buChar char="-"/>
            </a:pPr>
            <a:r>
              <a:rPr lang="en-US" dirty="0" smtClean="0"/>
              <a:t>Russian constitution and code of laws (never put into practice for to liberal)</a:t>
            </a:r>
          </a:p>
          <a:p>
            <a:r>
              <a:rPr lang="en-US" dirty="0" smtClean="0"/>
              <a:t>Initially wanted to free the serfs but did not for she needed the wealthy land owners</a:t>
            </a:r>
          </a:p>
          <a:p>
            <a:r>
              <a:rPr lang="en-US" dirty="0" smtClean="0"/>
              <a:t>Eventually turned into a tyrant</a:t>
            </a:r>
          </a:p>
          <a:p>
            <a:pPr>
              <a:buFontTx/>
              <a:buChar char="-"/>
            </a:pPr>
            <a:endParaRPr lang="en-US" dirty="0" smtClean="0"/>
          </a:p>
        </p:txBody>
      </p:sp>
      <p:sp>
        <p:nvSpPr>
          <p:cNvPr id="3" name="Title 2"/>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Russia</a:t>
            </a:r>
            <a:endParaRPr lang="en-US" b="1" dirty="0">
              <a:effectLst>
                <a:outerShdw blurRad="38100" dist="38100" dir="2700000" algn="tl">
                  <a:srgbClr val="000000">
                    <a:alpha val="43137"/>
                  </a:srgbClr>
                </a:outerShdw>
              </a:effectLst>
            </a:endParaRPr>
          </a:p>
        </p:txBody>
      </p:sp>
      <p:pic>
        <p:nvPicPr>
          <p:cNvPr id="8194" name="Picture 2" descr="http://www.gogmsite.net/_Media/1745_catherine_ii_by_carava.p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953" l="0" r="98813"/>
                    </a14:imgEffect>
                  </a14:imgLayer>
                </a14:imgProps>
              </a:ext>
              <a:ext uri="{28A0092B-C50C-407E-A947-70E740481C1C}">
                <a14:useLocalDpi xmlns:a14="http://schemas.microsoft.com/office/drawing/2010/main" val="0"/>
              </a:ext>
            </a:extLst>
          </a:blip>
          <a:srcRect/>
          <a:stretch>
            <a:fillRect/>
          </a:stretch>
        </p:blipFill>
        <p:spPr bwMode="auto">
          <a:xfrm>
            <a:off x="4800600" y="1524000"/>
            <a:ext cx="3762302"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253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l"/>
            <a:r>
              <a:rPr lang="en-US" dirty="0" smtClean="0"/>
              <a:t>Main Idea:  European thinkers developed new ideas about government and society during the Enlightenment.</a:t>
            </a:r>
            <a:endParaRPr lang="en-US" dirty="0"/>
          </a:p>
        </p:txBody>
      </p:sp>
      <p:sp>
        <p:nvSpPr>
          <p:cNvPr id="2" name="Title 1"/>
          <p:cNvSpPr>
            <a:spLocks noGrp="1"/>
          </p:cNvSpPr>
          <p:nvPr>
            <p:ph type="ctrTitle"/>
          </p:nvPr>
        </p:nvSpPr>
        <p:spPr/>
        <p:txBody>
          <a:bodyPr/>
          <a:lstStyle/>
          <a:p>
            <a:r>
              <a:rPr lang="en-US" b="1" smtClean="0">
                <a:effectLst>
                  <a:outerShdw blurRad="38100" dist="38100" dir="2700000" algn="tl">
                    <a:srgbClr val="000000">
                      <a:alpha val="43137"/>
                    </a:srgbClr>
                  </a:outerShdw>
                </a:effectLst>
              </a:rPr>
              <a:t>Part 2</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The Enlightenment</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713164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Most enlightened despot was Joseph II </a:t>
            </a:r>
          </a:p>
          <a:p>
            <a:pPr>
              <a:buFontTx/>
              <a:buChar char="-"/>
            </a:pPr>
            <a:r>
              <a:rPr lang="en-US" dirty="0" smtClean="0"/>
              <a:t>Eliminated torture and the death penalty</a:t>
            </a:r>
          </a:p>
          <a:p>
            <a:pPr>
              <a:buFontTx/>
              <a:buChar char="-"/>
            </a:pPr>
            <a:r>
              <a:rPr lang="en-US" dirty="0" smtClean="0"/>
              <a:t>Provided free food and medicine for poor citizens</a:t>
            </a:r>
          </a:p>
          <a:p>
            <a:pPr>
              <a:buFontTx/>
              <a:buChar char="-"/>
            </a:pPr>
            <a:r>
              <a:rPr lang="en-US" dirty="0" smtClean="0"/>
              <a:t>Granted religious tolerance to protestants and Jews despite being Catholic</a:t>
            </a:r>
          </a:p>
          <a:p>
            <a:pPr>
              <a:buFontTx/>
              <a:buChar char="-"/>
            </a:pPr>
            <a:r>
              <a:rPr lang="en-US" dirty="0" smtClean="0"/>
              <a:t>Abolished serfdom and required workers to be paid for their work.</a:t>
            </a:r>
          </a:p>
        </p:txBody>
      </p:sp>
      <p:sp>
        <p:nvSpPr>
          <p:cNvPr id="3" name="Title 2"/>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Austria</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3139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The ability to reason is what makes humans unique.</a:t>
            </a:r>
          </a:p>
          <a:p>
            <a:r>
              <a:rPr lang="en-US" dirty="0" smtClean="0"/>
              <a:t>Reason can be used to solve problems and improve people’s lives.</a:t>
            </a:r>
          </a:p>
          <a:p>
            <a:r>
              <a:rPr lang="en-US" dirty="0" smtClean="0"/>
              <a:t>Reason can free people from ignorance, superstition, and unfair government.</a:t>
            </a:r>
          </a:p>
          <a:p>
            <a:r>
              <a:rPr lang="en-US" dirty="0" smtClean="0"/>
              <a:t>The natural world is governed by laws that can be discovered through reason.</a:t>
            </a:r>
          </a:p>
          <a:p>
            <a:r>
              <a:rPr lang="en-US" dirty="0" smtClean="0"/>
              <a:t>Like the natural world, human behavior is governed by natural laws.</a:t>
            </a:r>
          </a:p>
          <a:p>
            <a:r>
              <a:rPr lang="en-US" dirty="0" smtClean="0"/>
              <a:t>Governments should reflect natural laws and encourage education and debate.</a:t>
            </a:r>
            <a:endParaRPr lang="en-US" dirty="0"/>
          </a:p>
        </p:txBody>
      </p:sp>
      <p:sp>
        <p:nvSpPr>
          <p:cNvPr id="3" name="Title 2"/>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Key Enlightenment Ideas</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3295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610600" cy="5867400"/>
          </a:xfrm>
        </p:spPr>
        <p:txBody>
          <a:bodyPr>
            <a:normAutofit fontScale="62500" lnSpcReduction="20000"/>
          </a:bodyPr>
          <a:lstStyle/>
          <a:p>
            <a:r>
              <a:rPr lang="en-US" dirty="0" smtClean="0"/>
              <a:t>What was the Enlightenment?</a:t>
            </a:r>
          </a:p>
          <a:p>
            <a:r>
              <a:rPr lang="en-US" dirty="0" smtClean="0"/>
              <a:t>How was the Enlightenment influenced by reason?</a:t>
            </a:r>
          </a:p>
          <a:p>
            <a:r>
              <a:rPr lang="en-US" dirty="0" smtClean="0"/>
              <a:t>What new views did philosophers have about government?</a:t>
            </a:r>
          </a:p>
          <a:p>
            <a:r>
              <a:rPr lang="en-US" dirty="0" smtClean="0"/>
              <a:t>What new views did philosophers have about society?</a:t>
            </a:r>
          </a:p>
          <a:p>
            <a:r>
              <a:rPr lang="en-US" dirty="0" smtClean="0"/>
              <a:t>How did Enlightenment ideas spread?</a:t>
            </a:r>
          </a:p>
          <a:p>
            <a:r>
              <a:rPr lang="en-US" dirty="0" smtClean="0"/>
              <a:t>What Role did Salons play in the Enlightenment?</a:t>
            </a:r>
          </a:p>
          <a:p>
            <a:r>
              <a:rPr lang="en-US" dirty="0" smtClean="0"/>
              <a:t>How did the views of Hobbes and Locke about humans in their natural state affect their political ideas?</a:t>
            </a:r>
          </a:p>
          <a:p>
            <a:r>
              <a:rPr lang="en-US" dirty="0" smtClean="0"/>
              <a:t>If applied, how would Locke’s economic theory affect taxes?</a:t>
            </a:r>
          </a:p>
          <a:p>
            <a:r>
              <a:rPr lang="en-US" dirty="0" smtClean="0"/>
              <a:t>What is Separation of Powers?</a:t>
            </a:r>
          </a:p>
          <a:p>
            <a:r>
              <a:rPr lang="en-US" dirty="0" smtClean="0"/>
              <a:t>According to Montesquieu, how was Great Britain’s government an example of separation of powers?</a:t>
            </a:r>
          </a:p>
          <a:p>
            <a:r>
              <a:rPr lang="en-US" dirty="0" smtClean="0"/>
              <a:t>Why was Voltaire imprisoned?</a:t>
            </a:r>
          </a:p>
          <a:p>
            <a:r>
              <a:rPr lang="en-US" dirty="0" smtClean="0"/>
              <a:t>How did Voltaire express his ideas?</a:t>
            </a:r>
          </a:p>
          <a:p>
            <a:r>
              <a:rPr lang="en-US" dirty="0" smtClean="0"/>
              <a:t>What did Mar Wollstonecraft believe about women’s education?</a:t>
            </a:r>
          </a:p>
          <a:p>
            <a:r>
              <a:rPr lang="en-US" dirty="0" smtClean="0"/>
              <a:t>What was laissez-faire economics?</a:t>
            </a:r>
          </a:p>
          <a:p>
            <a:r>
              <a:rPr lang="en-US" dirty="0" smtClean="0"/>
              <a:t>Who were the enlightened despots?</a:t>
            </a:r>
          </a:p>
          <a:p>
            <a:r>
              <a:rPr lang="en-US" dirty="0" smtClean="0"/>
              <a:t>Why did Catherine the Great shift her focus from reform to building a Russian empire?</a:t>
            </a:r>
          </a:p>
          <a:p>
            <a:r>
              <a:rPr lang="en-US" dirty="0" smtClean="0"/>
              <a:t>Were the enlightened despots truly enlightened?</a:t>
            </a:r>
          </a:p>
          <a:p>
            <a:r>
              <a:rPr lang="en-US" dirty="0" smtClean="0"/>
              <a:t>How might Enlightenment ideas inspire revolutions?</a:t>
            </a:r>
            <a:endParaRPr lang="en-US" dirty="0"/>
          </a:p>
        </p:txBody>
      </p:sp>
      <p:sp>
        <p:nvSpPr>
          <p:cNvPr id="3" name="Title 2"/>
          <p:cNvSpPr>
            <a:spLocks noGrp="1"/>
          </p:cNvSpPr>
          <p:nvPr>
            <p:ph type="title"/>
          </p:nvPr>
        </p:nvSpPr>
        <p:spPr>
          <a:xfrm>
            <a:off x="457200" y="20782"/>
            <a:ext cx="8229600" cy="838200"/>
          </a:xfrm>
        </p:spPr>
        <p:txBody>
          <a:bodyPr/>
          <a:lstStyle/>
          <a:p>
            <a:pPr algn="ctr"/>
            <a:r>
              <a:rPr lang="en-US" b="1" dirty="0" smtClean="0">
                <a:effectLst>
                  <a:outerShdw blurRad="38100" dist="38100" dir="2700000" algn="tl">
                    <a:srgbClr val="000000">
                      <a:alpha val="43137"/>
                    </a:srgbClr>
                  </a:outerShdw>
                </a:effectLst>
              </a:rPr>
              <a:t>Reading Focus</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7747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Enlightenment</a:t>
            </a:r>
          </a:p>
          <a:p>
            <a:r>
              <a:rPr lang="en-US" dirty="0" smtClean="0"/>
              <a:t>Salons</a:t>
            </a:r>
          </a:p>
          <a:p>
            <a:r>
              <a:rPr lang="en-US" dirty="0" smtClean="0"/>
              <a:t>Social Contract</a:t>
            </a:r>
          </a:p>
          <a:p>
            <a:r>
              <a:rPr lang="en-US" dirty="0" smtClean="0"/>
              <a:t>John Locke</a:t>
            </a:r>
          </a:p>
          <a:p>
            <a:r>
              <a:rPr lang="en-US" dirty="0" smtClean="0"/>
              <a:t>Jean-Jacques Rousseau</a:t>
            </a:r>
          </a:p>
          <a:p>
            <a:r>
              <a:rPr lang="en-US" dirty="0" smtClean="0"/>
              <a:t>Baron de Montesquieu</a:t>
            </a:r>
          </a:p>
          <a:p>
            <a:r>
              <a:rPr lang="en-US" dirty="0" smtClean="0"/>
              <a:t>Philosophes</a:t>
            </a:r>
          </a:p>
          <a:p>
            <a:r>
              <a:rPr lang="en-US" dirty="0" smtClean="0"/>
              <a:t>Voltaire</a:t>
            </a:r>
          </a:p>
          <a:p>
            <a:r>
              <a:rPr lang="en-US" dirty="0" smtClean="0"/>
              <a:t>Enlightened despots</a:t>
            </a:r>
          </a:p>
          <a:p>
            <a:endParaRPr lang="en-US" dirty="0" smtClean="0"/>
          </a:p>
          <a:p>
            <a:endParaRPr lang="en-US" dirty="0"/>
          </a:p>
          <a:p>
            <a:pPr marL="0" indent="0">
              <a:buNone/>
            </a:pPr>
            <a:endParaRPr lang="en-US" dirty="0"/>
          </a:p>
        </p:txBody>
      </p:sp>
      <p:sp>
        <p:nvSpPr>
          <p:cNvPr id="3" name="Title 2"/>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Key Terms and Names</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88313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Standard Number:4.0 </a:t>
            </a:r>
          </a:p>
          <a:p>
            <a:r>
              <a:rPr lang="en-US" dirty="0" smtClean="0"/>
              <a:t>Governance and Civics Standard: Governance establishes structures of power and authority in order to provide order and stability. Civic efficacy requires understanding rights and responsibilities, ethical behavior, and the role of citizens within their community, nation, and world. </a:t>
            </a:r>
          </a:p>
          <a:p>
            <a:r>
              <a:rPr lang="en-US" dirty="0" smtClean="0"/>
              <a:t>4.1 understand the development of major systems of world governance. </a:t>
            </a:r>
          </a:p>
          <a:p>
            <a:pPr marL="0" indent="0">
              <a:buNone/>
            </a:pPr>
            <a:endParaRPr lang="en-US" dirty="0" smtClean="0"/>
          </a:p>
          <a:p>
            <a:r>
              <a:rPr lang="en-US" dirty="0" smtClean="0"/>
              <a:t>1.3 understand the ways in which individuals and groups contributed to changes in social conditions. </a:t>
            </a:r>
          </a:p>
          <a:p>
            <a:endParaRPr lang="en-US" dirty="0" smtClean="0"/>
          </a:p>
          <a:p>
            <a:endParaRPr lang="en-US" dirty="0" smtClean="0"/>
          </a:p>
          <a:p>
            <a:r>
              <a:rPr lang="en-US" dirty="0" smtClean="0"/>
              <a:t>5.11 understand the importance of major trends and movements in world history. </a:t>
            </a:r>
          </a:p>
          <a:p>
            <a:endParaRPr lang="en-US" dirty="0"/>
          </a:p>
        </p:txBody>
      </p:sp>
      <p:sp>
        <p:nvSpPr>
          <p:cNvPr id="3" name="Title 2"/>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Objectives</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2986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Scientific Revolution influenced the power of reason</a:t>
            </a:r>
          </a:p>
          <a:p>
            <a:r>
              <a:rPr lang="en-US" dirty="0" smtClean="0"/>
              <a:t>1600’s- Philosophers began to view reason as the best way to understand truth.</a:t>
            </a:r>
          </a:p>
          <a:p>
            <a:r>
              <a:rPr lang="en-US" dirty="0" smtClean="0"/>
              <a:t>Enlightenment- Age of Reason</a:t>
            </a:r>
          </a:p>
          <a:p>
            <a:r>
              <a:rPr lang="en-US" dirty="0" smtClean="0"/>
              <a:t>People gathered in coffee houses and public spaces to debate the new ideas.</a:t>
            </a:r>
          </a:p>
          <a:p>
            <a:r>
              <a:rPr lang="en-US" dirty="0" smtClean="0"/>
              <a:t>Books, magazines, and inexpensive pamphlets to spread ideas.</a:t>
            </a:r>
          </a:p>
          <a:p>
            <a:r>
              <a:rPr lang="en-US" dirty="0" smtClean="0"/>
              <a:t>Paris was center of intellectual activity.</a:t>
            </a:r>
          </a:p>
          <a:p>
            <a:pPr marL="0" indent="0">
              <a:buNone/>
            </a:pPr>
            <a:r>
              <a:rPr lang="en-US" dirty="0" smtClean="0"/>
              <a:t>- Women hosted gatherings called salons bringing together philosophers, artists, scientists, and writers.</a:t>
            </a:r>
          </a:p>
        </p:txBody>
      </p:sp>
      <p:sp>
        <p:nvSpPr>
          <p:cNvPr id="3" name="Title 2"/>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The Age of Reason</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71417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6218093" cy="5715000"/>
          </a:xfrm>
        </p:spPr>
        <p:txBody>
          <a:bodyPr>
            <a:normAutofit fontScale="77500" lnSpcReduction="20000"/>
          </a:bodyPr>
          <a:lstStyle/>
          <a:p>
            <a:r>
              <a:rPr lang="en-US" dirty="0" smtClean="0"/>
              <a:t>Englishmen</a:t>
            </a:r>
          </a:p>
          <a:p>
            <a:r>
              <a:rPr lang="en-US" dirty="0" smtClean="0"/>
              <a:t>1651 </a:t>
            </a:r>
            <a:r>
              <a:rPr lang="en-US" i="1" dirty="0" smtClean="0"/>
              <a:t>Leviathan</a:t>
            </a:r>
          </a:p>
          <a:p>
            <a:r>
              <a:rPr lang="en-US" dirty="0" smtClean="0"/>
              <a:t>Experienced violence and upheaval of the English Civil War</a:t>
            </a:r>
          </a:p>
          <a:p>
            <a:r>
              <a:rPr lang="en-US" dirty="0" smtClean="0"/>
              <a:t>Came to believe people were greedy and selfish</a:t>
            </a:r>
          </a:p>
          <a:p>
            <a:pPr>
              <a:buFontTx/>
              <a:buChar char="-"/>
            </a:pPr>
            <a:r>
              <a:rPr lang="en-US" dirty="0" smtClean="0"/>
              <a:t>“In the natural state, people would lead lives that were solitary, poor, nasty, brutish, and short”</a:t>
            </a:r>
          </a:p>
          <a:p>
            <a:pPr>
              <a:buFontTx/>
              <a:buChar char="-"/>
            </a:pPr>
            <a:r>
              <a:rPr lang="en-US" dirty="0" smtClean="0"/>
              <a:t>Believed people needed governments to impose order.</a:t>
            </a:r>
          </a:p>
          <a:p>
            <a:pPr>
              <a:buFontTx/>
              <a:buChar char="-"/>
            </a:pPr>
            <a:r>
              <a:rPr lang="en-US" dirty="0" smtClean="0"/>
              <a:t>Argued that people in a society should agree to give up some freedoms to a strong leader in exchange for the peace, safety, and order that government could provide.</a:t>
            </a:r>
          </a:p>
          <a:p>
            <a:pPr>
              <a:buFontTx/>
              <a:buChar char="-"/>
            </a:pPr>
            <a:r>
              <a:rPr lang="en-US" dirty="0" smtClean="0"/>
              <a:t>Called this a social contract</a:t>
            </a:r>
          </a:p>
          <a:p>
            <a:pPr>
              <a:buFontTx/>
              <a:buChar char="-"/>
            </a:pPr>
            <a:r>
              <a:rPr lang="en-US" dirty="0" smtClean="0"/>
              <a:t>Believed that absolute monarchy was the best form of government </a:t>
            </a:r>
          </a:p>
          <a:p>
            <a:pPr>
              <a:buFontTx/>
              <a:buChar char="-"/>
            </a:pPr>
            <a:r>
              <a:rPr lang="en-US" dirty="0" smtClean="0"/>
              <a:t>Strong, centralized power could be used to impose law and order.</a:t>
            </a:r>
            <a:endParaRPr lang="en-US" dirty="0"/>
          </a:p>
        </p:txBody>
      </p:sp>
      <p:sp>
        <p:nvSpPr>
          <p:cNvPr id="3" name="Title 2"/>
          <p:cNvSpPr>
            <a:spLocks noGrp="1"/>
          </p:cNvSpPr>
          <p:nvPr>
            <p:ph type="title"/>
          </p:nvPr>
        </p:nvSpPr>
        <p:spPr>
          <a:xfrm>
            <a:off x="457200" y="152400"/>
            <a:ext cx="8229600" cy="838200"/>
          </a:xfrm>
        </p:spPr>
        <p:txBody>
          <a:bodyPr/>
          <a:lstStyle/>
          <a:p>
            <a:pPr algn="ctr"/>
            <a:r>
              <a:rPr lang="en-US" b="1" dirty="0" smtClean="0">
                <a:effectLst>
                  <a:outerShdw blurRad="38100" dist="38100" dir="2700000" algn="tl">
                    <a:srgbClr val="000000">
                      <a:alpha val="43137"/>
                    </a:srgbClr>
                  </a:outerShdw>
                </a:effectLst>
              </a:rPr>
              <a:t>Thomas Hobbes</a:t>
            </a:r>
            <a:endParaRPr lang="en-US" b="1" dirty="0">
              <a:effectLst>
                <a:outerShdw blurRad="38100" dist="38100" dir="2700000" algn="tl">
                  <a:srgbClr val="000000">
                    <a:alpha val="43137"/>
                  </a:srgbClr>
                </a:outerShdw>
              </a:effectLst>
            </a:endParaRPr>
          </a:p>
        </p:txBody>
      </p:sp>
      <p:pic>
        <p:nvPicPr>
          <p:cNvPr id="3074" name="Picture 2" descr="http://www.biography.com/imported/images/Biography/Images/Profiles/H/Thomas-Hobbes-9340461-1-4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599" y="1676400"/>
            <a:ext cx="2743199"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914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724400" cy="5105400"/>
          </a:xfrm>
        </p:spPr>
        <p:txBody>
          <a:bodyPr>
            <a:normAutofit fontScale="77500" lnSpcReduction="20000"/>
          </a:bodyPr>
          <a:lstStyle/>
          <a:p>
            <a:r>
              <a:rPr lang="en-US" dirty="0" smtClean="0"/>
              <a:t>English Philosopher</a:t>
            </a:r>
          </a:p>
          <a:p>
            <a:r>
              <a:rPr lang="en-US" dirty="0" smtClean="0"/>
              <a:t>Believed that people were naturally happy, tolerant, and reasonable</a:t>
            </a:r>
          </a:p>
          <a:p>
            <a:r>
              <a:rPr lang="en-US" dirty="0" smtClean="0"/>
              <a:t>Argued that people were born equal with natural rights of life, liberty, and property.</a:t>
            </a:r>
          </a:p>
          <a:p>
            <a:r>
              <a:rPr lang="en-US" dirty="0" smtClean="0"/>
              <a:t>Purpose of government was to protect people’s natural rights.</a:t>
            </a:r>
          </a:p>
          <a:p>
            <a:r>
              <a:rPr lang="en-US" dirty="0" smtClean="0"/>
              <a:t>Believed that monarchs were not chosen by God</a:t>
            </a:r>
          </a:p>
          <a:p>
            <a:r>
              <a:rPr lang="en-US" dirty="0" smtClean="0"/>
              <a:t>People consented to the government, whose power was limited by laws.</a:t>
            </a:r>
          </a:p>
          <a:p>
            <a:r>
              <a:rPr lang="en-US" dirty="0" smtClean="0"/>
              <a:t>If a government  failed to protect its citizens’ natural rights, they had the right to overthrow it.</a:t>
            </a:r>
          </a:p>
          <a:p>
            <a:pPr marL="0" indent="0">
              <a:buNone/>
            </a:pPr>
            <a:r>
              <a:rPr lang="en-US" dirty="0" smtClean="0"/>
              <a:t>- Became foundation for modern democracy.</a:t>
            </a:r>
            <a:endParaRPr lang="en-US" dirty="0"/>
          </a:p>
        </p:txBody>
      </p:sp>
      <p:sp>
        <p:nvSpPr>
          <p:cNvPr id="3" name="Title 2"/>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John Locke</a:t>
            </a:r>
            <a:endParaRPr lang="en-US" b="1" dirty="0">
              <a:effectLst>
                <a:outerShdw blurRad="38100" dist="38100" dir="2700000" algn="tl">
                  <a:srgbClr val="000000">
                    <a:alpha val="43137"/>
                  </a:srgbClr>
                </a:outerShdw>
              </a:effectLst>
            </a:endParaRPr>
          </a:p>
        </p:txBody>
      </p:sp>
      <p:pic>
        <p:nvPicPr>
          <p:cNvPr id="2050" name="Picture 2" descr="http://upload.wikimedia.org/wikipedia/commons/b/b8/John_Locke.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74" b="100000" l="355" r="99291"/>
                    </a14:imgEffect>
                  </a14:imgLayer>
                </a14:imgProps>
              </a:ext>
              <a:ext uri="{28A0092B-C50C-407E-A947-70E740481C1C}">
                <a14:useLocalDpi xmlns:a14="http://schemas.microsoft.com/office/drawing/2010/main" val="0"/>
              </a:ext>
            </a:extLst>
          </a:blip>
          <a:srcRect/>
          <a:stretch>
            <a:fillRect/>
          </a:stretch>
        </p:blipFill>
        <p:spPr bwMode="auto">
          <a:xfrm>
            <a:off x="5105400" y="1524000"/>
            <a:ext cx="3355722"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951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a:t>
            </a:r>
            <a:r>
              <a:rPr lang="en-US" b="1" dirty="0" smtClean="0"/>
              <a:t>Those who are united into one body, and have a common established law and judicature {court system} to appeal to, with authority to decide controversies between them, and punish offenders, are in civil society one with another…”</a:t>
            </a:r>
            <a:endParaRPr lang="en-US" dirty="0"/>
          </a:p>
        </p:txBody>
      </p:sp>
      <p:sp>
        <p:nvSpPr>
          <p:cNvPr id="3" name="Title 2"/>
          <p:cNvSpPr>
            <a:spLocks noGrp="1"/>
          </p:cNvSpPr>
          <p:nvPr>
            <p:ph type="title"/>
          </p:nvPr>
        </p:nvSpPr>
        <p:spPr/>
        <p:txBody>
          <a:bodyPr>
            <a:normAutofit fontScale="90000"/>
          </a:bodyPr>
          <a:lstStyle/>
          <a:p>
            <a:pPr algn="ctr"/>
            <a:r>
              <a:rPr lang="en-US" b="1" i="1" dirty="0" smtClean="0">
                <a:effectLst>
                  <a:outerShdw blurRad="38100" dist="38100" dir="2700000" algn="tl">
                    <a:srgbClr val="000000">
                      <a:alpha val="43137"/>
                    </a:srgbClr>
                  </a:outerShdw>
                </a:effectLst>
              </a:rPr>
              <a:t>Two Treatises on Government, 1690</a:t>
            </a:r>
            <a:endParaRPr lang="en-US" b="1" i="1" dirty="0">
              <a:effectLst>
                <a:outerShdw blurRad="38100" dist="38100" dir="2700000" algn="tl">
                  <a:srgbClr val="000000">
                    <a:alpha val="43137"/>
                  </a:srgbClr>
                </a:outerShdw>
              </a:effectLst>
            </a:endParaRPr>
          </a:p>
        </p:txBody>
      </p:sp>
      <p:pic>
        <p:nvPicPr>
          <p:cNvPr id="4098" name="Picture 2" descr="http://blog.beliefnet.com/news/files/2012/06/thomas-jeffers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3648075"/>
            <a:ext cx="38862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6430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1246</TotalTime>
  <Words>1461</Words>
  <Application>Microsoft Macintosh PowerPoint</Application>
  <PresentationFormat>On-screen Show (4:3)</PresentationFormat>
  <Paragraphs>165</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Constantia</vt:lpstr>
      <vt:lpstr>Wingdings 2</vt:lpstr>
      <vt:lpstr>Paper</vt:lpstr>
      <vt:lpstr>PowerPoint Presentation</vt:lpstr>
      <vt:lpstr>Part 2 The Enlightenment</vt:lpstr>
      <vt:lpstr>Reading Focus</vt:lpstr>
      <vt:lpstr>Key Terms and Names</vt:lpstr>
      <vt:lpstr>Objectives</vt:lpstr>
      <vt:lpstr>The Age of Reason</vt:lpstr>
      <vt:lpstr>Thomas Hobbes</vt:lpstr>
      <vt:lpstr>John Locke</vt:lpstr>
      <vt:lpstr>Two Treatises on Government, 1690</vt:lpstr>
      <vt:lpstr>PowerPoint Presentation</vt:lpstr>
      <vt:lpstr>Jean-Jacques Rousseau</vt:lpstr>
      <vt:lpstr>Baron de Montesquieu</vt:lpstr>
      <vt:lpstr>Voltaire</vt:lpstr>
      <vt:lpstr>Diderot and the Encyclopedia</vt:lpstr>
      <vt:lpstr>Mary Wollstonecraft</vt:lpstr>
      <vt:lpstr>Adam Smith</vt:lpstr>
      <vt:lpstr>Enlightened Ideas Spread</vt:lpstr>
      <vt:lpstr>Prussia</vt:lpstr>
      <vt:lpstr>Russia</vt:lpstr>
      <vt:lpstr>Austria</vt:lpstr>
      <vt:lpstr>Key Enlightenment Ideas</vt:lpstr>
    </vt:vector>
  </TitlesOfParts>
  <Company>Microsoft</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R Stookbury</dc:creator>
  <cp:lastModifiedBy>Chris Bunkley</cp:lastModifiedBy>
  <cp:revision>20</cp:revision>
  <dcterms:created xsi:type="dcterms:W3CDTF">2013-11-19T04:19:10Z</dcterms:created>
  <dcterms:modified xsi:type="dcterms:W3CDTF">2016-08-21T15:40:06Z</dcterms:modified>
</cp:coreProperties>
</file>