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6" r:id="rId7"/>
    <p:sldId id="260" r:id="rId8"/>
    <p:sldId id="265" r:id="rId9"/>
    <p:sldId id="261" r:id="rId10"/>
    <p:sldId id="267" r:id="rId11"/>
    <p:sldId id="262" r:id="rId12"/>
    <p:sldId id="268" r:id="rId13"/>
    <p:sldId id="263" r:id="rId14"/>
    <p:sldId id="269" r:id="rId15"/>
    <p:sldId id="273" r:id="rId16"/>
    <p:sldId id="270" r:id="rId17"/>
    <p:sldId id="275" r:id="rId18"/>
    <p:sldId id="274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4586"/>
  </p:normalViewPr>
  <p:slideViewPr>
    <p:cSldViewPr>
      <p:cViewPr varScale="1">
        <p:scale>
          <a:sx n="102" d="100"/>
          <a:sy n="102" d="100"/>
        </p:scale>
        <p:origin x="12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272-7B80-4EB3-B363-E00A44B768CE}" type="datetimeFigureOut">
              <a:rPr lang="en-US" smtClean="0"/>
              <a:t>8/28/16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EAC6AB-B5B3-499F-A786-8C968683A4E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272-7B80-4EB3-B363-E00A44B768CE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C6AB-B5B3-499F-A786-8C968683A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272-7B80-4EB3-B363-E00A44B768CE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C6AB-B5B3-499F-A786-8C968683A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9F6EA-7525-4F74-8805-EB63BB5AC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42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10D272-7B80-4EB3-B363-E00A44B768CE}" type="datetimeFigureOut">
              <a:rPr lang="en-US" smtClean="0"/>
              <a:t>8/28/16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7EAC6AB-B5B3-499F-A786-8C968683A4E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272-7B80-4EB3-B363-E00A44B768CE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C6AB-B5B3-499F-A786-8C968683A4E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272-7B80-4EB3-B363-E00A44B768CE}" type="datetimeFigureOut">
              <a:rPr lang="en-US" smtClean="0"/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C6AB-B5B3-499F-A786-8C968683A4E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C6AB-B5B3-499F-A786-8C968683A4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272-7B80-4EB3-B363-E00A44B768CE}" type="datetimeFigureOut">
              <a:rPr lang="en-US" smtClean="0"/>
              <a:t>8/28/16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272-7B80-4EB3-B363-E00A44B768CE}" type="datetimeFigureOut">
              <a:rPr lang="en-US" smtClean="0"/>
              <a:t>8/28/16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C6AB-B5B3-499F-A786-8C968683A4E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272-7B80-4EB3-B363-E00A44B768CE}" type="datetimeFigureOut">
              <a:rPr lang="en-US" smtClean="0"/>
              <a:t>8/28/16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C6AB-B5B3-499F-A786-8C968683A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10D272-7B80-4EB3-B363-E00A44B768CE}" type="datetimeFigureOut">
              <a:rPr lang="en-US" smtClean="0"/>
              <a:t>8/28/16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EAC6AB-B5B3-499F-A786-8C968683A4E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272-7B80-4EB3-B363-E00A44B768CE}" type="datetimeFigureOut">
              <a:rPr lang="en-US" smtClean="0"/>
              <a:t>8/28/16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EAC6AB-B5B3-499F-A786-8C968683A4E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10D272-7B80-4EB3-B363-E00A44B768CE}" type="datetimeFigureOut">
              <a:rPr lang="en-US" smtClean="0"/>
              <a:t>8/28/16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7EAC6AB-B5B3-499F-A786-8C968683A4E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upload.wikimedia.org/wikipedia/commons/4/43/Sans-culotte.jpg" TargetMode="External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a/aa/Death_of_Marat_by_David.jpg" TargetMode="External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pload.wikimedia.org/wikipedia/commons/7/76/Cruikshank_-_The_Radical's_Arms.png" TargetMode="Externa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pload.wikimedia.org/wikipedia/commons/0/0e/Napoleon4.jpg" TargetMode="External"/><Relationship Id="rId3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13781"/>
            <a:ext cx="8755460" cy="639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4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-9t7YdCsdx5s/T5Uzi9VGhmI/AAAAAAAAA10/bmAIYgj31gA/s1600/louis%2Bxvi%2Bexec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7" y="533400"/>
            <a:ext cx="8805100" cy="571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715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After execution, Convention  began to tighten its hold on France.</a:t>
            </a:r>
          </a:p>
          <a:p>
            <a:pPr>
              <a:buFontTx/>
              <a:buChar char="-"/>
            </a:pPr>
            <a:r>
              <a:rPr lang="en-US" dirty="0" smtClean="0"/>
              <a:t>Committee of Public Safety to manage military forces on the borders.</a:t>
            </a:r>
          </a:p>
          <a:p>
            <a:pPr>
              <a:buFontTx/>
              <a:buChar char="-"/>
            </a:pPr>
            <a:r>
              <a:rPr lang="en-US" dirty="0" smtClean="0"/>
              <a:t>Drafted all able bodied men between 18 and 45 for military service</a:t>
            </a:r>
          </a:p>
          <a:p>
            <a:pPr>
              <a:buFontTx/>
              <a:buChar char="-"/>
            </a:pPr>
            <a:r>
              <a:rPr lang="en-US" dirty="0" smtClean="0"/>
              <a:t>Established court called Revolutionary Tribunal</a:t>
            </a:r>
          </a:p>
          <a:p>
            <a:pPr>
              <a:buFontTx/>
              <a:buChar char="-"/>
            </a:pPr>
            <a:r>
              <a:rPr lang="en-US" dirty="0" smtClean="0"/>
              <a:t>Supposed to eliminate people who threatened the Revolution.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Tightening Control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i752.photobucket.com/albums/xx168/WhiskeyTango79/US_Revolutionary_War_french_sold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961" y="1447800"/>
            <a:ext cx="1895475" cy="501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0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urell9history.wikispaces.com/file/view/execution_marie.jpg/30454354/715x367/execution_mar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41032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Tried to completely transform French society</a:t>
            </a:r>
          </a:p>
          <a:p>
            <a:r>
              <a:rPr lang="en-US" dirty="0" smtClean="0"/>
              <a:t>Leaders wanted to erase the old ways  of life including religion.</a:t>
            </a:r>
          </a:p>
          <a:p>
            <a:pPr>
              <a:buFontTx/>
              <a:buChar char="-"/>
            </a:pPr>
            <a:r>
              <a:rPr lang="en-US" dirty="0" smtClean="0"/>
              <a:t>Many clergy lost their positions</a:t>
            </a:r>
          </a:p>
          <a:p>
            <a:pPr>
              <a:buFontTx/>
              <a:buChar char="-"/>
            </a:pPr>
            <a:r>
              <a:rPr lang="en-US" dirty="0" smtClean="0"/>
              <a:t>Closed churches in Paris</a:t>
            </a:r>
          </a:p>
          <a:p>
            <a:pPr>
              <a:buFontTx/>
              <a:buChar char="-"/>
            </a:pPr>
            <a:r>
              <a:rPr lang="en-US" dirty="0" smtClean="0"/>
              <a:t>Robespierre created cult called Supreme Being which enthusiasm for Revolution was the object of worship</a:t>
            </a:r>
          </a:p>
          <a:p>
            <a:pPr>
              <a:buFontTx/>
              <a:buChar char="-"/>
            </a:pPr>
            <a:r>
              <a:rPr lang="en-US" dirty="0" smtClean="0"/>
              <a:t>People change bibles to read “Declaration of the Rights of Man”.</a:t>
            </a:r>
          </a:p>
          <a:p>
            <a:pPr>
              <a:buFontTx/>
              <a:buChar char="-"/>
            </a:pPr>
            <a:r>
              <a:rPr lang="en-US" dirty="0" smtClean="0"/>
              <a:t>Metric system was adopted as well as new calendar.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Transforming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38" y="990600"/>
            <a:ext cx="7419362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7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Revolution </a:t>
            </a:r>
            <a:r>
              <a:rPr lang="en-US" dirty="0"/>
              <a:t>was getting carried away with itself.  After the execution of Louis XVI, a new government called the National Convention was elected by universal manhood suffrage.</a:t>
            </a:r>
          </a:p>
          <a:p>
            <a:endParaRPr lang="en-US" dirty="0"/>
          </a:p>
          <a:p>
            <a:r>
              <a:rPr lang="en-US" dirty="0"/>
              <a:t>The Convention established a Committee of Public Safety to protect the French people from the absolute monarchies of Austria and Prussia.  The committee quickly drafted every unmarried man between 18 and 25!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Reign of Terror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019800" cy="502920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2400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France was being invaded by an alliance of Great </a:t>
            </a:r>
            <a:r>
              <a:rPr lang="en-US" altLang="en-US" sz="2400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Britain, </a:t>
            </a:r>
            <a:r>
              <a:rPr lang="en-US" altLang="en-US" sz="2400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the Netherlands, Spain, Sardinia, Austria, and Prussia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2400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Committee of Public Safety</a:t>
            </a: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adopted “conscription” a draft</a:t>
            </a:r>
          </a:p>
          <a:p>
            <a:pPr marL="1257300" lvl="2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2400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All unmarried, able-bodied men between 18-25 were subject to Military service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2400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Opposition – European monarchs formed an alliance against France.</a:t>
            </a: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kern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Counterrevolutionary armies developed and fought the revolutionary army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Reign of Terror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70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3886200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r>
              <a:rPr lang="en-US" altLang="en-US" dirty="0" smtClean="0"/>
              <a:t>The Revolution </a:t>
            </a:r>
            <a:r>
              <a:rPr lang="en-US" altLang="en-US" dirty="0"/>
              <a:t>was getting carried away with itself.  After the execution of Louis XVI, a new government called the </a:t>
            </a:r>
            <a:r>
              <a:rPr lang="en-US" altLang="en-US" b="1" i="1" u="sng" dirty="0"/>
              <a:t>National Convention</a:t>
            </a:r>
            <a:r>
              <a:rPr lang="en-US" altLang="en-US" dirty="0"/>
              <a:t> was elected by </a:t>
            </a:r>
            <a:r>
              <a:rPr lang="en-US" altLang="en-US" b="1" i="1" u="sng" dirty="0"/>
              <a:t>universal manhood suffrage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The Convention established a </a:t>
            </a:r>
            <a:r>
              <a:rPr lang="en-US" altLang="en-US" b="1" i="1" u="sng" dirty="0"/>
              <a:t>Committee of Public Safety</a:t>
            </a:r>
            <a:r>
              <a:rPr lang="en-US" altLang="en-US" dirty="0"/>
              <a:t> to protect the French people from the absolute monarchies of Austria and Prussia.  The committee quickly drafted every unmarried man between 18 and 25!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14339" name="Picture 6" descr="Image:Sans-culotte.jpg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6388" y="0"/>
            <a:ext cx="5027612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6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495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Catholics, conservatives, and now even Girondists began to fight back against the radical measures of the Jacobins.</a:t>
            </a:r>
          </a:p>
          <a:p>
            <a:endParaRPr lang="en-US" dirty="0"/>
          </a:p>
          <a:p>
            <a:r>
              <a:rPr lang="en-US" dirty="0"/>
              <a:t>After a well known Jacobin, Jean-Peal Marat, was assassinated by a Girondist, the Convention established a Revolutionary Tribunal to try and execute “enemies of the Revolution” known as counterrevolutionaries.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Reign of Terror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Image:Death of Marat by Davi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114800" cy="528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dan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6463"/>
            <a:ext cx="54864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 descr="Image:Labille-Guiard Robespier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2133600"/>
            <a:ext cx="3629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0" y="115888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r>
              <a:rPr lang="en-US" altLang="en-US" dirty="0"/>
              <a:t>At first </a:t>
            </a:r>
            <a:r>
              <a:rPr lang="en-US" altLang="en-US" b="1" i="1" u="sng" dirty="0"/>
              <a:t>Danton</a:t>
            </a:r>
            <a:r>
              <a:rPr lang="en-US" altLang="en-US" dirty="0"/>
              <a:t> and </a:t>
            </a:r>
            <a:r>
              <a:rPr lang="en-US" altLang="en-US" b="1" i="1" u="sng" dirty="0"/>
              <a:t>Robespierre</a:t>
            </a:r>
            <a:r>
              <a:rPr lang="en-US" altLang="en-US" dirty="0"/>
              <a:t> concentrated their efforts on the Girondists, Catholics and Monarchists.  </a:t>
            </a:r>
          </a:p>
          <a:p>
            <a:endParaRPr lang="en-US" altLang="en-US" dirty="0"/>
          </a:p>
          <a:p>
            <a:r>
              <a:rPr lang="en-US" altLang="en-US" dirty="0"/>
              <a:t>Robespierre said, “It is necessary to annihilate both the internal and external enemies of the republic or perish with its fall.”</a:t>
            </a:r>
          </a:p>
        </p:txBody>
      </p:sp>
    </p:spTree>
    <p:extLst>
      <p:ext uri="{BB962C8B-B14F-4D97-AF65-F5344CB8AC3E}">
        <p14:creationId xmlns:p14="http://schemas.microsoft.com/office/powerpoint/2010/main" val="36820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305800" cy="1143000"/>
          </a:xfrm>
        </p:spPr>
        <p:txBody>
          <a:bodyPr/>
          <a:lstStyle/>
          <a:p>
            <a:pPr algn="l"/>
            <a:r>
              <a:rPr lang="en-US" dirty="0" smtClean="0"/>
              <a:t>Main Idea- An extreme government changed French society and tried through harsh means to eliminate its critics within France.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305800" cy="19812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Section 2</a:t>
            </a:r>
            <a:br>
              <a:rPr lang="en-US" dirty="0" smtClean="0"/>
            </a:br>
            <a:r>
              <a:rPr lang="en-US" dirty="0" smtClean="0"/>
              <a:t>The Republic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chemeClr val="tx1"/>
              </a:solidFill>
            </a:endParaRPr>
          </a:p>
        </p:txBody>
      </p:sp>
      <p:pic>
        <p:nvPicPr>
          <p:cNvPr id="17411" name="Picture 5" descr="Image: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18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6613525" y="39688"/>
            <a:ext cx="253047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r>
              <a:rPr lang="en-US" altLang="en-US"/>
              <a:t>However, after an assassination attempt, Robespierre became more and more suspicious of everyone around him.  Ultimately, he had even Danton </a:t>
            </a:r>
            <a:r>
              <a:rPr lang="en-US" altLang="en-US" b="1" i="1" u="sng"/>
              <a:t>guillotined</a:t>
            </a:r>
            <a:r>
              <a:rPr lang="en-US" alt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01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mage:Cruikshank - The Radical's Arm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11113"/>
            <a:ext cx="4903787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37338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r>
              <a:rPr lang="en-US" altLang="en-US" dirty="0"/>
              <a:t>All told, between 15,000 and 40,000 people were killed for engaging in counterrevolutionary activities.</a:t>
            </a:r>
          </a:p>
          <a:p>
            <a:endParaRPr lang="en-US" altLang="en-US" dirty="0"/>
          </a:p>
          <a:p>
            <a:r>
              <a:rPr lang="en-US" altLang="en-US" dirty="0"/>
              <a:t>What would each of the following philosophers have said about the </a:t>
            </a:r>
            <a:r>
              <a:rPr lang="en-US" altLang="en-US" b="1" i="1" u="sng" dirty="0"/>
              <a:t>Reign of Terror</a:t>
            </a:r>
            <a:r>
              <a:rPr lang="en-US" altLang="en-US" dirty="0"/>
              <a:t>?</a:t>
            </a:r>
          </a:p>
          <a:p>
            <a:endParaRPr lang="en-US" altLang="en-US" dirty="0"/>
          </a:p>
          <a:p>
            <a:r>
              <a:rPr lang="en-US" altLang="en-US" b="1" i="1" u="sng" dirty="0"/>
              <a:t>Locke?</a:t>
            </a:r>
          </a:p>
          <a:p>
            <a:r>
              <a:rPr lang="en-US" altLang="en-US" b="1" i="1" u="sng" dirty="0"/>
              <a:t>Voltaire?</a:t>
            </a:r>
          </a:p>
          <a:p>
            <a:r>
              <a:rPr lang="en-US" altLang="en-US" b="1" i="1" u="sng" dirty="0"/>
              <a:t>Montesquieu?</a:t>
            </a:r>
          </a:p>
          <a:p>
            <a:r>
              <a:rPr lang="en-US" altLang="en-US" b="1" i="1" u="sng" dirty="0"/>
              <a:t>Rousseau?</a:t>
            </a:r>
          </a:p>
          <a:p>
            <a:r>
              <a:rPr lang="en-US" altLang="en-US" b="1" i="1" u="sng" dirty="0"/>
              <a:t>Hobbes?</a:t>
            </a:r>
          </a:p>
          <a:p>
            <a:endParaRPr lang="en-US" alt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31923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80772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r>
              <a:rPr lang="en-US" altLang="en-US" dirty="0"/>
              <a:t>Ultimately, the French people rejected the strict “rationalism” and radical agenda of Robespierre and the Jacobins.  Robespierre himself was guillotined in 1794.  </a:t>
            </a:r>
          </a:p>
          <a:p>
            <a:endParaRPr lang="en-US" altLang="en-US" dirty="0"/>
          </a:p>
          <a:p>
            <a:r>
              <a:rPr lang="en-US" altLang="en-US" dirty="0"/>
              <a:t>The </a:t>
            </a:r>
            <a:r>
              <a:rPr lang="en-US" altLang="en-US" dirty="0" err="1"/>
              <a:t>bourgeoise</a:t>
            </a:r>
            <a:r>
              <a:rPr lang="en-US" altLang="en-US" dirty="0"/>
              <a:t> became the most powerful group in France by 1795 and wrote another new Constitution, known as the </a:t>
            </a:r>
            <a:r>
              <a:rPr lang="en-US" altLang="en-US" b="1" i="1" u="sng" dirty="0"/>
              <a:t>Constitution of the Year III</a:t>
            </a:r>
            <a:r>
              <a:rPr lang="en-US" altLang="en-US" dirty="0"/>
              <a:t>.  Only male property owners could vote.</a:t>
            </a:r>
          </a:p>
          <a:p>
            <a:endParaRPr lang="en-US" altLang="en-US" dirty="0"/>
          </a:p>
          <a:p>
            <a:r>
              <a:rPr lang="en-US" altLang="en-US" dirty="0"/>
              <a:t>This constitution had a bicameral legislature.  The lower house was known as the </a:t>
            </a:r>
            <a:r>
              <a:rPr lang="en-US" altLang="en-US" b="1" i="1" u="sng" dirty="0"/>
              <a:t>Council of 500</a:t>
            </a:r>
            <a:r>
              <a:rPr lang="en-US" altLang="en-US" dirty="0"/>
              <a:t> and the 250 senators were known as the </a:t>
            </a:r>
            <a:r>
              <a:rPr lang="en-US" altLang="en-US" b="1" i="1" u="sng" dirty="0"/>
              <a:t>Council of Elders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Five directors were chosen by both houses of the legislature for one year terms.  This government was known as the </a:t>
            </a:r>
            <a:r>
              <a:rPr lang="en-US" altLang="en-US" b="1" i="1" u="sng" dirty="0"/>
              <a:t>Directory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95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4700588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r>
              <a:rPr lang="en-US" altLang="en-US" dirty="0"/>
              <a:t>However, the five Directors often fought one another – not unlike the First and Second Triumvirates of the Roman Republic.</a:t>
            </a:r>
          </a:p>
          <a:p>
            <a:r>
              <a:rPr lang="en-US" altLang="en-US" dirty="0" smtClean="0"/>
              <a:t>Just </a:t>
            </a:r>
            <a:r>
              <a:rPr lang="en-US" altLang="en-US" dirty="0"/>
              <a:t>like in the Roman Republic, the various leaders had to rely on the army to control the population and settle disputes between one another.</a:t>
            </a:r>
          </a:p>
          <a:p>
            <a:r>
              <a:rPr lang="en-US" altLang="en-US" dirty="0" smtClean="0"/>
              <a:t>This </a:t>
            </a:r>
            <a:r>
              <a:rPr lang="en-US" altLang="en-US" dirty="0"/>
              <a:t>paved the way for powerful military leaders like Napoleon Bonaparte to come to power in a coup </a:t>
            </a:r>
            <a:r>
              <a:rPr lang="en-US" altLang="en-US" dirty="0" err="1"/>
              <a:t>d’etat</a:t>
            </a:r>
            <a:r>
              <a:rPr lang="en-US" altLang="en-US" dirty="0"/>
              <a:t> in 1799.  Napoleon said, “I found the crown of France lying on the ground, and I picked it up with my sword.”</a:t>
            </a:r>
          </a:p>
        </p:txBody>
      </p:sp>
      <p:pic>
        <p:nvPicPr>
          <p:cNvPr id="22531" name="Picture 6" descr="Image:Napoleon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838200"/>
            <a:ext cx="429101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4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59436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Maximillian Robespierre</a:t>
            </a:r>
          </a:p>
          <a:p>
            <a:r>
              <a:rPr lang="en-US" b="1" dirty="0" smtClean="0"/>
              <a:t>Guillotine</a:t>
            </a:r>
          </a:p>
          <a:p>
            <a:r>
              <a:rPr lang="en-US" b="1" dirty="0" smtClean="0"/>
              <a:t>Counterrevolution</a:t>
            </a:r>
          </a:p>
          <a:p>
            <a:r>
              <a:rPr lang="en-US" b="1" dirty="0" smtClean="0"/>
              <a:t>Reign of Terror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Standard Number: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4.0 Governance and </a:t>
            </a:r>
            <a:r>
              <a:rPr lang="en-US" dirty="0" smtClean="0"/>
              <a:t>Civics Standard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Governance establishes structures </a:t>
            </a:r>
            <a:r>
              <a:rPr lang="en-US" dirty="0" smtClean="0"/>
              <a:t>of power </a:t>
            </a:r>
            <a:r>
              <a:rPr lang="en-US" dirty="0"/>
              <a:t>and authority in order </a:t>
            </a:r>
            <a:r>
              <a:rPr lang="en-US" dirty="0" smtClean="0"/>
              <a:t>to provide </a:t>
            </a:r>
            <a:r>
              <a:rPr lang="en-US" dirty="0"/>
              <a:t>order and stability. Civic </a:t>
            </a:r>
            <a:r>
              <a:rPr lang="en-US" dirty="0" smtClean="0"/>
              <a:t>efficacy </a:t>
            </a:r>
            <a:r>
              <a:rPr lang="en-US" dirty="0"/>
              <a:t>requires understanding rights </a:t>
            </a:r>
            <a:r>
              <a:rPr lang="en-US" dirty="0" smtClean="0"/>
              <a:t>and responsibilities</a:t>
            </a:r>
            <a:r>
              <a:rPr lang="en-US" dirty="0"/>
              <a:t>, ethical behavior, and </a:t>
            </a:r>
            <a:r>
              <a:rPr lang="en-US" dirty="0" smtClean="0"/>
              <a:t>the role </a:t>
            </a:r>
            <a:r>
              <a:rPr lang="en-US" dirty="0"/>
              <a:t>of citizens </a:t>
            </a:r>
            <a:r>
              <a:rPr lang="en-US" dirty="0" smtClean="0"/>
              <a:t>with in </a:t>
            </a:r>
            <a:r>
              <a:rPr lang="en-US" dirty="0"/>
              <a:t>their </a:t>
            </a:r>
            <a:r>
              <a:rPr lang="en-US" dirty="0" smtClean="0"/>
              <a:t>community, nation</a:t>
            </a:r>
            <a:r>
              <a:rPr lang="en-US" dirty="0"/>
              <a:t>, and world.</a:t>
            </a:r>
          </a:p>
          <a:p>
            <a:pPr marL="0" indent="0">
              <a:buNone/>
            </a:pPr>
            <a:r>
              <a:rPr lang="en-US" dirty="0"/>
              <a:t>Learning </a:t>
            </a:r>
            <a:r>
              <a:rPr lang="en-US" dirty="0" smtClean="0"/>
              <a:t>Expectations: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student will</a:t>
            </a:r>
          </a:p>
          <a:p>
            <a:pPr marL="0" indent="0">
              <a:buNone/>
            </a:pPr>
            <a:r>
              <a:rPr lang="en-US" dirty="0"/>
              <a:t>4.1 understand the development of </a:t>
            </a:r>
            <a:r>
              <a:rPr lang="en-US" dirty="0" smtClean="0"/>
              <a:t>major </a:t>
            </a:r>
            <a:r>
              <a:rPr lang="en-US" dirty="0"/>
              <a:t>systems of world governance.</a:t>
            </a:r>
          </a:p>
          <a:p>
            <a:pPr marL="0" indent="0">
              <a:buNone/>
            </a:pPr>
            <a:r>
              <a:rPr lang="en-US" dirty="0"/>
              <a:t>4.2 understand how individuals are </a:t>
            </a:r>
            <a:r>
              <a:rPr lang="en-US" dirty="0" smtClean="0"/>
              <a:t>affected </a:t>
            </a:r>
            <a:r>
              <a:rPr lang="en-US" dirty="0"/>
              <a:t>differently by varied forms </a:t>
            </a:r>
            <a:r>
              <a:rPr lang="en-US" dirty="0" smtClean="0"/>
              <a:t>of governance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4.3 understand the development of nation-state governments.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Key Terms and Names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0" b="99800" l="2703" r="978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047750"/>
            <a:ext cx="3171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9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648200" cy="4572000"/>
          </a:xfrm>
        </p:spPr>
        <p:txBody>
          <a:bodyPr/>
          <a:lstStyle/>
          <a:p>
            <a:r>
              <a:rPr lang="en-US" dirty="0" smtClean="0"/>
              <a:t>National Convention Convened September 20, 1972</a:t>
            </a:r>
          </a:p>
          <a:p>
            <a:pPr marL="0" indent="0">
              <a:buNone/>
            </a:pPr>
            <a:r>
              <a:rPr lang="en-US" dirty="0" smtClean="0"/>
              <a:t>-Radical Representatives  were in control.</a:t>
            </a:r>
          </a:p>
          <a:p>
            <a:pPr marL="0" indent="0">
              <a:buNone/>
            </a:pPr>
            <a:r>
              <a:rPr lang="en-US" dirty="0" smtClean="0"/>
              <a:t>-Revolution takes an extreme turn.</a:t>
            </a:r>
          </a:p>
          <a:p>
            <a:pPr marL="0" indent="0">
              <a:buNone/>
            </a:pPr>
            <a:r>
              <a:rPr lang="en-US" dirty="0" smtClean="0"/>
              <a:t>-No longer a constitutional monarchy</a:t>
            </a:r>
          </a:p>
          <a:p>
            <a:pPr marL="0" indent="0">
              <a:buNone/>
            </a:pPr>
            <a:r>
              <a:rPr lang="en-US" dirty="0" smtClean="0"/>
              <a:t>-Republic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Radical Government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463386"/>
            <a:ext cx="3581153" cy="501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3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All members of Convention supported the Revolution.</a:t>
            </a:r>
          </a:p>
          <a:p>
            <a:r>
              <a:rPr lang="en-US" dirty="0" smtClean="0"/>
              <a:t>Grouped themselves into 3 political factions</a:t>
            </a:r>
          </a:p>
          <a:p>
            <a:pPr marL="0" indent="0">
              <a:buNone/>
            </a:pPr>
            <a:r>
              <a:rPr lang="en-US" dirty="0" smtClean="0"/>
              <a:t>1.     The Mountain- Montagnards were the most radical</a:t>
            </a:r>
          </a:p>
          <a:p>
            <a:pPr>
              <a:buFontTx/>
              <a:buChar char="-"/>
            </a:pPr>
            <a:r>
              <a:rPr lang="en-US" dirty="0" smtClean="0"/>
              <a:t>Many belonged to Jacobins</a:t>
            </a:r>
          </a:p>
          <a:p>
            <a:pPr>
              <a:buFontTx/>
              <a:buChar char="-"/>
            </a:pPr>
            <a:r>
              <a:rPr lang="en-US" dirty="0" smtClean="0"/>
              <a:t>Support came from the lower middle class and poor.</a:t>
            </a:r>
          </a:p>
          <a:p>
            <a:pPr marL="0" indent="0">
              <a:buNone/>
            </a:pPr>
            <a:r>
              <a:rPr lang="en-US" dirty="0" smtClean="0"/>
              <a:t>2.    The </a:t>
            </a:r>
            <a:r>
              <a:rPr lang="en-US" dirty="0" err="1" smtClean="0"/>
              <a:t>Girondins</a:t>
            </a:r>
            <a:r>
              <a:rPr lang="en-US" dirty="0" smtClean="0"/>
              <a:t>- moderates</a:t>
            </a:r>
          </a:p>
          <a:p>
            <a:pPr>
              <a:buFontTx/>
              <a:buChar char="-"/>
            </a:pPr>
            <a:r>
              <a:rPr lang="en-US" dirty="0" smtClean="0"/>
              <a:t>Came mainly from the provinces</a:t>
            </a:r>
          </a:p>
          <a:p>
            <a:pPr>
              <a:buFontTx/>
              <a:buChar char="-"/>
            </a:pPr>
            <a:r>
              <a:rPr lang="en-US" dirty="0" smtClean="0"/>
              <a:t>Resented the excesses of the Paris mob</a:t>
            </a:r>
          </a:p>
          <a:p>
            <a:pPr>
              <a:buFontTx/>
              <a:buChar char="-"/>
            </a:pPr>
            <a:r>
              <a:rPr lang="en-US" dirty="0" smtClean="0"/>
              <a:t>Generally supported a constitutional monarchy.</a:t>
            </a:r>
          </a:p>
          <a:p>
            <a:pPr marL="0" indent="0">
              <a:buNone/>
            </a:pPr>
            <a:r>
              <a:rPr lang="en-US" dirty="0" smtClean="0"/>
              <a:t>3.    The Plain</a:t>
            </a:r>
          </a:p>
          <a:p>
            <a:pPr>
              <a:buFontTx/>
              <a:buChar char="-"/>
            </a:pPr>
            <a:r>
              <a:rPr lang="en-US" dirty="0" smtClean="0"/>
              <a:t>Made up of swing voters</a:t>
            </a:r>
          </a:p>
          <a:p>
            <a:pPr>
              <a:buFontTx/>
              <a:buChar char="-"/>
            </a:pPr>
            <a:r>
              <a:rPr lang="en-US" dirty="0" smtClean="0"/>
              <a:t>Originally supported Girondins but switched to Montagnards.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Factions in the New Government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8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781"/>
            <a:ext cx="5486400" cy="679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2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Jean-Paul Marat</a:t>
            </a:r>
          </a:p>
          <a:p>
            <a:pPr>
              <a:buFontTx/>
              <a:buChar char="-"/>
            </a:pPr>
            <a:r>
              <a:rPr lang="en-US" dirty="0" smtClean="0"/>
              <a:t>Advocate of violence and leader of the Paris </a:t>
            </a:r>
            <a:r>
              <a:rPr lang="en-US" dirty="0" err="1" smtClean="0"/>
              <a:t>sansculottes</a:t>
            </a:r>
            <a:endParaRPr lang="en-US" dirty="0" smtClean="0"/>
          </a:p>
          <a:p>
            <a:r>
              <a:rPr lang="en-US" dirty="0" smtClean="0"/>
              <a:t>George-Jacque Danton</a:t>
            </a:r>
          </a:p>
          <a:p>
            <a:pPr>
              <a:buFontTx/>
              <a:buChar char="-"/>
            </a:pPr>
            <a:r>
              <a:rPr lang="en-US" dirty="0" smtClean="0"/>
              <a:t>A violent agitator in the early days of the revolution</a:t>
            </a:r>
          </a:p>
          <a:p>
            <a:pPr>
              <a:buFontTx/>
              <a:buChar char="-"/>
            </a:pPr>
            <a:r>
              <a:rPr lang="en-US" dirty="0" smtClean="0"/>
              <a:t>Popular with the public</a:t>
            </a:r>
          </a:p>
          <a:p>
            <a:pPr>
              <a:buFontTx/>
              <a:buChar char="-"/>
            </a:pPr>
            <a:r>
              <a:rPr lang="en-US" dirty="0" smtClean="0"/>
              <a:t>Compromiser  who hated the publics excesses</a:t>
            </a:r>
          </a:p>
          <a:p>
            <a:r>
              <a:rPr lang="en-US" dirty="0" err="1" smtClean="0"/>
              <a:t>Maximilien</a:t>
            </a:r>
            <a:r>
              <a:rPr lang="en-US" dirty="0" smtClean="0"/>
              <a:t> Robespierre</a:t>
            </a:r>
          </a:p>
          <a:p>
            <a:pPr>
              <a:buFontTx/>
              <a:buChar char="-"/>
            </a:pPr>
            <a:r>
              <a:rPr lang="en-US" dirty="0" smtClean="0"/>
              <a:t>Known for dedication to Revolution</a:t>
            </a:r>
          </a:p>
          <a:p>
            <a:pPr>
              <a:buFontTx/>
              <a:buChar char="-"/>
            </a:pPr>
            <a:r>
              <a:rPr lang="en-US" dirty="0" smtClean="0"/>
              <a:t>Led convention during its most blood thirsty time.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Radical Leaders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6725"/>
            <a:ext cx="76200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5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105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King placed on trial</a:t>
            </a:r>
          </a:p>
          <a:p>
            <a:r>
              <a:rPr lang="en-US" dirty="0" smtClean="0"/>
              <a:t>Girondins hoped to avoid a trial</a:t>
            </a:r>
          </a:p>
          <a:p>
            <a:r>
              <a:rPr lang="en-US" dirty="0" smtClean="0"/>
              <a:t>Montagnards wanted to try and execute the King in order to protect the Revolution from future monarchies</a:t>
            </a:r>
          </a:p>
          <a:p>
            <a:r>
              <a:rPr lang="en-US" dirty="0" smtClean="0"/>
              <a:t>January 21, 1973</a:t>
            </a:r>
          </a:p>
          <a:p>
            <a:pPr>
              <a:buFontTx/>
              <a:buChar char="-"/>
            </a:pPr>
            <a:r>
              <a:rPr lang="en-US" dirty="0" smtClean="0"/>
              <a:t>King led guillotine</a:t>
            </a:r>
          </a:p>
          <a:p>
            <a:pPr>
              <a:buFontTx/>
              <a:buChar char="-"/>
            </a:pPr>
            <a:r>
              <a:rPr lang="en-US" dirty="0" smtClean="0"/>
              <a:t>Head shown to everyone to see.</a:t>
            </a:r>
          </a:p>
          <a:p>
            <a:pPr>
              <a:buFontTx/>
              <a:buChar char="-"/>
            </a:pPr>
            <a:r>
              <a:rPr lang="en-US" dirty="0" smtClean="0"/>
              <a:t>Word spread across Europe</a:t>
            </a:r>
          </a:p>
          <a:p>
            <a:pPr>
              <a:buFontTx/>
              <a:buChar char="-"/>
            </a:pPr>
            <a:r>
              <a:rPr lang="en-US" dirty="0" smtClean="0"/>
              <a:t>Europeans reacted wit h horror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Execution of the King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blogs.smithsonianmag.com/smartnews/files/2013/01/louis-xv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3345214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6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10622</TotalTime>
  <Words>1029</Words>
  <Application>Microsoft Macintosh PowerPoint</Application>
  <PresentationFormat>On-screen Show (4:3)</PresentationFormat>
  <Paragraphs>109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Constantia</vt:lpstr>
      <vt:lpstr>ＭＳ Ｐゴシック</vt:lpstr>
      <vt:lpstr>Times New Roman</vt:lpstr>
      <vt:lpstr>Wingdings</vt:lpstr>
      <vt:lpstr>Wingdings 2</vt:lpstr>
      <vt:lpstr>Paper</vt:lpstr>
      <vt:lpstr>PowerPoint Presentation</vt:lpstr>
      <vt:lpstr>  Section 2 The Republic</vt:lpstr>
      <vt:lpstr>Key Terms and Names</vt:lpstr>
      <vt:lpstr>A Radical Government</vt:lpstr>
      <vt:lpstr>Factions in the New Government</vt:lpstr>
      <vt:lpstr>PowerPoint Presentation</vt:lpstr>
      <vt:lpstr>Radical Leaders</vt:lpstr>
      <vt:lpstr>PowerPoint Presentation</vt:lpstr>
      <vt:lpstr>Execution of the King</vt:lpstr>
      <vt:lpstr>PowerPoint Presentation</vt:lpstr>
      <vt:lpstr>Tightening Control</vt:lpstr>
      <vt:lpstr>PowerPoint Presentation</vt:lpstr>
      <vt:lpstr>Transforming Society</vt:lpstr>
      <vt:lpstr>PowerPoint Presentation</vt:lpstr>
      <vt:lpstr>The Reign of Terror</vt:lpstr>
      <vt:lpstr>The Reign of Terror</vt:lpstr>
      <vt:lpstr>PowerPoint Presentation</vt:lpstr>
      <vt:lpstr>The Reign of Terror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  Section 2 The Republic</dc:title>
  <dc:creator>David R Stookbury</dc:creator>
  <cp:lastModifiedBy>Chris Bunkley</cp:lastModifiedBy>
  <cp:revision>18</cp:revision>
  <dcterms:created xsi:type="dcterms:W3CDTF">2013-12-04T04:06:13Z</dcterms:created>
  <dcterms:modified xsi:type="dcterms:W3CDTF">2016-08-28T15:18:30Z</dcterms:modified>
</cp:coreProperties>
</file>