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0" r:id="rId2"/>
    <p:sldId id="256" r:id="rId3"/>
    <p:sldId id="259" r:id="rId4"/>
    <p:sldId id="257" r:id="rId5"/>
    <p:sldId id="258" r:id="rId6"/>
    <p:sldId id="260" r:id="rId7"/>
    <p:sldId id="261" r:id="rId8"/>
    <p:sldId id="272" r:id="rId9"/>
    <p:sldId id="271" r:id="rId10"/>
    <p:sldId id="262" r:id="rId11"/>
    <p:sldId id="263" r:id="rId12"/>
    <p:sldId id="264" r:id="rId13"/>
    <p:sldId id="265" r:id="rId14"/>
    <p:sldId id="266"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A09D2-3E27-4DAF-90AF-06AEA2C803FC}" type="datetimeFigureOut">
              <a:rPr lang="en-US" smtClean="0"/>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363A6-79DF-47CB-A21E-440A51EBA6F4}" type="slidenum">
              <a:rPr lang="en-US" smtClean="0"/>
              <a:t>‹#›</a:t>
            </a:fld>
            <a:endParaRPr lang="en-US"/>
          </a:p>
        </p:txBody>
      </p:sp>
    </p:spTree>
    <p:extLst>
      <p:ext uri="{BB962C8B-B14F-4D97-AF65-F5344CB8AC3E}">
        <p14:creationId xmlns:p14="http://schemas.microsoft.com/office/powerpoint/2010/main" val="289822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55EFC21-530B-4733-B307-D325B1B170D6}" type="datetimeFigureOut">
              <a:rPr lang="en-US" smtClean="0"/>
              <a:t>12/8/2013</a:t>
            </a:fld>
            <a:endParaRPr lang="en-US"/>
          </a:p>
        </p:txBody>
      </p:sp>
      <p:sp>
        <p:nvSpPr>
          <p:cNvPr id="16" name="Slide Number Placeholder 15"/>
          <p:cNvSpPr>
            <a:spLocks noGrp="1"/>
          </p:cNvSpPr>
          <p:nvPr>
            <p:ph type="sldNum" sz="quarter" idx="11"/>
          </p:nvPr>
        </p:nvSpPr>
        <p:spPr/>
        <p:txBody>
          <a:bodyPr/>
          <a:lstStyle/>
          <a:p>
            <a:fld id="{7B3E1B9F-51DD-4EAA-8179-0336A0D0B46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5EFC21-530B-4733-B307-D325B1B170D6}"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1B9F-51DD-4EAA-8179-0336A0D0B4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5EFC21-530B-4733-B307-D325B1B170D6}"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1B9F-51DD-4EAA-8179-0336A0D0B4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55EFC21-530B-4733-B307-D325B1B170D6}" type="datetimeFigureOut">
              <a:rPr lang="en-US" smtClean="0"/>
              <a:t>12/8/2013</a:t>
            </a:fld>
            <a:endParaRPr lang="en-US"/>
          </a:p>
        </p:txBody>
      </p:sp>
      <p:sp>
        <p:nvSpPr>
          <p:cNvPr id="15" name="Slide Number Placeholder 14"/>
          <p:cNvSpPr>
            <a:spLocks noGrp="1"/>
          </p:cNvSpPr>
          <p:nvPr>
            <p:ph type="sldNum" sz="quarter" idx="15"/>
          </p:nvPr>
        </p:nvSpPr>
        <p:spPr/>
        <p:txBody>
          <a:bodyPr/>
          <a:lstStyle>
            <a:lvl1pPr algn="ctr">
              <a:defRPr/>
            </a:lvl1pPr>
          </a:lstStyle>
          <a:p>
            <a:fld id="{7B3E1B9F-51DD-4EAA-8179-0336A0D0B468}"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EFC21-530B-4733-B307-D325B1B170D6}"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1B9F-51DD-4EAA-8179-0336A0D0B468}"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EFC21-530B-4733-B307-D325B1B170D6}"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E1B9F-51DD-4EAA-8179-0336A0D0B46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B3E1B9F-51DD-4EAA-8179-0336A0D0B468}"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55EFC21-530B-4733-B307-D325B1B170D6}" type="datetimeFigureOut">
              <a:rPr lang="en-US" smtClean="0"/>
              <a:t>12/8/2013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5EFC21-530B-4733-B307-D325B1B170D6}" type="datetimeFigureOut">
              <a:rPr lang="en-US" smtClean="0"/>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1B9F-51DD-4EAA-8179-0336A0D0B46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EFC21-530B-4733-B307-D325B1B170D6}" type="datetimeFigureOut">
              <a:rPr lang="en-US" smtClean="0"/>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E1B9F-51DD-4EAA-8179-0336A0D0B4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55EFC21-530B-4733-B307-D325B1B170D6}" type="datetimeFigureOut">
              <a:rPr lang="en-US" smtClean="0"/>
              <a:t>12/8/2013</a:t>
            </a:fld>
            <a:endParaRPr lang="en-US"/>
          </a:p>
        </p:txBody>
      </p:sp>
      <p:sp>
        <p:nvSpPr>
          <p:cNvPr id="9" name="Slide Number Placeholder 8"/>
          <p:cNvSpPr>
            <a:spLocks noGrp="1"/>
          </p:cNvSpPr>
          <p:nvPr>
            <p:ph type="sldNum" sz="quarter" idx="15"/>
          </p:nvPr>
        </p:nvSpPr>
        <p:spPr/>
        <p:txBody>
          <a:bodyPr/>
          <a:lstStyle/>
          <a:p>
            <a:fld id="{7B3E1B9F-51DD-4EAA-8179-0336A0D0B468}"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55EFC21-530B-4733-B307-D325B1B170D6}" type="datetimeFigureOut">
              <a:rPr lang="en-US" smtClean="0"/>
              <a:t>12/8/2013</a:t>
            </a:fld>
            <a:endParaRPr lang="en-US"/>
          </a:p>
        </p:txBody>
      </p:sp>
      <p:sp>
        <p:nvSpPr>
          <p:cNvPr id="9" name="Slide Number Placeholder 8"/>
          <p:cNvSpPr>
            <a:spLocks noGrp="1"/>
          </p:cNvSpPr>
          <p:nvPr>
            <p:ph type="sldNum" sz="quarter" idx="11"/>
          </p:nvPr>
        </p:nvSpPr>
        <p:spPr/>
        <p:txBody>
          <a:bodyPr/>
          <a:lstStyle/>
          <a:p>
            <a:fld id="{7B3E1B9F-51DD-4EAA-8179-0336A0D0B46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5EFC21-530B-4733-B307-D325B1B170D6}" type="datetimeFigureOut">
              <a:rPr lang="en-US" smtClean="0"/>
              <a:t>12/8/2013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B3E1B9F-51DD-4EAA-8179-0336A0D0B468}"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47" y="381000"/>
            <a:ext cx="907676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3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121150"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571206" y="838200"/>
            <a:ext cx="4103687"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669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rPr>
              <a:t>Napoleon Dominates </a:t>
            </a:r>
            <a:r>
              <a:rPr lang="en-US" b="1" dirty="0" smtClean="0">
                <a:effectLst>
                  <a:outerShdw blurRad="38100" dist="38100" dir="2700000" algn="tl">
                    <a:srgbClr val="000000">
                      <a:alpha val="43137"/>
                    </a:srgbClr>
                  </a:outerShdw>
                </a:effectLst>
              </a:rPr>
              <a:t>Europe</a:t>
            </a:r>
            <a:endParaRPr lang="en-US" b="1" dirty="0">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idx="1"/>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57200" y="1447800"/>
            <a:ext cx="8229600" cy="146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55930" y="3048000"/>
            <a:ext cx="8291513"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1170" y="4724400"/>
            <a:ext cx="829151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94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9001296"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689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ch20_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183" y="59266"/>
            <a:ext cx="5298017" cy="67873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hlinkClick r:id="rId3" action="ppaction://hlinksldjump"/>
          </p:cNvPr>
          <p:cNvSpPr>
            <a:spLocks noChangeArrowheads="1"/>
          </p:cNvSpPr>
          <p:nvPr/>
        </p:nvSpPr>
        <p:spPr bwMode="auto">
          <a:xfrm>
            <a:off x="2209799" y="1600199"/>
            <a:ext cx="2636801" cy="1871779"/>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 name="Rectangle 5">
            <a:hlinkClick r:id="rId4" action="ppaction://hlinksldjump"/>
          </p:cNvPr>
          <p:cNvSpPr>
            <a:spLocks noChangeArrowheads="1"/>
          </p:cNvSpPr>
          <p:nvPr/>
        </p:nvSpPr>
        <p:spPr bwMode="auto">
          <a:xfrm>
            <a:off x="4343399" y="1600199"/>
            <a:ext cx="2636801" cy="1871779"/>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42639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52800"/>
            <a:ext cx="8229600" cy="2743200"/>
          </a:xfrm>
        </p:spPr>
        <p:txBody>
          <a:bodyPr/>
          <a:lstStyle/>
          <a:p>
            <a:r>
              <a:rPr lang="en-US" dirty="0"/>
              <a:t>Answer(s): all nations except Great Britain, Sweden, and the Ottoman Empire</a:t>
            </a:r>
          </a:p>
          <a:p>
            <a:endParaRPr lang="en-US" dirty="0"/>
          </a:p>
        </p:txBody>
      </p:sp>
      <p:sp>
        <p:nvSpPr>
          <p:cNvPr id="3" name="Title 2"/>
          <p:cNvSpPr>
            <a:spLocks noGrp="1"/>
          </p:cNvSpPr>
          <p:nvPr>
            <p:ph type="title"/>
          </p:nvPr>
        </p:nvSpPr>
        <p:spPr>
          <a:xfrm>
            <a:off x="457200" y="152400"/>
            <a:ext cx="8229600" cy="2895600"/>
          </a:xfrm>
        </p:spPr>
        <p:txBody>
          <a:bodyPr>
            <a:normAutofit/>
          </a:bodyPr>
          <a:lstStyle/>
          <a:p>
            <a:pPr algn="ctr"/>
            <a:r>
              <a:rPr lang="en-US" b="1" dirty="0">
                <a:effectLst>
                  <a:outerShdw blurRad="38100" dist="38100" dir="2700000" algn="tl">
                    <a:srgbClr val="000000">
                      <a:alpha val="43137"/>
                    </a:srgbClr>
                  </a:outerShdw>
                </a:effectLst>
              </a:rPr>
              <a:t>Summarizing</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What regions of Europe did Napoleon dominate?</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51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p:spPr>
        <p:txBody>
          <a:bodyPr>
            <a:normAutofit/>
          </a:bodyPr>
          <a:lstStyle/>
          <a:p>
            <a:pPr algn="ctr"/>
            <a:r>
              <a:rPr lang="en-US" dirty="0"/>
              <a:t>Napoleon’s </a:t>
            </a:r>
            <a:r>
              <a:rPr lang="en-US" dirty="0" smtClean="0"/>
              <a:t>Policies</a:t>
            </a:r>
            <a:endParaRPr lang="en-US" dirty="0"/>
          </a:p>
        </p:txBody>
      </p:sp>
      <p:pic>
        <p:nvPicPr>
          <p:cNvPr id="7170" name="Picture 2"/>
          <p:cNvPicPr>
            <a:picLocks noGrp="1" noChangeAspect="1" noChangeArrowheads="1"/>
          </p:cNvPicPr>
          <p:nvPr>
            <p:ph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74370" y="1524000"/>
            <a:ext cx="779525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5800" y="1489054"/>
            <a:ext cx="3886200" cy="221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775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886200"/>
          </a:xfrm>
        </p:spPr>
        <p:txBody>
          <a:bodyPr/>
          <a:lstStyle/>
          <a:p>
            <a:r>
              <a:rPr lang="en-US" dirty="0"/>
              <a:t>Answer(s): Napoleon made some basic revolutionary ideas part of the French government</a:t>
            </a:r>
          </a:p>
        </p:txBody>
      </p:sp>
      <p:sp>
        <p:nvSpPr>
          <p:cNvPr id="3" name="Title 2"/>
          <p:cNvSpPr>
            <a:spLocks noGrp="1"/>
          </p:cNvSpPr>
          <p:nvPr>
            <p:ph type="title"/>
          </p:nvPr>
        </p:nvSpPr>
        <p:spPr>
          <a:xfrm>
            <a:off x="457200" y="152400"/>
            <a:ext cx="8229600" cy="1752600"/>
          </a:xfrm>
        </p:spPr>
        <p:txBody>
          <a:bodyPr>
            <a:normAutofit fontScale="90000"/>
          </a:bodyPr>
          <a:lstStyle/>
          <a:p>
            <a:pPr algn="ctr"/>
            <a:r>
              <a:rPr lang="en-US" b="1" dirty="0">
                <a:effectLst>
                  <a:outerShdw blurRad="38100" dist="38100" dir="2700000" algn="tl">
                    <a:srgbClr val="000000">
                      <a:alpha val="43137"/>
                    </a:srgbClr>
                  </a:outerShdw>
                </a:effectLst>
              </a:rPr>
              <a:t>Identify Cause and Effect</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How did Napoleon’s reforms affect French society</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443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54"/>
            <a:ext cx="9067799" cy="686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568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Main Idea: Napoleon Bonaparte rose through military ranks to become emperor over France and much of Europe</a:t>
            </a:r>
            <a:r>
              <a:rPr lang="en-US" dirty="0" smtClean="0"/>
              <a:t>.</a:t>
            </a:r>
          </a:p>
          <a:p>
            <a:endParaRPr lang="en-US" dirty="0"/>
          </a:p>
          <a:p>
            <a:endParaRPr lang="en-US" dirty="0"/>
          </a:p>
        </p:txBody>
      </p:sp>
      <p:sp>
        <p:nvSpPr>
          <p:cNvPr id="2" name="Title 1"/>
          <p:cNvSpPr>
            <a:spLocks noGrp="1"/>
          </p:cNvSpPr>
          <p:nvPr>
            <p:ph type="ctrTitle"/>
          </p:nvPr>
        </p:nvSpPr>
        <p:spPr/>
        <p:txBody>
          <a:bodyPr/>
          <a:lstStyle/>
          <a:p>
            <a:r>
              <a:rPr lang="en-US" dirty="0" smtClean="0"/>
              <a:t>Chapter 20 </a:t>
            </a:r>
            <a:br>
              <a:rPr lang="en-US" dirty="0" smtClean="0"/>
            </a:br>
            <a:r>
              <a:rPr lang="en-US" dirty="0" smtClean="0"/>
              <a:t>Section 3</a:t>
            </a:r>
            <a:endParaRPr lang="en-US" dirty="0"/>
          </a:p>
        </p:txBody>
      </p:sp>
    </p:spTree>
    <p:extLst>
      <p:ext uri="{BB962C8B-B14F-4D97-AF65-F5344CB8AC3E}">
        <p14:creationId xmlns:p14="http://schemas.microsoft.com/office/powerpoint/2010/main" val="2710605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Napoleon Bonaparte</a:t>
            </a:r>
          </a:p>
          <a:p>
            <a:r>
              <a:rPr lang="en-US" dirty="0" smtClean="0"/>
              <a:t>Admiral Horatio Nelson</a:t>
            </a:r>
          </a:p>
          <a:p>
            <a:r>
              <a:rPr lang="en-US" dirty="0" smtClean="0"/>
              <a:t>Coup </a:t>
            </a:r>
            <a:r>
              <a:rPr lang="en-US" dirty="0" err="1" smtClean="0"/>
              <a:t>D’etat</a:t>
            </a:r>
            <a:endParaRPr lang="en-US" dirty="0" smtClean="0"/>
          </a:p>
          <a:p>
            <a:r>
              <a:rPr lang="en-US" dirty="0" smtClean="0"/>
              <a:t>Plebiscite</a:t>
            </a:r>
          </a:p>
          <a:p>
            <a:r>
              <a:rPr lang="en-US" dirty="0" smtClean="0"/>
              <a:t>Continental System</a:t>
            </a:r>
          </a:p>
          <a:p>
            <a:r>
              <a:rPr lang="en-US" dirty="0" smtClean="0"/>
              <a:t>Nationalism</a:t>
            </a:r>
          </a:p>
          <a:p>
            <a:endParaRPr lang="en-US" dirty="0"/>
          </a:p>
          <a:p>
            <a:pPr marL="0" lvl="0" indent="0">
              <a:buClr>
                <a:srgbClr val="F3A447"/>
              </a:buClr>
              <a:buNone/>
            </a:pPr>
            <a:r>
              <a:rPr lang="en-US" sz="1800" spc="100" dirty="0">
                <a:solidFill>
                  <a:srgbClr val="FEFAC9"/>
                </a:solidFill>
              </a:rPr>
              <a:t>Standard Number:</a:t>
            </a:r>
          </a:p>
          <a:p>
            <a:pPr marL="0" lvl="0" indent="0">
              <a:buClr>
                <a:srgbClr val="F3A447"/>
              </a:buClr>
              <a:buNone/>
            </a:pPr>
            <a:r>
              <a:rPr lang="en-US" sz="1800" spc="100" dirty="0">
                <a:solidFill>
                  <a:srgbClr val="FEFAC9"/>
                </a:solidFill>
              </a:rPr>
              <a:t>4.0 Governance and Civics</a:t>
            </a:r>
          </a:p>
          <a:p>
            <a:pPr marL="0" lvl="0" indent="0">
              <a:buClr>
                <a:srgbClr val="F3A447"/>
              </a:buClr>
              <a:buNone/>
            </a:pPr>
            <a:r>
              <a:rPr lang="en-US" sz="1800" spc="100" dirty="0">
                <a:solidFill>
                  <a:srgbClr val="FEFAC9"/>
                </a:solidFill>
              </a:rPr>
              <a:t>Standard:</a:t>
            </a:r>
          </a:p>
          <a:p>
            <a:pPr marL="0" lvl="0" indent="0">
              <a:buClr>
                <a:srgbClr val="F3A447"/>
              </a:buClr>
              <a:buNone/>
            </a:pPr>
            <a:r>
              <a:rPr lang="en-US" sz="1800" spc="100" dirty="0">
                <a:solidFill>
                  <a:srgbClr val="FEFAC9"/>
                </a:solidFill>
              </a:rPr>
              <a:t>Governance establishes structures of power and authority in order to provide order and stability. Civic efficacy requires understanding rights and responsibilities, ethical behavior, and the role of citizens with in their community, nation, and world. </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Key Terms and Names</a:t>
            </a:r>
            <a:endParaRPr lang="en-US" b="1" dirty="0">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4422121"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703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57800"/>
          </a:xfrm>
        </p:spPr>
        <p:txBody>
          <a:bodyPr/>
          <a:lstStyle/>
          <a:p>
            <a:r>
              <a:rPr lang="en-US" dirty="0"/>
              <a:t>Napoleon Bonaparte, ruthlessly ambitious, rose from army captain to ruler of France in a very short time. He took advantage of the turmoil of the French Revolution. </a:t>
            </a:r>
            <a:endParaRPr lang="en-US" dirty="0" smtClean="0"/>
          </a:p>
          <a:p>
            <a:endParaRPr lang="en-US" dirty="0"/>
          </a:p>
        </p:txBody>
      </p:sp>
      <p:sp>
        <p:nvSpPr>
          <p:cNvPr id="3" name="Title 2"/>
          <p:cNvSpPr>
            <a:spLocks noGrp="1"/>
          </p:cNvSpPr>
          <p:nvPr>
            <p:ph type="title"/>
          </p:nvPr>
        </p:nvSpPr>
        <p:spPr>
          <a:xfrm>
            <a:off x="471646" y="30480"/>
            <a:ext cx="8229600" cy="838200"/>
          </a:xfrm>
        </p:spPr>
        <p:txBody>
          <a:bodyPr>
            <a:normAutofit/>
          </a:bodyPr>
          <a:lstStyle/>
          <a:p>
            <a:pPr algn="ctr"/>
            <a:r>
              <a:rPr lang="en-US" b="1" dirty="0">
                <a:effectLst>
                  <a:outerShdw blurRad="38100" dist="38100" dir="2700000" algn="tl">
                    <a:srgbClr val="000000">
                      <a:alpha val="43137"/>
                    </a:srgbClr>
                  </a:outerShdw>
                </a:effectLst>
              </a:rPr>
              <a:t>Napoleon’s Rise to </a:t>
            </a:r>
            <a:r>
              <a:rPr lang="en-US" b="1" dirty="0" smtClean="0">
                <a:effectLst>
                  <a:outerShdw blurRad="38100" dist="38100" dir="2700000" algn="tl">
                    <a:srgbClr val="000000">
                      <a:alpha val="43137"/>
                    </a:srgbClr>
                  </a:outerShdw>
                </a:effectLst>
              </a:rPr>
              <a:t>Power</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01808" y="2438400"/>
            <a:ext cx="4084637"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4400" y="2462213"/>
            <a:ext cx="4078287"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1807" y="5340350"/>
            <a:ext cx="8300879" cy="1200329"/>
          </a:xfrm>
          <a:prstGeom prst="rect">
            <a:avLst/>
          </a:prstGeom>
        </p:spPr>
        <p:txBody>
          <a:bodyPr wrap="square">
            <a:spAutoFit/>
          </a:bodyPr>
          <a:lstStyle/>
          <a:p>
            <a:r>
              <a:rPr lang="en-US" sz="2400" dirty="0" smtClean="0"/>
              <a:t>Napoleon promised order and stability, pledging to uphold key reforms. The French gave up some freedoms for peace and prosperity. </a:t>
            </a:r>
            <a:endParaRPr lang="en-US" sz="2400" dirty="0"/>
          </a:p>
        </p:txBody>
      </p:sp>
    </p:spTree>
    <p:extLst>
      <p:ext uri="{BB962C8B-B14F-4D97-AF65-F5344CB8AC3E}">
        <p14:creationId xmlns:p14="http://schemas.microsoft.com/office/powerpoint/2010/main" val="2504098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10000"/>
          </a:xfrm>
        </p:spPr>
        <p:txBody>
          <a:bodyPr/>
          <a:lstStyle/>
          <a:p>
            <a:r>
              <a:rPr lang="en-US" dirty="0"/>
              <a:t>Answer(s): stopped royalists from regaining power, defended French interior, won battles in Italy, kept borders secure, won territory for France, covered up Battle of Nile, coup d'état</a:t>
            </a:r>
          </a:p>
          <a:p>
            <a:endParaRPr lang="en-US" dirty="0"/>
          </a:p>
        </p:txBody>
      </p:sp>
      <p:sp>
        <p:nvSpPr>
          <p:cNvPr id="3" name="Title 2"/>
          <p:cNvSpPr>
            <a:spLocks noGrp="1"/>
          </p:cNvSpPr>
          <p:nvPr>
            <p:ph type="title"/>
          </p:nvPr>
        </p:nvSpPr>
        <p:spPr>
          <a:xfrm>
            <a:off x="457200" y="152400"/>
            <a:ext cx="8229600" cy="1905000"/>
          </a:xfrm>
        </p:spPr>
        <p:txBody>
          <a:bodyPr>
            <a:normAutofit fontScale="90000"/>
          </a:bodyPr>
          <a:lstStyle/>
          <a:p>
            <a:pPr algn="ctr"/>
            <a:r>
              <a:rPr lang="en-US" dirty="0"/>
              <a:t>Summarize</a:t>
            </a:r>
            <a:br>
              <a:rPr lang="en-US" dirty="0"/>
            </a:br>
            <a:r>
              <a:rPr lang="en-US" dirty="0"/>
              <a:t>What events led to Napoleon’s rise to power</a:t>
            </a:r>
            <a:r>
              <a:rPr lang="en-US" dirty="0" smtClean="0"/>
              <a:t>?</a:t>
            </a:r>
            <a:endParaRPr lang="en-US" dirty="0"/>
          </a:p>
        </p:txBody>
      </p:sp>
    </p:spTree>
    <p:extLst>
      <p:ext uri="{BB962C8B-B14F-4D97-AF65-F5344CB8AC3E}">
        <p14:creationId xmlns:p14="http://schemas.microsoft.com/office/powerpoint/2010/main" val="243087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5715000" cy="5715000"/>
          </a:xfrm>
        </p:spPr>
        <p:txBody>
          <a:bodyPr>
            <a:normAutofit/>
          </a:bodyPr>
          <a:lstStyle/>
          <a:p>
            <a:r>
              <a:rPr lang="en-US" dirty="0"/>
              <a:t>Once France under control, Napoleon turned to Europe </a:t>
            </a:r>
          </a:p>
          <a:p>
            <a:r>
              <a:rPr lang="en-US" dirty="0"/>
              <a:t>Napoleon crowns himself</a:t>
            </a:r>
          </a:p>
          <a:p>
            <a:r>
              <a:rPr lang="en-US" dirty="0"/>
              <a:t>Submitted a plebiscite before voters </a:t>
            </a:r>
          </a:p>
          <a:p>
            <a:r>
              <a:rPr lang="en-US" dirty="0"/>
              <a:t>Emperor Napoleon I </a:t>
            </a:r>
          </a:p>
          <a:p>
            <a:r>
              <a:rPr lang="en-US" dirty="0"/>
              <a:t>Desire for empire </a:t>
            </a:r>
          </a:p>
          <a:p>
            <a:r>
              <a:rPr lang="en-US" dirty="0"/>
              <a:t>Wanted to rule Europe and the Americas </a:t>
            </a:r>
          </a:p>
          <a:p>
            <a:r>
              <a:rPr lang="en-US" dirty="0"/>
              <a:t>French expedition to Saint Domingue (Haiti today) failed</a:t>
            </a:r>
          </a:p>
          <a:p>
            <a:r>
              <a:rPr lang="en-US" dirty="0"/>
              <a:t>Napoleon sold Louisiana Territory and turned his focus to Europe</a:t>
            </a:r>
          </a:p>
          <a:p>
            <a:endParaRPr lang="en-US" dirty="0"/>
          </a:p>
        </p:txBody>
      </p:sp>
      <p:sp>
        <p:nvSpPr>
          <p:cNvPr id="3" name="Title 2"/>
          <p:cNvSpPr>
            <a:spLocks noGrp="1"/>
          </p:cNvSpPr>
          <p:nvPr>
            <p:ph type="title"/>
          </p:nvPr>
        </p:nvSpPr>
        <p:spPr/>
        <p:txBody>
          <a:bodyPr>
            <a:normAutofit fontScale="90000"/>
          </a:bodyPr>
          <a:lstStyle/>
          <a:p>
            <a:pPr algn="ctr"/>
            <a:r>
              <a:rPr lang="en-US" b="1" dirty="0">
                <a:effectLst>
                  <a:outerShdw blurRad="38100" dist="38100" dir="2700000" algn="tl">
                    <a:srgbClr val="000000">
                      <a:alpha val="43137"/>
                    </a:srgbClr>
                  </a:outerShdw>
                </a:effectLst>
              </a:rPr>
              <a:t>Emperor Napoleon</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pic>
        <p:nvPicPr>
          <p:cNvPr id="13314" name="Picture 2" descr="http://teachers.ausd.net/antilla/napole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19200"/>
            <a:ext cx="299274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187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181600"/>
          </a:xfrm>
        </p:spPr>
        <p:txBody>
          <a:bodyPr/>
          <a:lstStyle/>
          <a:p>
            <a:pPr marL="0" indent="0" algn="ctr">
              <a:buNone/>
            </a:pPr>
            <a:r>
              <a:rPr lang="en-US" dirty="0" smtClean="0"/>
              <a:t>Napoleonic Wars Begin</a:t>
            </a:r>
          </a:p>
          <a:p>
            <a:r>
              <a:rPr lang="en-US" dirty="0" smtClean="0"/>
              <a:t>Extension </a:t>
            </a:r>
            <a:r>
              <a:rPr lang="en-US" dirty="0"/>
              <a:t>of wars fought during the French Revolution, would last a decade</a:t>
            </a:r>
          </a:p>
          <a:p>
            <a:r>
              <a:rPr lang="en-US" dirty="0"/>
              <a:t>France dominant power in Europe</a:t>
            </a:r>
          </a:p>
          <a:p>
            <a:r>
              <a:rPr lang="en-US" dirty="0"/>
              <a:t>French empire grew rapidly, but fell apart more quickly</a:t>
            </a:r>
          </a:p>
          <a:p>
            <a:r>
              <a:rPr lang="en-US" dirty="0"/>
              <a:t>Nelson and British navy won Battle of Trafalgar off coast of Spain</a:t>
            </a:r>
          </a:p>
          <a:p>
            <a:r>
              <a:rPr lang="en-US" dirty="0"/>
              <a:t>Napoleon defeated Russian and Austrian troops at Austerlitz </a:t>
            </a:r>
          </a:p>
          <a:p>
            <a:endParaRPr lang="en-US" dirty="0"/>
          </a:p>
        </p:txBody>
      </p:sp>
      <p:sp>
        <p:nvSpPr>
          <p:cNvPr id="3" name="Title 2"/>
          <p:cNvSpPr>
            <a:spLocks noGrp="1"/>
          </p:cNvSpPr>
          <p:nvPr>
            <p:ph type="title"/>
          </p:nvPr>
        </p:nvSpPr>
        <p:spPr>
          <a:xfrm>
            <a:off x="457200" y="152400"/>
            <a:ext cx="8229600" cy="685800"/>
          </a:xfrm>
        </p:spPr>
        <p:txBody>
          <a:bodyPr>
            <a:normAutofit fontScale="90000"/>
          </a:bodyPr>
          <a:lstStyle/>
          <a:p>
            <a:pPr algn="ctr"/>
            <a:r>
              <a:rPr lang="en-US" b="1" dirty="0">
                <a:effectLst>
                  <a:outerShdw blurRad="38100" dist="38100" dir="2700000" algn="tl">
                    <a:srgbClr val="000000">
                      <a:alpha val="43137"/>
                    </a:srgbClr>
                  </a:outerShdw>
                </a:effectLst>
              </a:rPr>
              <a:t>Quest to Conquer </a:t>
            </a:r>
            <a:r>
              <a:rPr lang="en-US" b="1" dirty="0" smtClean="0">
                <a:effectLst>
                  <a:outerShdw blurRad="38100" dist="38100" dir="2700000" algn="tl">
                    <a:srgbClr val="000000">
                      <a:alpha val="43137"/>
                    </a:srgbClr>
                  </a:outerShdw>
                </a:effectLst>
              </a:rPr>
              <a:t>Europe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7229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datavizblog.files.wordpress.com/2013/06/princebragatlastcount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55" y="381000"/>
            <a:ext cx="8947645" cy="559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72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99" y="838200"/>
            <a:ext cx="8673201"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94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62</TotalTime>
  <Words>323</Words>
  <Application>Microsoft Office PowerPoint</Application>
  <PresentationFormat>On-screen Show (4:3)</PresentationFormat>
  <Paragraphs>41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PowerPoint Presentation</vt:lpstr>
      <vt:lpstr>Chapter 20  Section 3</vt:lpstr>
      <vt:lpstr>Key Terms and Names</vt:lpstr>
      <vt:lpstr>Napoleon’s Rise to Power</vt:lpstr>
      <vt:lpstr>Summarize What events led to Napoleon’s rise to power?</vt:lpstr>
      <vt:lpstr>Emperor Napoleon </vt:lpstr>
      <vt:lpstr>Quest to Conquer Europe</vt:lpstr>
      <vt:lpstr>PowerPoint Presentation</vt:lpstr>
      <vt:lpstr>PowerPoint Presentation</vt:lpstr>
      <vt:lpstr>PowerPoint Presentation</vt:lpstr>
      <vt:lpstr>Napoleon Dominates Europe</vt:lpstr>
      <vt:lpstr>PowerPoint Presentation</vt:lpstr>
      <vt:lpstr>PowerPoint Presentation</vt:lpstr>
      <vt:lpstr>Summarizing What regions of Europe did Napoleon dominate? </vt:lpstr>
      <vt:lpstr>Napoleon’s Policies</vt:lpstr>
      <vt:lpstr>Identify Cause and Effect How did Napoleon’s reforms affect French society?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 Stookbury</dc:creator>
  <cp:lastModifiedBy>David R Stookbury</cp:lastModifiedBy>
  <cp:revision>7</cp:revision>
  <dcterms:created xsi:type="dcterms:W3CDTF">2013-12-09T02:27:13Z</dcterms:created>
  <dcterms:modified xsi:type="dcterms:W3CDTF">2013-12-09T03:29:29Z</dcterms:modified>
</cp:coreProperties>
</file>